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sldIdLst>
    <p:sldId id="256" r:id="rId4"/>
    <p:sldId id="257" r:id="rId5"/>
    <p:sldId id="258" r:id="rId6"/>
    <p:sldId id="267" r:id="rId7"/>
    <p:sldId id="259" r:id="rId8"/>
    <p:sldId id="598" r:id="rId9"/>
    <p:sldId id="599" r:id="rId10"/>
    <p:sldId id="260" r:id="rId11"/>
    <p:sldId id="262" r:id="rId12"/>
    <p:sldId id="595" r:id="rId13"/>
    <p:sldId id="597" r:id="rId14"/>
    <p:sldId id="264" r:id="rId15"/>
    <p:sldId id="265" r:id="rId16"/>
    <p:sldId id="268" r:id="rId17"/>
    <p:sldId id="427" r:id="rId18"/>
    <p:sldId id="591" r:id="rId19"/>
    <p:sldId id="596" r:id="rId20"/>
    <p:sldId id="592" r:id="rId21"/>
    <p:sldId id="593" r:id="rId22"/>
    <p:sldId id="418" r:id="rId23"/>
    <p:sldId id="594" r:id="rId24"/>
    <p:sldId id="420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DiBenedetto" initials="JD" lastIdx="2" clrIdx="0">
    <p:extLst/>
  </p:cmAuthor>
  <p:cmAuthor id="2" name="Wendy Childers" initials="WC" lastIdx="4" clrIdx="1">
    <p:extLst/>
  </p:cmAuthor>
  <p:cmAuthor id="3" name="Wendy Childers" initials="WC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18" autoAdjust="0"/>
    <p:restoredTop sz="75617" autoAdjust="0"/>
  </p:normalViewPr>
  <p:slideViewPr>
    <p:cSldViewPr snapToGrid="0">
      <p:cViewPr varScale="1">
        <p:scale>
          <a:sx n="86" d="100"/>
          <a:sy n="86" d="100"/>
        </p:scale>
        <p:origin x="193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6B65-FE0E-A041-9E93-C406EE9A47C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35463-2479-FA41-8D4F-59635640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5463-2479-FA41-8D4F-59635640E6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5463-2479-FA41-8D4F-59635640E6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CDC’s National Diabetes Statistics Report,</a:t>
            </a:r>
            <a:r>
              <a:rPr lang="en-US" baseline="0" dirty="0"/>
              <a:t> 2017</a:t>
            </a:r>
            <a:endParaRPr lang="en-US" baseline="0" dirty="0">
              <a:sym typeface="Wingding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/>
              </a:rPr>
              <a:t>30.3 million people in the U.S. have diabetes (9.4% of the population)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/>
              </a:rPr>
              <a:t>7.2 million people have undiagnosed diabetes (23.8% of people with diabetes)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>
                <a:sym typeface="Wingdings"/>
              </a:rPr>
              <a:t>An estimated 84.1 million U.S. adults aged 18 years or older (33.9%) had prediabetes in 2015. </a:t>
            </a:r>
            <a:r>
              <a:rPr lang="en-US" baseline="0" dirty="0">
                <a:sym typeface="Wingdings"/>
              </a:rPr>
              <a:t>Nearly half (48.3%) of adults aged 65 years or older had prediabetes.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/>
              </a:rPr>
              <a:t>Diabetes was the 7</a:t>
            </a:r>
            <a:r>
              <a:rPr lang="en-US" baseline="30000" dirty="0">
                <a:sym typeface="Wingdings"/>
              </a:rPr>
              <a:t>th</a:t>
            </a:r>
            <a:r>
              <a:rPr lang="en-US" baseline="0" dirty="0">
                <a:sym typeface="Wingdings"/>
              </a:rPr>
              <a:t> leading cause of death in the U.S. in 2015.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/>
              </a:rPr>
              <a:t>The total direct and indirect estimated cost of diagnosed diabetes in the U.S. in 2012 was $245 billion.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/>
              </a:rPr>
              <a:t>Average medical expenditures for people with diagnosed diabetes were about $13,700 per year. About $7,900 of this amount was attributed to diabetes.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/>
              </a:rPr>
              <a:t>Cost of Diabetes to US in 2017: $327 BILLION ($237 billion a year in medical costs +$90 billion a year in lost productivity)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/>
              </a:rPr>
              <a:t>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5463-2479-FA41-8D4F-59635640E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8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 for people 18 years or older who have prediabetes or are at-risk for type 2 diabetes, but who do not already have diabetes.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Year-long program delivered in-person, online, or through a combination approach.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a minimum of 16 weekly sessions during the first six months and at least six monthly sessions during the second six months.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Taught by trained lifestyle coaches (health professionals or non-licensed personnel).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group support (recommended group size ranges between 10 and 25 participants. Online groups may be larger.)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 offering the National DPP Lifestyle Change Program can use a curriculum developed by CDC, develop their own curriculum and submit it to CDC for approval, or receive permission to use another organization’s curriculum as long as it is CDC approved.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thousands of CDC-recognized organizations deliver the National DPP lifestyle change program across the 50 states and D.C.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program: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DPP lifestyle change program is an evidenced-based program. People with prediabetes who take part in this structured lifestyle change program can cut their risk of developing type 2 diabetes by 58% (71% for people over 60 years old). This is the result of the program helping people lose 5% to 7% of their body weight through healthier eating and 150 minutes of physical activity a week. People who completed a type 2 diabetes prevention lifestyle change program were one-third less likely to develop type 2 diabetes after 10 years.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program has proven to be cost-effective and can be cost saving, depending on the mode of delivery, the target population, and other factors. With funding from a Center for Medicare &amp; Medicaid Innovation (CMMI) Health Care Innovation Award, the YMCA of the USA (Y-USA) delivered the National DPP lifestyle change program to Medicare beneficiaries in eight states. Results showed that in the first five quarters of the program, savings amounted to $2,636 per participant.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5463-2479-FA41-8D4F-59635640E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5463-2479-FA41-8D4F-59635640E6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CE5523-2D98-419D-B2AC-09AA58A88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Web Pro" panose="020B0503030403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Web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7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62DD-04DF-4489-B787-2D4C8DCC86B4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7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67D1-6149-4579-A873-7338F3F9772C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8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9A8-1F78-40E6-8466-36BEE0116E5A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98E5-6698-48E0-B77A-8B40323CF328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2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99E-C7B6-411C-A05C-FCA421556638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3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16B-04E8-4229-B553-00D3E96C37B7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2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BFD5-3865-4E99-A1EC-57E1DA4D6563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2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47E-E9A2-415B-A940-622C95A7302A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E37-2B55-4F11-A6A1-3147A88C3DAD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69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A10F-9028-44D9-AEDC-E1335C52B44E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418C-280C-4305-A425-2138BAD6B5B2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2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-13648" y="-14372"/>
            <a:ext cx="9157648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75655"/>
            <a:ext cx="82296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748933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3835603"/>
            <a:ext cx="64008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3" y="120203"/>
            <a:ext cx="69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19985589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44" y="6690957"/>
            <a:ext cx="9144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455584"/>
          </a:xfrm>
        </p:spPr>
        <p:txBody>
          <a:bodyPr/>
          <a:lstStyle>
            <a:lvl1pPr marL="457165" indent="-457165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935807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79669" cy="4191000"/>
          </a:xfrm>
          <a:prstGeom prst="rect">
            <a:avLst/>
          </a:prstGeom>
        </p:spPr>
        <p:txBody>
          <a:bodyPr/>
          <a:lstStyle>
            <a:lvl1pPr marL="457165" indent="-45716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26" indent="-38097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807132" y="1600201"/>
            <a:ext cx="3879669" cy="4191000"/>
          </a:xfrm>
          <a:prstGeom prst="rect">
            <a:avLst/>
          </a:prstGeom>
        </p:spPr>
        <p:txBody>
          <a:bodyPr/>
          <a:lstStyle>
            <a:lvl1pPr marL="457165" indent="-45716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26" indent="-38097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19804"/>
            <a:ext cx="9144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3238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467097"/>
            <a:ext cx="8294913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5900928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0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1624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5668749"/>
            <a:ext cx="9144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220" y="3662438"/>
            <a:ext cx="6639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93665822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28600" y="228600"/>
            <a:ext cx="8686800" cy="6400800"/>
          </a:xfrm>
          <a:prstGeom prst="roundRect">
            <a:avLst>
              <a:gd name="adj" fmla="val 2305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217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10"/>
          <p:cNvSpPr/>
          <p:nvPr userDrawn="1"/>
        </p:nvSpPr>
        <p:spPr>
          <a:xfrm>
            <a:off x="8610600" y="6324600"/>
            <a:ext cx="381000" cy="381000"/>
          </a:xfrm>
          <a:prstGeom prst="ellipse">
            <a:avLst/>
          </a:prstGeom>
          <a:solidFill>
            <a:srgbClr val="CCECFF"/>
          </a:solidFill>
          <a:ln>
            <a:solidFill>
              <a:srgbClr val="217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32538"/>
            <a:ext cx="381000" cy="365125"/>
          </a:xfrm>
          <a:prstGeom prst="rect">
            <a:avLst/>
          </a:prstGeom>
        </p:spPr>
        <p:txBody>
          <a:bodyPr/>
          <a:lstStyle/>
          <a:p>
            <a:fld id="{2519CC7B-47FA-4905-8880-9BCCFEE04C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24600"/>
            <a:ext cx="6096000" cy="2286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2B2E6F"/>
                </a:solidFill>
              </a:defRPr>
            </a:lvl1pPr>
            <a:lvl2pPr marL="457165" indent="0">
              <a:buNone/>
              <a:defRPr/>
            </a:lvl2pPr>
            <a:lvl3pPr marL="914332" indent="0">
              <a:buNone/>
              <a:defRPr/>
            </a:lvl3pPr>
            <a:lvl4pPr marL="1371498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dirty="0"/>
              <a:t>Citations/references</a:t>
            </a:r>
          </a:p>
        </p:txBody>
      </p:sp>
    </p:spTree>
    <p:extLst>
      <p:ext uri="{BB962C8B-B14F-4D97-AF65-F5344CB8AC3E}">
        <p14:creationId xmlns:p14="http://schemas.microsoft.com/office/powerpoint/2010/main" val="240249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1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5273979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2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92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B5CBF96B-94BE-4000-A026-36782246C38B}" type="slidenum">
              <a:rPr lang="en-US" sz="2400" smtClean="0">
                <a:solidFill>
                  <a:srgbClr val="FFC000"/>
                </a:solidFill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3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2CFB5E22-97C9-4499-BA9A-7B59C0DB9BAE}" type="slidenum">
              <a:rPr lang="en-US" sz="2400" smtClean="0">
                <a:solidFill>
                  <a:srgbClr val="FFC000"/>
                </a:solidFill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27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1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7067156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GR_N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73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8467"/>
            <a:ext cx="8686800" cy="126016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7020" y="6501405"/>
            <a:ext cx="1843440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F4AC6-48B5-485A-8D62-7AC4F05840AC}" type="slidenum">
              <a:rPr kumimoji="0" lang="en-US" sz="751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1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6146800"/>
            <a:ext cx="8382000" cy="414339"/>
          </a:xfrm>
        </p:spPr>
        <p:txBody>
          <a:bodyPr/>
          <a:lstStyle>
            <a:lvl1pPr marL="0" indent="0">
              <a:buFontTx/>
              <a:buNone/>
              <a:defRPr sz="105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1" y="1573882"/>
            <a:ext cx="8214103" cy="3857917"/>
          </a:xfrm>
        </p:spPr>
        <p:txBody>
          <a:bodyPr/>
          <a:lstStyle>
            <a:lvl1pPr marL="205735" indent="-205735">
              <a:spcBef>
                <a:spcPts val="0"/>
              </a:spcBef>
              <a:spcAft>
                <a:spcPts val="225"/>
              </a:spcAft>
              <a:buSzPct val="90000"/>
              <a:buFont typeface="Wingdings" panose="05000000000000000000" pitchFamily="2" charset="2"/>
              <a:buChar char="Ø"/>
              <a:defRPr sz="2100" b="1">
                <a:latin typeface="Calibri" panose="020F0502020204030204" pitchFamily="34" charset="0"/>
              </a:defRPr>
            </a:lvl1pPr>
            <a:lvl2pPr marL="377181" indent="-171446">
              <a:spcBef>
                <a:spcPts val="0"/>
              </a:spcBef>
              <a:spcAft>
                <a:spcPts val="225"/>
              </a:spcAft>
              <a:buSzPct val="90000"/>
              <a:buFont typeface="Calibri" panose="020F0502020204030204" pitchFamily="34" charset="0"/>
              <a:buChar char="●"/>
              <a:defRPr sz="1800">
                <a:latin typeface="Calibri" panose="020F0502020204030204" pitchFamily="34" charset="0"/>
              </a:defRPr>
            </a:lvl2pPr>
            <a:lvl3pPr marL="617205" indent="-171446">
              <a:spcBef>
                <a:spcPts val="0"/>
              </a:spcBef>
              <a:spcAft>
                <a:spcPts val="225"/>
              </a:spcAft>
              <a:buSzPct val="70000"/>
              <a:buFont typeface="Wingdings" panose="05000000000000000000" pitchFamily="2" charset="2"/>
              <a:buChar char="q"/>
              <a:defRPr sz="1500">
                <a:latin typeface="Calibri" panose="020F0502020204030204" pitchFamily="34" charset="0"/>
              </a:defRPr>
            </a:lvl3pPr>
            <a:lvl4pPr marL="960096" indent="-150872">
              <a:spcBef>
                <a:spcPts val="0"/>
              </a:spcBef>
              <a:spcAft>
                <a:spcPts val="225"/>
              </a:spcAft>
              <a:defRPr sz="1351">
                <a:latin typeface="Calibri" panose="020F0502020204030204" pitchFamily="34" charset="0"/>
              </a:defRPr>
            </a:lvl4pPr>
            <a:lvl5pPr marL="1234409" indent="-150872">
              <a:spcBef>
                <a:spcPts val="0"/>
              </a:spcBef>
              <a:spcAft>
                <a:spcPts val="225"/>
              </a:spcAft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10621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2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2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8796922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FBF9-157E-4758-AC92-FB1FF17287B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5F3F-3ADD-45FD-BB84-4A00F726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925E-56B0-400C-A473-8838AE7F2178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F1CE-95E6-495F-8D9B-894DB7DA40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048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5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08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66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18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65" indent="-4571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26" indent="-38097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885" indent="-30477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440" indent="-30477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2995" indent="-30477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eragetoolkit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diabetessta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hyperlink" Target="https://www.cms.gov/Research-Statistics-Data-and-Systems/Research/ActuarialStudies/Downloads/Diabetes-Prevention-Certification-2016-03-14.pdf" TargetMode="External"/><Relationship Id="rId4" Type="http://schemas.openxmlformats.org/officeDocument/2006/relationships/hyperlink" Target="https://www.cdc.gov/diabetes/prevention/employers-insurers/manage_cost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.org/are-you-at-risk/diabetes-risk-test/?loc=superfooter" TargetMode="External"/><Relationship Id="rId2" Type="http://schemas.openxmlformats.org/officeDocument/2006/relationships/hyperlink" Target="https://www.cdc.gov/prediabetes/takethetest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veragetoolkit.org/data-reporting/" TargetMode="External"/><Relationship Id="rId3" Type="http://schemas.openxmlformats.org/officeDocument/2006/relationships/hyperlink" Target="https://coveragetoolkit.org/commercial-plans/commercial-plans-delivery/commercial-plans-identification/" TargetMode="External"/><Relationship Id="rId7" Type="http://schemas.openxmlformats.org/officeDocument/2006/relationships/hyperlink" Target="https://coveragetoolkit.org/coding-billing-for-the-national-dpp/" TargetMode="External"/><Relationship Id="rId2" Type="http://schemas.openxmlformats.org/officeDocument/2006/relationships/hyperlink" Target="https://coveragetoolkit.org/commercial-plans/commercial-plans-delivery/commercial-plans-delivery-option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veragetoolkit.org/commercial-plans/commercial-plans-contracting/commercial-plans-reimbursement/" TargetMode="External"/><Relationship Id="rId5" Type="http://schemas.openxmlformats.org/officeDocument/2006/relationships/hyperlink" Target="https://coveragetoolkit.org/recruitment-referral-for-the-national-dpp-lifestyle-change-program/" TargetMode="External"/><Relationship Id="rId10" Type="http://schemas.openxmlformats.org/officeDocument/2006/relationships/hyperlink" Target="https://coveragetoolkit.org/cost-value/" TargetMode="External"/><Relationship Id="rId4" Type="http://schemas.openxmlformats.org/officeDocument/2006/relationships/hyperlink" Target="https://coveragetoolkit.org/commercial-plans/commercial-plans-contracting/contracting-cdc/" TargetMode="External"/><Relationship Id="rId9" Type="http://schemas.openxmlformats.org/officeDocument/2006/relationships/hyperlink" Target="https://coveragetoolkit.org/case-commercial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ma-roi-calculator.appspot.com/" TargetMode="External"/><Relationship Id="rId3" Type="http://schemas.openxmlformats.org/officeDocument/2006/relationships/hyperlink" Target="https://doihaveprediabetes.org/" TargetMode="External"/><Relationship Id="rId7" Type="http://schemas.openxmlformats.org/officeDocument/2006/relationships/hyperlink" Target="https://coveragetoolkit.org/cost-value/" TargetMode="External"/><Relationship Id="rId2" Type="http://schemas.openxmlformats.org/officeDocument/2006/relationships/hyperlink" Target="https://www.cdc.gov/diabetes/preventi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veragetoolkit.org/case-commercial/" TargetMode="External"/><Relationship Id="rId5" Type="http://schemas.openxmlformats.org/officeDocument/2006/relationships/hyperlink" Target="https://icer-review.org/wp-content/uploads/2016/07/CTAF_DPP_Final_Evidence_Report_072516.pdf" TargetMode="External"/><Relationship Id="rId4" Type="http://schemas.openxmlformats.org/officeDocument/2006/relationships/hyperlink" Target="https://www.cdc.gov/diabetes/data/" TargetMode="External"/><Relationship Id="rId9" Type="http://schemas.openxmlformats.org/officeDocument/2006/relationships/hyperlink" Target="https://nccd.cdc.gov/toolkit/diabetesimpa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agetoolkit.org/about-national-dpp/evide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eragetoolkit.org/about-national-dpp/ndpp-overview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veragetoolkit.org/participating-paye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90C4-ABBB-4E02-AC0D-2FD383B44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188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for Coverage of the </a:t>
            </a:r>
            <a:br>
              <a:rPr lang="en-US" dirty="0"/>
            </a:br>
            <a:r>
              <a:rPr lang="en-US" dirty="0"/>
              <a:t>National Diabetes </a:t>
            </a:r>
            <a:br>
              <a:rPr lang="en-US" dirty="0"/>
            </a:br>
            <a:r>
              <a:rPr lang="en-US" dirty="0"/>
              <a:t>Prevention Program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0786" y="4779484"/>
            <a:ext cx="6858000" cy="1655762"/>
          </a:xfrm>
        </p:spPr>
        <p:txBody>
          <a:bodyPr/>
          <a:lstStyle/>
          <a:p>
            <a:r>
              <a:rPr lang="en-US" i="1" dirty="0"/>
              <a:t>Insert date, organization name, presenter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4D973-E494-44B8-9888-FB5FAA7B773D}"/>
              </a:ext>
            </a:extLst>
          </p:cNvPr>
          <p:cNvSpPr txBox="1"/>
          <p:nvPr/>
        </p:nvSpPr>
        <p:spPr>
          <a:xfrm>
            <a:off x="7382106" y="6435245"/>
            <a:ext cx="1683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Version Date: 5/16/2019</a:t>
            </a:r>
          </a:p>
        </p:txBody>
      </p:sp>
    </p:spTree>
    <p:extLst>
      <p:ext uri="{BB962C8B-B14F-4D97-AF65-F5344CB8AC3E}">
        <p14:creationId xmlns:p14="http://schemas.microsoft.com/office/powerpoint/2010/main" val="113538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B3FC-C670-4334-859A-BA30ADB2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2" y="72838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Value Add-tie in with organizational culture or health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D1C2-02AB-4249-8341-30B50A00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12" y="2627928"/>
            <a:ext cx="7886700" cy="4351338"/>
          </a:xfrm>
        </p:spPr>
        <p:txBody>
          <a:bodyPr/>
          <a:lstStyle/>
          <a:p>
            <a:r>
              <a:rPr lang="en-US" dirty="0"/>
              <a:t>Does the National DPP lifestyle change program support other services or initiatives or can relate to culture or health goals for the organization?</a:t>
            </a:r>
          </a:p>
          <a:p>
            <a:pPr lvl="1"/>
            <a:r>
              <a:rPr lang="en-US" dirty="0"/>
              <a:t>Biometric screenings</a:t>
            </a:r>
          </a:p>
          <a:p>
            <a:pPr lvl="1"/>
            <a:r>
              <a:rPr lang="en-US" dirty="0"/>
              <a:t>Hypertension, obesity, or other chronic health initiatives</a:t>
            </a:r>
          </a:p>
          <a:p>
            <a:pPr lvl="1"/>
            <a:r>
              <a:rPr lang="en-US" dirty="0"/>
              <a:t>C-Suite or organizational goals for promoting a healthier workplace culture?</a:t>
            </a:r>
          </a:p>
        </p:txBody>
      </p:sp>
    </p:spTree>
    <p:extLst>
      <p:ext uri="{BB962C8B-B14F-4D97-AF65-F5344CB8AC3E}">
        <p14:creationId xmlns:p14="http://schemas.microsoft.com/office/powerpoint/2010/main" val="375691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5E24-0F13-4BE8-AD31-6BB499E1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5209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Available- National DPP Coverage Toolkit (coveragetoolkit.org)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C66CC-2861-43B7-9A18-5D7E972F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92" y="1637453"/>
            <a:ext cx="6968615" cy="50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5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1CAD-CE94-4214-A040-C2295889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5987-BEA9-48E2-B553-9EDAF8D2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120"/>
            <a:ext cx="8168109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How can an organization initiate planning or expand efforts for establishing coverage of the program?</a:t>
            </a:r>
          </a:p>
          <a:p>
            <a:pPr lvl="0"/>
            <a:r>
              <a:rPr lang="en-US" dirty="0"/>
              <a:t>Who will be the point person for this work?</a:t>
            </a:r>
          </a:p>
          <a:p>
            <a:r>
              <a:rPr lang="en-US" dirty="0"/>
              <a:t>What additional information is needed and who needs it to make the ultimate “go or no go” decision to roll out coverage? </a:t>
            </a:r>
          </a:p>
          <a:p>
            <a:pPr lvl="0"/>
            <a:r>
              <a:rPr lang="en-US" dirty="0"/>
              <a:t>What is a reasonable timeline for rolling out coverage?</a:t>
            </a:r>
          </a:p>
          <a:p>
            <a:r>
              <a:rPr lang="en-US" dirty="0"/>
              <a:t>What other resources are available?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566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6EAA-1201-4933-B87A-E822D1E3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1CEC2-4E64-49D0-A844-AB0846B6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20027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Include your contact information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https://www.coveragetoolkit.org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4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D003-AAC0-4C0F-AF56-F804454A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*The following section of slides include infographics and links to help build your presentation*:</a:t>
            </a:r>
          </a:p>
        </p:txBody>
      </p:sp>
    </p:spTree>
    <p:extLst>
      <p:ext uri="{BB962C8B-B14F-4D97-AF65-F5344CB8AC3E}">
        <p14:creationId xmlns:p14="http://schemas.microsoft.com/office/powerpoint/2010/main" val="95063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787E-3E80-4633-92F7-FFD07A94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0CAC8-1B5B-4D86-BAB3-57BBFDC6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C48B5F-B727-49E7-BA00-2BB2AB82142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117" t="15197" r="67026" b="11427"/>
          <a:stretch/>
        </p:blipFill>
        <p:spPr bwMode="auto">
          <a:xfrm>
            <a:off x="2077755" y="365126"/>
            <a:ext cx="4988490" cy="635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454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D7C5-09F2-465E-9752-CE44ED03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34721-32B3-42F4-A93F-4BD2244E2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01" y="914400"/>
            <a:ext cx="8222756" cy="52625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C8566-DBD3-4427-B9F1-C4AAF62F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37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63A4-668A-4746-BAEB-A94A676A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617B-D26A-4AA2-AB52-9C415361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43F7B-F7C9-4089-8307-1378D8A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9A8E4-DBFA-428A-8DD1-ED0C552FB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2" t="12256" r="26657" b="4799"/>
          <a:stretch/>
        </p:blipFill>
        <p:spPr>
          <a:xfrm>
            <a:off x="1565068" y="879549"/>
            <a:ext cx="6251173" cy="52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C083-B631-4D48-88A0-7252B7F7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33BF4-6541-4FD8-9BAD-B8AFE78C5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43618-D252-4D24-B963-6CAE60FA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0B76759-FD3A-4CC8-889B-48C4AD4675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584" y="2164330"/>
            <a:ext cx="6926893" cy="2847209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88900" cap="sq" cmpd="sng" algn="ctr">
            <a:solidFill>
              <a:srgbClr val="FFFFFF"/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60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32F3-DF64-42C3-93A4-E23DD57A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E081-0FA8-4736-A22D-9BE3360F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AB77-62BC-46E7-A3B7-280F0797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DF68E92-CF88-4727-A2C7-DC391E61B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7" y="1667656"/>
            <a:ext cx="4125913" cy="412591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920EBA1-42EE-49D9-9236-403517855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63" y="1870077"/>
            <a:ext cx="3360290" cy="2832101"/>
          </a:xfrm>
          <a:prstGeom prst="rect">
            <a:avLst/>
          </a:prstGeom>
          <a:effectLst>
            <a:glow rad="228600">
              <a:srgbClr val="A4D65E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7424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EC7-DF8C-4FE3-9EF4-1201A74F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701"/>
            <a:ext cx="7886700" cy="1325563"/>
          </a:xfrm>
        </p:spPr>
        <p:txBody>
          <a:bodyPr/>
          <a:lstStyle/>
          <a:p>
            <a:r>
              <a:rPr lang="en-US" dirty="0"/>
              <a:t>Set the Stage (2-3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5D90-8218-41DF-B82F-D4B66FFC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2264"/>
            <a:ext cx="7886700" cy="44902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the next few slides, present the need for coverage of the National DPP lifestyle change program. </a:t>
            </a:r>
          </a:p>
          <a:p>
            <a:r>
              <a:rPr lang="en-US" dirty="0"/>
              <a:t>Be sure to describe the problem(s) and issues that are relevant to the organization, including how their members/employees may be impacted by prediabetes and type 2 diabetes (such as disease incidence rates, absenteeism, costs of medication, and burden of complications).</a:t>
            </a:r>
          </a:p>
          <a:p>
            <a:pPr marL="0" indent="0">
              <a:buNone/>
            </a:pPr>
            <a:r>
              <a:rPr lang="en-US" dirty="0"/>
              <a:t>Tips:</a:t>
            </a:r>
          </a:p>
          <a:p>
            <a:pPr lvl="0"/>
            <a:r>
              <a:rPr lang="en-US" dirty="0"/>
              <a:t>Know your audience- focus on what matters most to them (cost, health outcomes, health equity, ease of program delivery, member/employee satisfaction, etc.)</a:t>
            </a:r>
          </a:p>
          <a:p>
            <a:pPr lvl="0"/>
            <a:r>
              <a:rPr lang="en-US" dirty="0"/>
              <a:t>Use data-driven information (up-to-date, credible; include state/local information and statistics specific to the organization, if possible)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9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72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Economic Factors</a:t>
            </a:r>
            <a:br>
              <a:rPr lang="en-US" dirty="0"/>
            </a:br>
            <a:r>
              <a:rPr lang="en-US" sz="1733" dirty="0"/>
              <a:t>When individuals develop type 2 diabetes, their health expenses increase dramatically; participation in the National DPP saves money by avoiding these additional costs.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3599" y="6266813"/>
            <a:ext cx="8424381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marR="0" lvl="0" indent="-304792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https://www.preventdiabetesstat.org/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04792" marR="0" lvl="0" indent="-304792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https://www.cdc.gov/diabetes/prevention/employers-insurers/manage_costs.html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04792" marR="0" lvl="0" indent="-304792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https://www.cms.gov/Research-Statistics-Data-and-Systems/Research/ActuarialStudies/Downloads/Diabetes-Prevention-Certification-2016-03-14.pdf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37736" y="4426946"/>
            <a:ext cx="8243845" cy="810069"/>
          </a:xfrm>
          <a:prstGeom prst="wedgeRectCallout">
            <a:avLst>
              <a:gd name="adj1" fmla="val 4143"/>
              <a:gd name="adj2" fmla="val 82652"/>
            </a:avLst>
          </a:prstGeom>
          <a:solidFill>
            <a:schemeClr val="bg2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118533" tIns="118533" rIns="118533" bIns="118533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 the course of 15 months, Medicare-eligible individuals who participated in the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Y-DPP avoided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health care costs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58741" y="1653412"/>
            <a:ext cx="911720" cy="914400"/>
            <a:chOff x="2696045" y="1274514"/>
            <a:chExt cx="683790" cy="685800"/>
          </a:xfrm>
        </p:grpSpPr>
        <p:sp>
          <p:nvSpPr>
            <p:cNvPr id="19" name="Freeform 325"/>
            <p:cNvSpPr>
              <a:spLocks noEditPoints="1"/>
            </p:cNvSpPr>
            <p:nvPr/>
          </p:nvSpPr>
          <p:spPr bwMode="auto">
            <a:xfrm>
              <a:off x="2881071" y="1433394"/>
              <a:ext cx="313739" cy="341894"/>
            </a:xfrm>
            <a:custGeom>
              <a:avLst/>
              <a:gdLst>
                <a:gd name="T0" fmla="*/ 170 w 234"/>
                <a:gd name="T1" fmla="*/ 0 h 256"/>
                <a:gd name="T2" fmla="*/ 64 w 234"/>
                <a:gd name="T3" fmla="*/ 53 h 256"/>
                <a:gd name="T4" fmla="*/ 0 w 234"/>
                <a:gd name="T5" fmla="*/ 64 h 256"/>
                <a:gd name="T6" fmla="*/ 64 w 234"/>
                <a:gd name="T7" fmla="*/ 256 h 256"/>
                <a:gd name="T8" fmla="*/ 74 w 234"/>
                <a:gd name="T9" fmla="*/ 170 h 256"/>
                <a:gd name="T10" fmla="*/ 170 w 234"/>
                <a:gd name="T11" fmla="*/ 181 h 256"/>
                <a:gd name="T12" fmla="*/ 234 w 234"/>
                <a:gd name="T13" fmla="*/ 256 h 256"/>
                <a:gd name="T14" fmla="*/ 181 w 234"/>
                <a:gd name="T15" fmla="*/ 64 h 256"/>
                <a:gd name="T16" fmla="*/ 32 w 234"/>
                <a:gd name="T17" fmla="*/ 234 h 256"/>
                <a:gd name="T18" fmla="*/ 32 w 234"/>
                <a:gd name="T19" fmla="*/ 213 h 256"/>
                <a:gd name="T20" fmla="*/ 32 w 234"/>
                <a:gd name="T21" fmla="*/ 234 h 256"/>
                <a:gd name="T22" fmla="*/ 21 w 234"/>
                <a:gd name="T23" fmla="*/ 181 h 256"/>
                <a:gd name="T24" fmla="*/ 42 w 234"/>
                <a:gd name="T25" fmla="*/ 181 h 256"/>
                <a:gd name="T26" fmla="*/ 32 w 234"/>
                <a:gd name="T27" fmla="*/ 149 h 256"/>
                <a:gd name="T28" fmla="*/ 32 w 234"/>
                <a:gd name="T29" fmla="*/ 128 h 256"/>
                <a:gd name="T30" fmla="*/ 32 w 234"/>
                <a:gd name="T31" fmla="*/ 149 h 256"/>
                <a:gd name="T32" fmla="*/ 21 w 234"/>
                <a:gd name="T33" fmla="*/ 96 h 256"/>
                <a:gd name="T34" fmla="*/ 42 w 234"/>
                <a:gd name="T35" fmla="*/ 96 h 256"/>
                <a:gd name="T36" fmla="*/ 74 w 234"/>
                <a:gd name="T37" fmla="*/ 149 h 256"/>
                <a:gd name="T38" fmla="*/ 74 w 234"/>
                <a:gd name="T39" fmla="*/ 128 h 256"/>
                <a:gd name="T40" fmla="*/ 74 w 234"/>
                <a:gd name="T41" fmla="*/ 149 h 256"/>
                <a:gd name="T42" fmla="*/ 64 w 234"/>
                <a:gd name="T43" fmla="*/ 96 h 256"/>
                <a:gd name="T44" fmla="*/ 85 w 234"/>
                <a:gd name="T45" fmla="*/ 96 h 256"/>
                <a:gd name="T46" fmla="*/ 117 w 234"/>
                <a:gd name="T47" fmla="*/ 149 h 256"/>
                <a:gd name="T48" fmla="*/ 117 w 234"/>
                <a:gd name="T49" fmla="*/ 128 h 256"/>
                <a:gd name="T50" fmla="*/ 117 w 234"/>
                <a:gd name="T51" fmla="*/ 149 h 256"/>
                <a:gd name="T52" fmla="*/ 128 w 234"/>
                <a:gd name="T53" fmla="*/ 64 h 256"/>
                <a:gd name="T54" fmla="*/ 117 w 234"/>
                <a:gd name="T55" fmla="*/ 85 h 256"/>
                <a:gd name="T56" fmla="*/ 106 w 234"/>
                <a:gd name="T57" fmla="*/ 64 h 256"/>
                <a:gd name="T58" fmla="*/ 85 w 234"/>
                <a:gd name="T59" fmla="*/ 53 h 256"/>
                <a:gd name="T60" fmla="*/ 106 w 234"/>
                <a:gd name="T61" fmla="*/ 42 h 256"/>
                <a:gd name="T62" fmla="*/ 117 w 234"/>
                <a:gd name="T63" fmla="*/ 21 h 256"/>
                <a:gd name="T64" fmla="*/ 128 w 234"/>
                <a:gd name="T65" fmla="*/ 42 h 256"/>
                <a:gd name="T66" fmla="*/ 149 w 234"/>
                <a:gd name="T67" fmla="*/ 53 h 256"/>
                <a:gd name="T68" fmla="*/ 160 w 234"/>
                <a:gd name="T69" fmla="*/ 149 h 256"/>
                <a:gd name="T70" fmla="*/ 160 w 234"/>
                <a:gd name="T71" fmla="*/ 128 h 256"/>
                <a:gd name="T72" fmla="*/ 160 w 234"/>
                <a:gd name="T73" fmla="*/ 149 h 256"/>
                <a:gd name="T74" fmla="*/ 149 w 234"/>
                <a:gd name="T75" fmla="*/ 96 h 256"/>
                <a:gd name="T76" fmla="*/ 170 w 234"/>
                <a:gd name="T77" fmla="*/ 96 h 256"/>
                <a:gd name="T78" fmla="*/ 202 w 234"/>
                <a:gd name="T79" fmla="*/ 85 h 256"/>
                <a:gd name="T80" fmla="*/ 202 w 234"/>
                <a:gd name="T81" fmla="*/ 106 h 256"/>
                <a:gd name="T82" fmla="*/ 202 w 234"/>
                <a:gd name="T83" fmla="*/ 85 h 256"/>
                <a:gd name="T84" fmla="*/ 213 w 234"/>
                <a:gd name="T85" fmla="*/ 138 h 256"/>
                <a:gd name="T86" fmla="*/ 192 w 234"/>
                <a:gd name="T87" fmla="*/ 138 h 256"/>
                <a:gd name="T88" fmla="*/ 202 w 234"/>
                <a:gd name="T89" fmla="*/ 170 h 256"/>
                <a:gd name="T90" fmla="*/ 202 w 234"/>
                <a:gd name="T91" fmla="*/ 192 h 256"/>
                <a:gd name="T92" fmla="*/ 202 w 234"/>
                <a:gd name="T93" fmla="*/ 170 h 256"/>
                <a:gd name="T94" fmla="*/ 213 w 234"/>
                <a:gd name="T95" fmla="*/ 224 h 256"/>
                <a:gd name="T96" fmla="*/ 192 w 234"/>
                <a:gd name="T9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56">
                  <a:moveTo>
                    <a:pt x="170" y="53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9"/>
                    <a:pt x="59" y="64"/>
                    <a:pt x="53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4" y="175"/>
                    <a:pt x="68" y="170"/>
                    <a:pt x="74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70"/>
                    <a:pt x="170" y="175"/>
                    <a:pt x="170" y="181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234" y="256"/>
                    <a:pt x="234" y="256"/>
                    <a:pt x="234" y="25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75" y="64"/>
                    <a:pt x="170" y="59"/>
                    <a:pt x="170" y="53"/>
                  </a:cubicBezTo>
                  <a:close/>
                  <a:moveTo>
                    <a:pt x="32" y="234"/>
                  </a:moveTo>
                  <a:cubicBezTo>
                    <a:pt x="26" y="234"/>
                    <a:pt x="21" y="230"/>
                    <a:pt x="21" y="224"/>
                  </a:cubicBezTo>
                  <a:cubicBezTo>
                    <a:pt x="21" y="218"/>
                    <a:pt x="26" y="213"/>
                    <a:pt x="32" y="213"/>
                  </a:cubicBezTo>
                  <a:cubicBezTo>
                    <a:pt x="38" y="213"/>
                    <a:pt x="42" y="218"/>
                    <a:pt x="42" y="224"/>
                  </a:cubicBezTo>
                  <a:cubicBezTo>
                    <a:pt x="42" y="230"/>
                    <a:pt x="38" y="234"/>
                    <a:pt x="32" y="234"/>
                  </a:cubicBezTo>
                  <a:close/>
                  <a:moveTo>
                    <a:pt x="32" y="192"/>
                  </a:moveTo>
                  <a:cubicBezTo>
                    <a:pt x="26" y="192"/>
                    <a:pt x="21" y="187"/>
                    <a:pt x="21" y="181"/>
                  </a:cubicBezTo>
                  <a:cubicBezTo>
                    <a:pt x="21" y="175"/>
                    <a:pt x="26" y="170"/>
                    <a:pt x="32" y="170"/>
                  </a:cubicBezTo>
                  <a:cubicBezTo>
                    <a:pt x="38" y="170"/>
                    <a:pt x="42" y="175"/>
                    <a:pt x="42" y="181"/>
                  </a:cubicBezTo>
                  <a:cubicBezTo>
                    <a:pt x="42" y="187"/>
                    <a:pt x="38" y="192"/>
                    <a:pt x="32" y="192"/>
                  </a:cubicBezTo>
                  <a:close/>
                  <a:moveTo>
                    <a:pt x="32" y="149"/>
                  </a:moveTo>
                  <a:cubicBezTo>
                    <a:pt x="26" y="149"/>
                    <a:pt x="21" y="144"/>
                    <a:pt x="21" y="138"/>
                  </a:cubicBezTo>
                  <a:cubicBezTo>
                    <a:pt x="21" y="132"/>
                    <a:pt x="26" y="128"/>
                    <a:pt x="32" y="128"/>
                  </a:cubicBezTo>
                  <a:cubicBezTo>
                    <a:pt x="38" y="128"/>
                    <a:pt x="42" y="132"/>
                    <a:pt x="42" y="138"/>
                  </a:cubicBezTo>
                  <a:cubicBezTo>
                    <a:pt x="42" y="144"/>
                    <a:pt x="38" y="149"/>
                    <a:pt x="32" y="149"/>
                  </a:cubicBezTo>
                  <a:close/>
                  <a:moveTo>
                    <a:pt x="32" y="106"/>
                  </a:moveTo>
                  <a:cubicBezTo>
                    <a:pt x="26" y="106"/>
                    <a:pt x="21" y="102"/>
                    <a:pt x="21" y="96"/>
                  </a:cubicBezTo>
                  <a:cubicBezTo>
                    <a:pt x="21" y="90"/>
                    <a:pt x="26" y="85"/>
                    <a:pt x="32" y="85"/>
                  </a:cubicBezTo>
                  <a:cubicBezTo>
                    <a:pt x="38" y="85"/>
                    <a:pt x="42" y="90"/>
                    <a:pt x="42" y="96"/>
                  </a:cubicBezTo>
                  <a:cubicBezTo>
                    <a:pt x="42" y="102"/>
                    <a:pt x="38" y="106"/>
                    <a:pt x="32" y="106"/>
                  </a:cubicBezTo>
                  <a:close/>
                  <a:moveTo>
                    <a:pt x="74" y="149"/>
                  </a:moveTo>
                  <a:cubicBezTo>
                    <a:pt x="68" y="149"/>
                    <a:pt x="64" y="144"/>
                    <a:pt x="64" y="138"/>
                  </a:cubicBezTo>
                  <a:cubicBezTo>
                    <a:pt x="64" y="132"/>
                    <a:pt x="68" y="128"/>
                    <a:pt x="74" y="128"/>
                  </a:cubicBezTo>
                  <a:cubicBezTo>
                    <a:pt x="80" y="128"/>
                    <a:pt x="85" y="132"/>
                    <a:pt x="85" y="138"/>
                  </a:cubicBezTo>
                  <a:cubicBezTo>
                    <a:pt x="85" y="144"/>
                    <a:pt x="80" y="149"/>
                    <a:pt x="74" y="149"/>
                  </a:cubicBezTo>
                  <a:close/>
                  <a:moveTo>
                    <a:pt x="74" y="106"/>
                  </a:moveTo>
                  <a:cubicBezTo>
                    <a:pt x="68" y="106"/>
                    <a:pt x="64" y="102"/>
                    <a:pt x="64" y="96"/>
                  </a:cubicBezTo>
                  <a:cubicBezTo>
                    <a:pt x="64" y="90"/>
                    <a:pt x="68" y="85"/>
                    <a:pt x="74" y="85"/>
                  </a:cubicBezTo>
                  <a:cubicBezTo>
                    <a:pt x="80" y="85"/>
                    <a:pt x="85" y="90"/>
                    <a:pt x="85" y="96"/>
                  </a:cubicBezTo>
                  <a:cubicBezTo>
                    <a:pt x="85" y="102"/>
                    <a:pt x="80" y="106"/>
                    <a:pt x="74" y="106"/>
                  </a:cubicBezTo>
                  <a:close/>
                  <a:moveTo>
                    <a:pt x="117" y="149"/>
                  </a:moveTo>
                  <a:cubicBezTo>
                    <a:pt x="111" y="149"/>
                    <a:pt x="106" y="144"/>
                    <a:pt x="106" y="138"/>
                  </a:cubicBezTo>
                  <a:cubicBezTo>
                    <a:pt x="106" y="132"/>
                    <a:pt x="111" y="128"/>
                    <a:pt x="117" y="128"/>
                  </a:cubicBezTo>
                  <a:cubicBezTo>
                    <a:pt x="123" y="128"/>
                    <a:pt x="128" y="132"/>
                    <a:pt x="128" y="138"/>
                  </a:cubicBezTo>
                  <a:cubicBezTo>
                    <a:pt x="128" y="144"/>
                    <a:pt x="123" y="149"/>
                    <a:pt x="117" y="149"/>
                  </a:cubicBezTo>
                  <a:close/>
                  <a:moveTo>
                    <a:pt x="138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80"/>
                    <a:pt x="123" y="85"/>
                    <a:pt x="117" y="85"/>
                  </a:cubicBezTo>
                  <a:cubicBezTo>
                    <a:pt x="111" y="85"/>
                    <a:pt x="106" y="80"/>
                    <a:pt x="106" y="7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0" y="64"/>
                    <a:pt x="85" y="59"/>
                    <a:pt x="85" y="53"/>
                  </a:cubicBezTo>
                  <a:cubicBezTo>
                    <a:pt x="85" y="47"/>
                    <a:pt x="90" y="42"/>
                    <a:pt x="96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26"/>
                    <a:pt x="111" y="21"/>
                    <a:pt x="117" y="21"/>
                  </a:cubicBezTo>
                  <a:cubicBezTo>
                    <a:pt x="123" y="21"/>
                    <a:pt x="128" y="26"/>
                    <a:pt x="128" y="3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44" y="42"/>
                    <a:pt x="149" y="47"/>
                    <a:pt x="149" y="53"/>
                  </a:cubicBezTo>
                  <a:cubicBezTo>
                    <a:pt x="149" y="59"/>
                    <a:pt x="144" y="64"/>
                    <a:pt x="138" y="64"/>
                  </a:cubicBezTo>
                  <a:close/>
                  <a:moveTo>
                    <a:pt x="160" y="149"/>
                  </a:moveTo>
                  <a:cubicBezTo>
                    <a:pt x="154" y="149"/>
                    <a:pt x="149" y="144"/>
                    <a:pt x="149" y="138"/>
                  </a:cubicBezTo>
                  <a:cubicBezTo>
                    <a:pt x="149" y="132"/>
                    <a:pt x="154" y="128"/>
                    <a:pt x="160" y="128"/>
                  </a:cubicBezTo>
                  <a:cubicBezTo>
                    <a:pt x="166" y="128"/>
                    <a:pt x="170" y="132"/>
                    <a:pt x="170" y="138"/>
                  </a:cubicBezTo>
                  <a:cubicBezTo>
                    <a:pt x="170" y="144"/>
                    <a:pt x="166" y="149"/>
                    <a:pt x="160" y="149"/>
                  </a:cubicBezTo>
                  <a:close/>
                  <a:moveTo>
                    <a:pt x="160" y="106"/>
                  </a:moveTo>
                  <a:cubicBezTo>
                    <a:pt x="154" y="106"/>
                    <a:pt x="149" y="102"/>
                    <a:pt x="149" y="96"/>
                  </a:cubicBezTo>
                  <a:cubicBezTo>
                    <a:pt x="149" y="90"/>
                    <a:pt x="154" y="85"/>
                    <a:pt x="160" y="85"/>
                  </a:cubicBezTo>
                  <a:cubicBezTo>
                    <a:pt x="166" y="85"/>
                    <a:pt x="170" y="90"/>
                    <a:pt x="170" y="96"/>
                  </a:cubicBezTo>
                  <a:cubicBezTo>
                    <a:pt x="170" y="102"/>
                    <a:pt x="166" y="106"/>
                    <a:pt x="160" y="106"/>
                  </a:cubicBezTo>
                  <a:close/>
                  <a:moveTo>
                    <a:pt x="202" y="85"/>
                  </a:moveTo>
                  <a:cubicBezTo>
                    <a:pt x="208" y="85"/>
                    <a:pt x="213" y="90"/>
                    <a:pt x="213" y="96"/>
                  </a:cubicBezTo>
                  <a:cubicBezTo>
                    <a:pt x="213" y="102"/>
                    <a:pt x="208" y="106"/>
                    <a:pt x="202" y="106"/>
                  </a:cubicBezTo>
                  <a:cubicBezTo>
                    <a:pt x="196" y="106"/>
                    <a:pt x="192" y="102"/>
                    <a:pt x="192" y="96"/>
                  </a:cubicBezTo>
                  <a:cubicBezTo>
                    <a:pt x="192" y="90"/>
                    <a:pt x="196" y="85"/>
                    <a:pt x="202" y="85"/>
                  </a:cubicBezTo>
                  <a:close/>
                  <a:moveTo>
                    <a:pt x="202" y="128"/>
                  </a:moveTo>
                  <a:cubicBezTo>
                    <a:pt x="208" y="128"/>
                    <a:pt x="213" y="132"/>
                    <a:pt x="213" y="138"/>
                  </a:cubicBezTo>
                  <a:cubicBezTo>
                    <a:pt x="213" y="144"/>
                    <a:pt x="208" y="149"/>
                    <a:pt x="202" y="149"/>
                  </a:cubicBezTo>
                  <a:cubicBezTo>
                    <a:pt x="196" y="149"/>
                    <a:pt x="192" y="144"/>
                    <a:pt x="192" y="138"/>
                  </a:cubicBezTo>
                  <a:cubicBezTo>
                    <a:pt x="192" y="132"/>
                    <a:pt x="196" y="128"/>
                    <a:pt x="202" y="128"/>
                  </a:cubicBezTo>
                  <a:close/>
                  <a:moveTo>
                    <a:pt x="202" y="170"/>
                  </a:moveTo>
                  <a:cubicBezTo>
                    <a:pt x="208" y="170"/>
                    <a:pt x="213" y="175"/>
                    <a:pt x="213" y="181"/>
                  </a:cubicBezTo>
                  <a:cubicBezTo>
                    <a:pt x="213" y="187"/>
                    <a:pt x="208" y="192"/>
                    <a:pt x="202" y="192"/>
                  </a:cubicBezTo>
                  <a:cubicBezTo>
                    <a:pt x="196" y="192"/>
                    <a:pt x="192" y="187"/>
                    <a:pt x="192" y="181"/>
                  </a:cubicBezTo>
                  <a:cubicBezTo>
                    <a:pt x="192" y="175"/>
                    <a:pt x="196" y="170"/>
                    <a:pt x="202" y="170"/>
                  </a:cubicBezTo>
                  <a:close/>
                  <a:moveTo>
                    <a:pt x="202" y="213"/>
                  </a:moveTo>
                  <a:cubicBezTo>
                    <a:pt x="208" y="213"/>
                    <a:pt x="213" y="218"/>
                    <a:pt x="213" y="224"/>
                  </a:cubicBezTo>
                  <a:cubicBezTo>
                    <a:pt x="213" y="230"/>
                    <a:pt x="208" y="234"/>
                    <a:pt x="202" y="234"/>
                  </a:cubicBezTo>
                  <a:cubicBezTo>
                    <a:pt x="196" y="234"/>
                    <a:pt x="192" y="230"/>
                    <a:pt x="192" y="224"/>
                  </a:cubicBezTo>
                  <a:cubicBezTo>
                    <a:pt x="192" y="218"/>
                    <a:pt x="196" y="213"/>
                    <a:pt x="202" y="2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326"/>
            <p:cNvSpPr>
              <a:spLocks noChangeArrowheads="1"/>
            </p:cNvSpPr>
            <p:nvPr/>
          </p:nvSpPr>
          <p:spPr bwMode="auto">
            <a:xfrm>
              <a:off x="3052018" y="1688810"/>
              <a:ext cx="28156" cy="864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327"/>
            <p:cNvSpPr>
              <a:spLocks noEditPoints="1"/>
            </p:cNvSpPr>
            <p:nvPr/>
          </p:nvSpPr>
          <p:spPr bwMode="auto">
            <a:xfrm>
              <a:off x="2696045" y="1274514"/>
              <a:ext cx="683790" cy="68580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95 w 512"/>
                <a:gd name="T11" fmla="*/ 182 h 512"/>
                <a:gd name="T12" fmla="*/ 395 w 512"/>
                <a:gd name="T13" fmla="*/ 384 h 512"/>
                <a:gd name="T14" fmla="*/ 384 w 512"/>
                <a:gd name="T15" fmla="*/ 395 h 512"/>
                <a:gd name="T16" fmla="*/ 128 w 512"/>
                <a:gd name="T17" fmla="*/ 395 h 512"/>
                <a:gd name="T18" fmla="*/ 117 w 512"/>
                <a:gd name="T19" fmla="*/ 384 h 512"/>
                <a:gd name="T20" fmla="*/ 117 w 512"/>
                <a:gd name="T21" fmla="*/ 182 h 512"/>
                <a:gd name="T22" fmla="*/ 107 w 512"/>
                <a:gd name="T23" fmla="*/ 171 h 512"/>
                <a:gd name="T24" fmla="*/ 117 w 512"/>
                <a:gd name="T25" fmla="*/ 160 h 512"/>
                <a:gd name="T26" fmla="*/ 181 w 512"/>
                <a:gd name="T27" fmla="*/ 160 h 512"/>
                <a:gd name="T28" fmla="*/ 181 w 512"/>
                <a:gd name="T29" fmla="*/ 107 h 512"/>
                <a:gd name="T30" fmla="*/ 192 w 512"/>
                <a:gd name="T31" fmla="*/ 96 h 512"/>
                <a:gd name="T32" fmla="*/ 320 w 512"/>
                <a:gd name="T33" fmla="*/ 96 h 512"/>
                <a:gd name="T34" fmla="*/ 331 w 512"/>
                <a:gd name="T35" fmla="*/ 107 h 512"/>
                <a:gd name="T36" fmla="*/ 331 w 512"/>
                <a:gd name="T37" fmla="*/ 160 h 512"/>
                <a:gd name="T38" fmla="*/ 395 w 512"/>
                <a:gd name="T39" fmla="*/ 160 h 512"/>
                <a:gd name="T40" fmla="*/ 405 w 512"/>
                <a:gd name="T41" fmla="*/ 171 h 512"/>
                <a:gd name="T42" fmla="*/ 395 w 512"/>
                <a:gd name="T43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395" y="182"/>
                  </a:moveTo>
                  <a:cubicBezTo>
                    <a:pt x="395" y="384"/>
                    <a:pt x="395" y="384"/>
                    <a:pt x="395" y="384"/>
                  </a:cubicBezTo>
                  <a:cubicBezTo>
                    <a:pt x="395" y="390"/>
                    <a:pt x="390" y="395"/>
                    <a:pt x="384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2" y="395"/>
                    <a:pt x="117" y="390"/>
                    <a:pt x="117" y="384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1" y="182"/>
                    <a:pt x="107" y="177"/>
                    <a:pt x="107" y="171"/>
                  </a:cubicBezTo>
                  <a:cubicBezTo>
                    <a:pt x="107" y="165"/>
                    <a:pt x="111" y="160"/>
                    <a:pt x="117" y="160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1"/>
                    <a:pt x="186" y="96"/>
                    <a:pt x="192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6" y="96"/>
                    <a:pt x="331" y="101"/>
                    <a:pt x="331" y="107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95" y="160"/>
                    <a:pt x="395" y="160"/>
                    <a:pt x="395" y="160"/>
                  </a:cubicBezTo>
                  <a:cubicBezTo>
                    <a:pt x="401" y="160"/>
                    <a:pt x="405" y="165"/>
                    <a:pt x="405" y="171"/>
                  </a:cubicBezTo>
                  <a:cubicBezTo>
                    <a:pt x="405" y="177"/>
                    <a:pt x="401" y="182"/>
                    <a:pt x="395" y="1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328"/>
            <p:cNvSpPr>
              <a:spLocks noChangeArrowheads="1"/>
            </p:cNvSpPr>
            <p:nvPr/>
          </p:nvSpPr>
          <p:spPr bwMode="auto">
            <a:xfrm>
              <a:off x="2995706" y="1688810"/>
              <a:ext cx="28156" cy="864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 panose="020B05030304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331"/>
          <p:cNvSpPr>
            <a:spLocks noChangeAspect="1" noEditPoints="1"/>
          </p:cNvSpPr>
          <p:nvPr/>
        </p:nvSpPr>
        <p:spPr bwMode="auto">
          <a:xfrm>
            <a:off x="6364969" y="1651173"/>
            <a:ext cx="911719" cy="9144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97 w 512"/>
              <a:gd name="T11" fmla="*/ 175 h 512"/>
              <a:gd name="T12" fmla="*/ 389 w 512"/>
              <a:gd name="T13" fmla="*/ 178 h 512"/>
              <a:gd name="T14" fmla="*/ 382 w 512"/>
              <a:gd name="T15" fmla="*/ 175 h 512"/>
              <a:gd name="T16" fmla="*/ 367 w 512"/>
              <a:gd name="T17" fmla="*/ 160 h 512"/>
              <a:gd name="T18" fmla="*/ 350 w 512"/>
              <a:gd name="T19" fmla="*/ 176 h 512"/>
              <a:gd name="T20" fmla="*/ 394 w 512"/>
              <a:gd name="T21" fmla="*/ 277 h 512"/>
              <a:gd name="T22" fmla="*/ 256 w 512"/>
              <a:gd name="T23" fmla="*/ 416 h 512"/>
              <a:gd name="T24" fmla="*/ 117 w 512"/>
              <a:gd name="T25" fmla="*/ 277 h 512"/>
              <a:gd name="T26" fmla="*/ 245 w 512"/>
              <a:gd name="T27" fmla="*/ 139 h 512"/>
              <a:gd name="T28" fmla="*/ 245 w 512"/>
              <a:gd name="T29" fmla="*/ 117 h 512"/>
              <a:gd name="T30" fmla="*/ 224 w 512"/>
              <a:gd name="T31" fmla="*/ 117 h 512"/>
              <a:gd name="T32" fmla="*/ 213 w 512"/>
              <a:gd name="T33" fmla="*/ 106 h 512"/>
              <a:gd name="T34" fmla="*/ 224 w 512"/>
              <a:gd name="T35" fmla="*/ 96 h 512"/>
              <a:gd name="T36" fmla="*/ 288 w 512"/>
              <a:gd name="T37" fmla="*/ 96 h 512"/>
              <a:gd name="T38" fmla="*/ 298 w 512"/>
              <a:gd name="T39" fmla="*/ 106 h 512"/>
              <a:gd name="T40" fmla="*/ 288 w 512"/>
              <a:gd name="T41" fmla="*/ 117 h 512"/>
              <a:gd name="T42" fmla="*/ 266 w 512"/>
              <a:gd name="T43" fmla="*/ 117 h 512"/>
              <a:gd name="T44" fmla="*/ 266 w 512"/>
              <a:gd name="T45" fmla="*/ 139 h 512"/>
              <a:gd name="T46" fmla="*/ 334 w 512"/>
              <a:gd name="T47" fmla="*/ 163 h 512"/>
              <a:gd name="T48" fmla="*/ 352 w 512"/>
              <a:gd name="T49" fmla="*/ 145 h 512"/>
              <a:gd name="T50" fmla="*/ 337 w 512"/>
              <a:gd name="T51" fmla="*/ 129 h 512"/>
              <a:gd name="T52" fmla="*/ 337 w 512"/>
              <a:gd name="T53" fmla="*/ 114 h 512"/>
              <a:gd name="T54" fmla="*/ 352 w 512"/>
              <a:gd name="T55" fmla="*/ 114 h 512"/>
              <a:gd name="T56" fmla="*/ 397 w 512"/>
              <a:gd name="T57" fmla="*/ 160 h 512"/>
              <a:gd name="T58" fmla="*/ 397 w 512"/>
              <a:gd name="T59" fmla="*/ 175 h 512"/>
              <a:gd name="T60" fmla="*/ 256 w 512"/>
              <a:gd name="T61" fmla="*/ 160 h 512"/>
              <a:gd name="T62" fmla="*/ 138 w 512"/>
              <a:gd name="T63" fmla="*/ 277 h 512"/>
              <a:gd name="T64" fmla="*/ 256 w 512"/>
              <a:gd name="T65" fmla="*/ 394 h 512"/>
              <a:gd name="T66" fmla="*/ 373 w 512"/>
              <a:gd name="T67" fmla="*/ 277 h 512"/>
              <a:gd name="T68" fmla="*/ 256 w 512"/>
              <a:gd name="T69" fmla="*/ 160 h 512"/>
              <a:gd name="T70" fmla="*/ 266 w 512"/>
              <a:gd name="T71" fmla="*/ 277 h 512"/>
              <a:gd name="T72" fmla="*/ 256 w 512"/>
              <a:gd name="T73" fmla="*/ 288 h 512"/>
              <a:gd name="T74" fmla="*/ 245 w 512"/>
              <a:gd name="T75" fmla="*/ 277 h 512"/>
              <a:gd name="T76" fmla="*/ 245 w 512"/>
              <a:gd name="T77" fmla="*/ 202 h 512"/>
              <a:gd name="T78" fmla="*/ 256 w 512"/>
              <a:gd name="T79" fmla="*/ 192 h 512"/>
              <a:gd name="T80" fmla="*/ 266 w 512"/>
              <a:gd name="T81" fmla="*/ 202 h 512"/>
              <a:gd name="T82" fmla="*/ 266 w 512"/>
              <a:gd name="T83" fmla="*/ 27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97" y="175"/>
                </a:moveTo>
                <a:cubicBezTo>
                  <a:pt x="395" y="177"/>
                  <a:pt x="392" y="178"/>
                  <a:pt x="389" y="178"/>
                </a:cubicBezTo>
                <a:cubicBezTo>
                  <a:pt x="387" y="178"/>
                  <a:pt x="384" y="177"/>
                  <a:pt x="382" y="175"/>
                </a:cubicBezTo>
                <a:cubicBezTo>
                  <a:pt x="367" y="160"/>
                  <a:pt x="367" y="160"/>
                  <a:pt x="367" y="160"/>
                </a:cubicBezTo>
                <a:cubicBezTo>
                  <a:pt x="350" y="176"/>
                  <a:pt x="350" y="176"/>
                  <a:pt x="350" y="176"/>
                </a:cubicBezTo>
                <a:cubicBezTo>
                  <a:pt x="377" y="201"/>
                  <a:pt x="394" y="237"/>
                  <a:pt x="394" y="277"/>
                </a:cubicBezTo>
                <a:cubicBezTo>
                  <a:pt x="394" y="353"/>
                  <a:pt x="332" y="416"/>
                  <a:pt x="256" y="416"/>
                </a:cubicBezTo>
                <a:cubicBezTo>
                  <a:pt x="179" y="416"/>
                  <a:pt x="117" y="353"/>
                  <a:pt x="117" y="277"/>
                </a:cubicBezTo>
                <a:cubicBezTo>
                  <a:pt x="117" y="204"/>
                  <a:pt x="174" y="144"/>
                  <a:pt x="245" y="139"/>
                </a:cubicBezTo>
                <a:cubicBezTo>
                  <a:pt x="245" y="117"/>
                  <a:pt x="245" y="117"/>
                  <a:pt x="245" y="117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18" y="117"/>
                  <a:pt x="213" y="112"/>
                  <a:pt x="213" y="106"/>
                </a:cubicBezTo>
                <a:cubicBezTo>
                  <a:pt x="213" y="100"/>
                  <a:pt x="218" y="96"/>
                  <a:pt x="224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94" y="96"/>
                  <a:pt x="298" y="100"/>
                  <a:pt x="298" y="106"/>
                </a:cubicBezTo>
                <a:cubicBezTo>
                  <a:pt x="298" y="112"/>
                  <a:pt x="294" y="117"/>
                  <a:pt x="288" y="117"/>
                </a:cubicBezTo>
                <a:cubicBezTo>
                  <a:pt x="266" y="117"/>
                  <a:pt x="266" y="117"/>
                  <a:pt x="266" y="117"/>
                </a:cubicBezTo>
                <a:cubicBezTo>
                  <a:pt x="266" y="139"/>
                  <a:pt x="266" y="139"/>
                  <a:pt x="266" y="139"/>
                </a:cubicBezTo>
                <a:cubicBezTo>
                  <a:pt x="291" y="141"/>
                  <a:pt x="314" y="149"/>
                  <a:pt x="334" y="163"/>
                </a:cubicBezTo>
                <a:cubicBezTo>
                  <a:pt x="352" y="145"/>
                  <a:pt x="352" y="145"/>
                  <a:pt x="352" y="145"/>
                </a:cubicBezTo>
                <a:cubicBezTo>
                  <a:pt x="337" y="129"/>
                  <a:pt x="337" y="129"/>
                  <a:pt x="337" y="129"/>
                </a:cubicBezTo>
                <a:cubicBezTo>
                  <a:pt x="332" y="125"/>
                  <a:pt x="332" y="119"/>
                  <a:pt x="337" y="114"/>
                </a:cubicBezTo>
                <a:cubicBezTo>
                  <a:pt x="341" y="110"/>
                  <a:pt x="348" y="110"/>
                  <a:pt x="352" y="114"/>
                </a:cubicBezTo>
                <a:cubicBezTo>
                  <a:pt x="397" y="160"/>
                  <a:pt x="397" y="160"/>
                  <a:pt x="397" y="160"/>
                </a:cubicBezTo>
                <a:cubicBezTo>
                  <a:pt x="401" y="164"/>
                  <a:pt x="401" y="171"/>
                  <a:pt x="397" y="175"/>
                </a:cubicBezTo>
                <a:close/>
                <a:moveTo>
                  <a:pt x="256" y="160"/>
                </a:moveTo>
                <a:cubicBezTo>
                  <a:pt x="191" y="160"/>
                  <a:pt x="138" y="212"/>
                  <a:pt x="138" y="277"/>
                </a:cubicBezTo>
                <a:cubicBezTo>
                  <a:pt x="138" y="342"/>
                  <a:pt x="191" y="394"/>
                  <a:pt x="256" y="394"/>
                </a:cubicBezTo>
                <a:cubicBezTo>
                  <a:pt x="320" y="394"/>
                  <a:pt x="373" y="342"/>
                  <a:pt x="373" y="277"/>
                </a:cubicBezTo>
                <a:cubicBezTo>
                  <a:pt x="373" y="212"/>
                  <a:pt x="320" y="160"/>
                  <a:pt x="256" y="160"/>
                </a:cubicBezTo>
                <a:close/>
                <a:moveTo>
                  <a:pt x="266" y="277"/>
                </a:moveTo>
                <a:cubicBezTo>
                  <a:pt x="266" y="283"/>
                  <a:pt x="262" y="288"/>
                  <a:pt x="256" y="288"/>
                </a:cubicBezTo>
                <a:cubicBezTo>
                  <a:pt x="250" y="288"/>
                  <a:pt x="245" y="283"/>
                  <a:pt x="245" y="277"/>
                </a:cubicBezTo>
                <a:cubicBezTo>
                  <a:pt x="245" y="202"/>
                  <a:pt x="245" y="202"/>
                  <a:pt x="245" y="202"/>
                </a:cubicBezTo>
                <a:cubicBezTo>
                  <a:pt x="245" y="196"/>
                  <a:pt x="250" y="192"/>
                  <a:pt x="256" y="192"/>
                </a:cubicBezTo>
                <a:cubicBezTo>
                  <a:pt x="262" y="192"/>
                  <a:pt x="266" y="196"/>
                  <a:pt x="266" y="202"/>
                </a:cubicBezTo>
                <a:lnTo>
                  <a:pt x="266" y="277"/>
                </a:lnTo>
                <a:close/>
              </a:path>
            </a:pathLst>
          </a:custGeom>
          <a:solidFill>
            <a:srgbClr val="0039A6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2809129"/>
            <a:ext cx="4114800" cy="1507292"/>
          </a:xfrm>
        </p:spPr>
        <p:txBody>
          <a:bodyPr/>
          <a:lstStyle/>
          <a:p>
            <a:pPr marL="0" indent="0" algn="ctr">
              <a:buClrTx/>
              <a:buNone/>
            </a:pPr>
            <a:r>
              <a:rPr lang="en-US" sz="1600" b="1" dirty="0">
                <a:solidFill>
                  <a:srgbClr val="000000"/>
                </a:solidFill>
              </a:rPr>
              <a:t>Cost of Diabetes Treatment</a:t>
            </a:r>
          </a:p>
          <a:p>
            <a:pPr marL="0" indent="0" algn="ctr">
              <a:buClrTx/>
              <a:buNone/>
            </a:pPr>
            <a:endParaRPr lang="en-US" sz="267" b="1" dirty="0">
              <a:solidFill>
                <a:srgbClr val="000000"/>
              </a:solidFill>
            </a:endParaRPr>
          </a:p>
          <a:p>
            <a:pPr marL="0" indent="0" algn="ctr">
              <a:buClrTx/>
              <a:buNone/>
            </a:pPr>
            <a:r>
              <a:rPr lang="en-US" sz="1333" dirty="0">
                <a:solidFill>
                  <a:srgbClr val="000000"/>
                </a:solidFill>
              </a:rPr>
              <a:t>An increase in costs of </a:t>
            </a:r>
            <a:r>
              <a:rPr lang="en-US" sz="1333" b="1" dirty="0">
                <a:solidFill>
                  <a:srgbClr val="000000"/>
                </a:solidFill>
              </a:rPr>
              <a:t>$8,010 </a:t>
            </a:r>
            <a:r>
              <a:rPr lang="en-US" sz="1333" dirty="0">
                <a:solidFill>
                  <a:srgbClr val="000000"/>
                </a:solidFill>
              </a:rPr>
              <a:t>per individual who develops diabetes over a 3-year period</a:t>
            </a:r>
          </a:p>
          <a:p>
            <a:pPr marL="0" indent="0" algn="ctr">
              <a:buClrTx/>
              <a:buNone/>
            </a:pPr>
            <a:endParaRPr lang="en-US" sz="1333" baseline="30000" dirty="0">
              <a:solidFill>
                <a:srgbClr val="000000"/>
              </a:solidFill>
            </a:endParaRPr>
          </a:p>
          <a:p>
            <a:pPr marL="0" indent="0" algn="ctr">
              <a:buClrTx/>
              <a:buNone/>
            </a:pPr>
            <a:r>
              <a:rPr lang="en-US" sz="1333" dirty="0">
                <a:solidFill>
                  <a:srgbClr val="000000"/>
                </a:solidFill>
              </a:rPr>
              <a:t>Year 1: </a:t>
            </a:r>
            <a:r>
              <a:rPr lang="en-US" sz="1333" b="1" dirty="0">
                <a:solidFill>
                  <a:srgbClr val="000000"/>
                </a:solidFill>
              </a:rPr>
              <a:t>$2,470</a:t>
            </a:r>
            <a:r>
              <a:rPr lang="en-US" sz="1333" dirty="0">
                <a:solidFill>
                  <a:srgbClr val="000000"/>
                </a:solidFill>
              </a:rPr>
              <a:t>; Year 2: </a:t>
            </a:r>
            <a:r>
              <a:rPr lang="en-US" sz="1333" b="1" dirty="0">
                <a:solidFill>
                  <a:srgbClr val="000000"/>
                </a:solidFill>
              </a:rPr>
              <a:t>$3,190</a:t>
            </a:r>
            <a:r>
              <a:rPr lang="en-US" sz="1333" dirty="0">
                <a:solidFill>
                  <a:srgbClr val="000000"/>
                </a:solidFill>
              </a:rPr>
              <a:t>;  Year 3: </a:t>
            </a:r>
            <a:r>
              <a:rPr lang="en-US" sz="1333" b="1" dirty="0">
                <a:solidFill>
                  <a:srgbClr val="000000"/>
                </a:solidFill>
              </a:rPr>
              <a:t>$2,350</a:t>
            </a:r>
            <a:r>
              <a:rPr lang="en-US" sz="1333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4948833" y="2800369"/>
            <a:ext cx="3737968" cy="9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Cost of the National DPP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lifestyle change program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Average annual cost of 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$500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 participant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583639" y="3860904"/>
            <a:ext cx="468357" cy="53484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553" y="5439367"/>
            <a:ext cx="2990280" cy="827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8701" y="1572018"/>
            <a:ext cx="3848100" cy="2257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12762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ED30-30E6-4BD0-B35D-FDA718E3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DPP- Program Eligibility Requirements: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63C9-4631-4D3B-B494-E76B2B4C9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Be at least 18 years old, and</a:t>
            </a:r>
          </a:p>
          <a:p>
            <a:pPr fontAlgn="base"/>
            <a:r>
              <a:rPr lang="en-US" dirty="0"/>
              <a:t>Be overweight (body mass index ≥25; ≥23 if Asian), and</a:t>
            </a:r>
          </a:p>
          <a:p>
            <a:pPr fontAlgn="base"/>
            <a:r>
              <a:rPr lang="en-US" dirty="0"/>
              <a:t>Have no previous diagnosis of type 1 or type 2 diabetes, and</a:t>
            </a:r>
          </a:p>
          <a:p>
            <a:pPr fontAlgn="base"/>
            <a:r>
              <a:rPr lang="en-US" dirty="0"/>
              <a:t>Have a blood test result in the prediabetes range within the past year:</a:t>
            </a:r>
          </a:p>
          <a:p>
            <a:pPr lvl="1" fontAlgn="base"/>
            <a:r>
              <a:rPr lang="en-US" dirty="0"/>
              <a:t>Hemoglobin A1C: 5.7%–6.4%, or</a:t>
            </a:r>
          </a:p>
          <a:p>
            <a:pPr lvl="1" fontAlgn="base"/>
            <a:r>
              <a:rPr lang="en-US" dirty="0"/>
              <a:t>Fasting plasma glucose: 100–125 mg/dL, or</a:t>
            </a:r>
          </a:p>
          <a:p>
            <a:pPr lvl="1" fontAlgn="base"/>
            <a:r>
              <a:rPr lang="en-US" dirty="0"/>
              <a:t>Two-hour plasma glucose (after a 75 gm glucose load): 140–199 mg/dL, or</a:t>
            </a:r>
          </a:p>
          <a:p>
            <a:pPr fontAlgn="base"/>
            <a:r>
              <a:rPr lang="en-US" dirty="0"/>
              <a:t>Be previously diagnosed with gestational diabetes, or</a:t>
            </a:r>
          </a:p>
          <a:p>
            <a:pPr fontAlgn="base"/>
            <a:r>
              <a:rPr lang="en-US" dirty="0"/>
              <a:t>Score 9 or higher on the </a:t>
            </a:r>
            <a:r>
              <a:rPr lang="en-US" dirty="0">
                <a:hlinkClick r:id="rId2"/>
              </a:rPr>
              <a:t>CDC Prediabetes Risk Test</a:t>
            </a:r>
            <a:endParaRPr lang="en-US" dirty="0"/>
          </a:p>
          <a:p>
            <a:pPr fontAlgn="base"/>
            <a:r>
              <a:rPr lang="en-US" dirty="0"/>
              <a:t>Score 5 or higher on the </a:t>
            </a:r>
            <a:r>
              <a:rPr lang="en-US" dirty="0">
                <a:hlinkClick r:id="rId3"/>
              </a:rPr>
              <a:t>ADA Type 2 Diabetes Risk Test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5D56-CFF1-4453-8B72-F0989334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F1CE-95E6-495F-8D9B-894DB7DA404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2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CF1CE-95E6-495F-8D9B-894DB7DA40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5F2B4-A635-4AF8-B5D5-3EF302152531}"/>
              </a:ext>
            </a:extLst>
          </p:cNvPr>
          <p:cNvSpPr/>
          <p:nvPr/>
        </p:nvSpPr>
        <p:spPr>
          <a:xfrm>
            <a:off x="301710" y="1100148"/>
            <a:ext cx="8395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Operationalizing the National DPP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183B9-7EDB-4BCD-BCA9-E08A9698DC9F}"/>
              </a:ext>
            </a:extLst>
          </p:cNvPr>
          <p:cNvSpPr txBox="1"/>
          <p:nvPr/>
        </p:nvSpPr>
        <p:spPr>
          <a:xfrm>
            <a:off x="221481" y="1361758"/>
            <a:ext cx="8475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 Options: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https://coveragetoolkit.org/commercial-plans/commercial-plans-delivery/commercial-plans-delivery-options/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Enrollment/Screening: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https://coveragetoolkit.org/commercial-plans/commercial-plans-delivery/commercial-plans-identification/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Contracting: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https://coveragetoolkit.org/commercial-plans/commercial-plans-contracting/contracting-cdc/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Recruitment and Referral: </a:t>
            </a:r>
            <a:r>
              <a:rPr lang="en-US" dirty="0">
                <a:hlinkClick r:id="rId5"/>
              </a:rPr>
              <a:t>https://coveragetoolkit.org/recruitment-referral-for-the-national-dpp-lifestyle-change-program/</a:t>
            </a:r>
            <a:r>
              <a:rPr lang="en-US" dirty="0"/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and Reimbursement: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https://coveragetoolkit.org/commercial-plans/commercial-plans-contracting/commercial-plans-reimbursement/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Coding and Billing: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https://coveragetoolkit.org/coding-billing-for-the-national-dpp/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Collection/Data Systems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https://coveragetoolkit.org/data-reporting/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</a:rPr>
              <a:t>Case for Coverage: </a:t>
            </a:r>
            <a:r>
              <a:rPr lang="en-US" dirty="0">
                <a:solidFill>
                  <a:prstClr val="black"/>
                </a:solidFill>
                <a:hlinkClick r:id="rId9"/>
              </a:rPr>
              <a:t>https://coveragetoolkit.org/case-commercial/</a:t>
            </a:r>
            <a:r>
              <a:rPr lang="en-US" dirty="0">
                <a:solidFill>
                  <a:prstClr val="black"/>
                </a:solidFill>
              </a:rPr>
              <a:t>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6987-4A90-B842-AF5C-F2BACC108149}"/>
              </a:ext>
            </a:extLst>
          </p:cNvPr>
          <p:cNvSpPr txBox="1"/>
          <p:nvPr/>
        </p:nvSpPr>
        <p:spPr>
          <a:xfrm>
            <a:off x="21620" y="5408961"/>
            <a:ext cx="8955567" cy="1295868"/>
          </a:xfrm>
          <a:prstGeom prst="rect">
            <a:avLst/>
          </a:prstGeom>
          <a:solidFill>
            <a:srgbClr val="0070C0"/>
          </a:solidFill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i="1" dirty="0">
                <a:solidFill>
                  <a:prstClr val="white"/>
                </a:solidFill>
                <a:latin typeface="Calibri" panose="020F0502020204030204"/>
              </a:rPr>
              <a:t>COST &amp; VALUE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Page: </a:t>
            </a:r>
            <a:r>
              <a:rPr lang="en-US" u="sng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https://coveragetoolkit.org/cost-value/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and </a:t>
            </a:r>
            <a:r>
              <a:rPr lang="en-US" i="1" dirty="0">
                <a:solidFill>
                  <a:prstClr val="white"/>
                </a:solidFill>
                <a:latin typeface="Calibri" panose="020F0502020204030204"/>
              </a:rPr>
              <a:t>CASE STUDY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Page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COMING JUNE 2019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2A6AF-0915-4E58-ADBD-E3A01534DB5C}"/>
              </a:ext>
            </a:extLst>
          </p:cNvPr>
          <p:cNvSpPr txBox="1"/>
          <p:nvPr/>
        </p:nvSpPr>
        <p:spPr>
          <a:xfrm>
            <a:off x="88225" y="330608"/>
            <a:ext cx="82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Additional Information on the Coverage Toolkit</a:t>
            </a:r>
          </a:p>
        </p:txBody>
      </p:sp>
    </p:spTree>
    <p:extLst>
      <p:ext uri="{BB962C8B-B14F-4D97-AF65-F5344CB8AC3E}">
        <p14:creationId xmlns:p14="http://schemas.microsoft.com/office/powerpoint/2010/main" val="353754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440494"/>
            <a:ext cx="8617907" cy="4847572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/>
              <a:t>CDC’s National Diabetes Prevention Program: </a:t>
            </a:r>
            <a:r>
              <a:rPr lang="en-US" sz="3000" dirty="0">
                <a:hlinkClick r:id="rId2"/>
              </a:rPr>
              <a:t>https://www.cdc.gov/diabetes/prevention/index.html</a:t>
            </a:r>
            <a:r>
              <a:rPr lang="en-US" sz="3000" dirty="0"/>
              <a:t> </a:t>
            </a:r>
          </a:p>
          <a:p>
            <a:r>
              <a:rPr lang="en-US" sz="3000" dirty="0"/>
              <a:t>Marketing Materials: </a:t>
            </a:r>
            <a:r>
              <a:rPr lang="en-US" sz="3200" dirty="0">
                <a:hlinkClick r:id="rId3"/>
              </a:rPr>
              <a:t>https://doihaveprediabetes.org/</a:t>
            </a:r>
            <a:endParaRPr lang="en-US" sz="3000" dirty="0"/>
          </a:p>
          <a:p>
            <a:r>
              <a:rPr lang="en-US" sz="3000" dirty="0"/>
              <a:t>United States Diabetes Data Surveillance System: </a:t>
            </a:r>
            <a:r>
              <a:rPr lang="en-US" sz="3000" u="sng" dirty="0">
                <a:hlinkClick r:id="rId4"/>
              </a:rPr>
              <a:t>https://www.cdc.gov/diabetes/data/</a:t>
            </a:r>
            <a:r>
              <a:rPr lang="en-US" sz="3000" dirty="0"/>
              <a:t> </a:t>
            </a:r>
          </a:p>
          <a:p>
            <a:r>
              <a:rPr lang="en-US" sz="3000" dirty="0"/>
              <a:t>Institute for Clinical and Economic Review (ICER)</a:t>
            </a:r>
            <a:r>
              <a:rPr lang="en-US" sz="3000" i="1" dirty="0"/>
              <a:t> </a:t>
            </a:r>
            <a:r>
              <a:rPr lang="en-US" sz="3000" dirty="0"/>
              <a:t>report for the National DPP: </a:t>
            </a:r>
            <a:r>
              <a:rPr lang="en-US" sz="3000" dirty="0">
                <a:hlinkClick r:id="rId5"/>
              </a:rPr>
              <a:t>https://icer-review.org/wp-content/uploads/2016/07/CTAF_DPP_Final_Evidence_Report_072516.pdf</a:t>
            </a:r>
            <a:r>
              <a:rPr lang="en-US" sz="3000" dirty="0"/>
              <a:t> </a:t>
            </a:r>
          </a:p>
          <a:p>
            <a:r>
              <a:rPr lang="en-US" sz="3000" dirty="0"/>
              <a:t>Case for Coverage page on the Coverage Toolkit: </a:t>
            </a:r>
            <a:r>
              <a:rPr lang="en-US" sz="3000" dirty="0">
                <a:hlinkClick r:id="rId6"/>
              </a:rPr>
              <a:t>https://coveragetoolkit.org/case-commercial/</a:t>
            </a:r>
            <a:r>
              <a:rPr lang="en-US" sz="3000" dirty="0"/>
              <a:t>    </a:t>
            </a:r>
          </a:p>
          <a:p>
            <a:r>
              <a:rPr lang="en-US" sz="3000" dirty="0"/>
              <a:t>Cost/ROI estimates:</a:t>
            </a:r>
          </a:p>
          <a:p>
            <a:pPr lvl="1"/>
            <a:r>
              <a:rPr lang="en-US" sz="2800" dirty="0"/>
              <a:t>Cost &amp; Value page on the Coverage Toolkit: </a:t>
            </a:r>
            <a:r>
              <a:rPr lang="en-US" sz="2800" u="sng" dirty="0">
                <a:hlinkClick r:id="rId7"/>
              </a:rPr>
              <a:t>https://coveragetoolkit.org/cost-value/</a:t>
            </a:r>
            <a:r>
              <a:rPr lang="en-US" sz="2800" dirty="0"/>
              <a:t> </a:t>
            </a:r>
            <a:endParaRPr lang="en-US" sz="2600" dirty="0"/>
          </a:p>
          <a:p>
            <a:pPr lvl="1"/>
            <a:r>
              <a:rPr lang="en-US" dirty="0"/>
              <a:t>American Medical Association ROI Calculator: </a:t>
            </a:r>
            <a:r>
              <a:rPr lang="en-US" dirty="0">
                <a:hlinkClick r:id="rId8"/>
              </a:rPr>
              <a:t>https://ama-roi-calculator.appspot.com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CDC Diabetes Prevention Impact Toolkit: </a:t>
            </a:r>
            <a:r>
              <a:rPr lang="en-US" dirty="0">
                <a:hlinkClick r:id="rId9"/>
              </a:rPr>
              <a:t>https://nccd.cdc.gov/toolkit/diabetesimpact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64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C723-C1B4-4FA8-9F3A-1BF64C82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Stage (Continued) </a:t>
            </a:r>
            <a:br>
              <a:rPr lang="en-US" dirty="0"/>
            </a:br>
            <a:r>
              <a:rPr lang="en-US" dirty="0"/>
              <a:t>Use Statistics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9F5F-862E-4249-999B-7FF53D3D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9585"/>
            <a:ext cx="7886700" cy="487651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Estimate prevalence of type 2 diabetes and prediabetes, including state and local figures (current and anticipated growth). </a:t>
            </a:r>
          </a:p>
          <a:p>
            <a:pPr lvl="1"/>
            <a:r>
              <a:rPr lang="en-US" dirty="0"/>
              <a:t>Note: national rate- approximately 33.9% of U.S. population has prediabetes</a:t>
            </a:r>
          </a:p>
          <a:p>
            <a:pPr lvl="0"/>
            <a:r>
              <a:rPr lang="en-US" dirty="0"/>
              <a:t>Morbidity and mortality rates associated with type 2 diabetes</a:t>
            </a:r>
          </a:p>
          <a:p>
            <a:pPr lvl="0"/>
            <a:r>
              <a:rPr lang="en-US" dirty="0"/>
              <a:t>Health care costs for people with type 2 diabetes (including direct costs such as prescriptions, doctor/hospital visits, surgery, nursing home stays, etc.)</a:t>
            </a:r>
          </a:p>
          <a:p>
            <a:pPr lvl="1"/>
            <a:r>
              <a:rPr lang="en-US" dirty="0"/>
              <a:t>Note: national average medical expenditures for people with diagnosed type 2 diabetes are estimated at $13,700 per year (2012).</a:t>
            </a:r>
          </a:p>
          <a:p>
            <a:pPr lvl="0"/>
            <a:r>
              <a:rPr lang="en-US" dirty="0"/>
              <a:t>Other economic costs: lower productivity, absenteeism, lost wages, etc.</a:t>
            </a:r>
          </a:p>
        </p:txBody>
      </p:sp>
    </p:spTree>
    <p:extLst>
      <p:ext uri="{BB962C8B-B14F-4D97-AF65-F5344CB8AC3E}">
        <p14:creationId xmlns:p14="http://schemas.microsoft.com/office/powerpoint/2010/main" val="289429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AF84-9F52-4BEF-BAA9-11C18D96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838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Slides (2-3 slides)- Explain how the National DPP lifestyle change program helps to address the issues described in previous slides.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0387B-882A-4338-9CFB-2B346055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11" y="250666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National DPP is evidence-based and proven to reduce risk of developing type 2 diabetes by 58% in adults (71% in adults over 60%).</a:t>
            </a:r>
          </a:p>
          <a:p>
            <a:pPr lvl="0"/>
            <a:r>
              <a:rPr lang="en-US" dirty="0"/>
              <a:t>A reduction in rates of type 2 diabetes correlates to reduced medical claims/health care costs.</a:t>
            </a:r>
          </a:p>
          <a:p>
            <a:pPr lvl="0"/>
            <a:r>
              <a:rPr lang="en-US" dirty="0"/>
              <a:t>A reduction in rates of chronic disease (including type 2 diabetes) correlates to a decrease in employee absenteeism.</a:t>
            </a:r>
          </a:p>
          <a:p>
            <a:pPr lvl="0"/>
            <a:r>
              <a:rPr lang="en-US" dirty="0"/>
              <a:t>Enjoyment of program may increase member/ employee job satisfaction. </a:t>
            </a:r>
          </a:p>
        </p:txBody>
      </p:sp>
    </p:spTree>
    <p:extLst>
      <p:ext uri="{BB962C8B-B14F-4D97-AF65-F5344CB8AC3E}">
        <p14:creationId xmlns:p14="http://schemas.microsoft.com/office/powerpoint/2010/main" val="26673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27A9-5EC7-4EAF-BFC8-EE7E30BE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National DPP?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C23E-9819-4ECE-B3E3-555F028E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482"/>
            <a:ext cx="7886700" cy="4459266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Evidence-based, adapted from NIH clinical trial</a:t>
            </a:r>
          </a:p>
          <a:p>
            <a:pPr marL="457200" lvl="1" indent="0">
              <a:buNone/>
            </a:pPr>
            <a:r>
              <a:rPr lang="en-US" sz="2800" dirty="0">
                <a:hlinkClick r:id="rId3"/>
              </a:rPr>
              <a:t>https://coveragetoolkit.org/about-national-dpp/evidence/</a:t>
            </a:r>
            <a:endParaRPr lang="en-US" sz="2800" dirty="0"/>
          </a:p>
          <a:p>
            <a:r>
              <a:rPr lang="en-US" sz="3300" dirty="0"/>
              <a:t>National effort, quality assurance through CDC’s Diabetes Prevention Recognition Program (DPRP)</a:t>
            </a:r>
          </a:p>
          <a:p>
            <a:r>
              <a:rPr lang="en-US" sz="3300" dirty="0"/>
              <a:t>Year-long, group-based program for adults; minimum of 16 weekly sessions during the first six months and at least six monthly sessions during the second six months.</a:t>
            </a:r>
          </a:p>
          <a:p>
            <a:pPr marL="457200" lvl="1" indent="0">
              <a:buNone/>
            </a:pPr>
            <a:r>
              <a:rPr lang="en-US" sz="2800" dirty="0">
                <a:hlinkClick r:id="rId4"/>
              </a:rPr>
              <a:t>https://coveragetoolkit.org/about-national-dpp/ndpp-overview/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9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ADF9-11D7-4017-AC12-AE421786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National DPP? Benefits, Cost and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186D-A8AC-4547-B638-B38289E0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Benefits: health outcomes, cost effective, peer-to-peer support, facilitated by trained lifestyle coaches (health professionals or non-licensed personnel) in community and virtual settings</a:t>
            </a:r>
          </a:p>
          <a:p>
            <a:r>
              <a:rPr lang="en-US" dirty="0"/>
              <a:t>Cost and Value page- Coming to the Coverage Toolkit June 2019*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7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1C93-A1F0-4208-BAE5-FC175B92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National DPP? Coverage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36A7B-48F3-4E39-821E-293168482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Coverage Landscape:</a:t>
            </a:r>
          </a:p>
          <a:p>
            <a:pPr lvl="1"/>
            <a:r>
              <a:rPr lang="en-US" sz="2900" dirty="0"/>
              <a:t>Medicare Coverage</a:t>
            </a:r>
          </a:p>
          <a:p>
            <a:pPr lvl="1"/>
            <a:r>
              <a:rPr lang="en-US" sz="2900" dirty="0"/>
              <a:t>Medicaid Coverage (in various states)</a:t>
            </a:r>
          </a:p>
          <a:p>
            <a:pPr lvl="1"/>
            <a:r>
              <a:rPr lang="en-US" sz="2900" dirty="0"/>
              <a:t>State Employees Coverage (in various states)</a:t>
            </a:r>
          </a:p>
          <a:p>
            <a:pPr lvl="1"/>
            <a:r>
              <a:rPr lang="en-US" sz="2900" dirty="0"/>
              <a:t>Private payers (commercial plans and employers):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https://coveragetoolkit.org/participating-payers/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8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CC5931-0644-488A-AD82-85AD97DD5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08" y="1903957"/>
            <a:ext cx="8438783" cy="41784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B2D4AE-E729-4CF0-ACF6-30C827D0DA04}"/>
              </a:ext>
            </a:extLst>
          </p:cNvPr>
          <p:cNvSpPr/>
          <p:nvPr/>
        </p:nvSpPr>
        <p:spPr>
          <a:xfrm>
            <a:off x="669673" y="6295651"/>
            <a:ext cx="784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https://coveragetoolkit.org/commercial-plans/commercial-plans-delivery/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ABCE75-C987-A049-B33E-FDCB078DD7F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Payer Customizing Options</a:t>
            </a:r>
          </a:p>
        </p:txBody>
      </p:sp>
    </p:spTree>
    <p:extLst>
      <p:ext uri="{BB962C8B-B14F-4D97-AF65-F5344CB8AC3E}">
        <p14:creationId xmlns:p14="http://schemas.microsoft.com/office/powerpoint/2010/main" val="24255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B3FC-C670-4334-859A-BA30ADB2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2" y="30249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Value Add-describe Cost and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D1C2-02AB-4249-8341-30B50A00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12" y="1778281"/>
            <a:ext cx="7886700" cy="4351338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What is the return on investment/value for your organization to cover a type 2 diabetes prevention program?</a:t>
            </a:r>
          </a:p>
          <a:p>
            <a:r>
              <a:rPr lang="en-US" dirty="0"/>
              <a:t>Are there additional value adds (lower absenteeism, lower rates of obesity, identification of people who may have undiagnosed type 2 diabetes)?</a:t>
            </a:r>
          </a:p>
        </p:txBody>
      </p:sp>
    </p:spTree>
    <p:extLst>
      <p:ext uri="{BB962C8B-B14F-4D97-AF65-F5344CB8AC3E}">
        <p14:creationId xmlns:p14="http://schemas.microsoft.com/office/powerpoint/2010/main" val="76664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9CD1E8C0-78C0-453B-B96B-D2E9FB856485}" vid="{4616FDC0-5659-4E96-8570-81C741944A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</TotalTime>
  <Words>1489</Words>
  <Application>Microsoft Office PowerPoint</Application>
  <PresentationFormat>On-screen Show (4:3)</PresentationFormat>
  <Paragraphs>145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Myriad Pro</vt:lpstr>
      <vt:lpstr>Myriad Web Pro</vt:lpstr>
      <vt:lpstr>Wingdings</vt:lpstr>
      <vt:lpstr>Office Theme</vt:lpstr>
      <vt:lpstr>1_Office Theme</vt:lpstr>
      <vt:lpstr>Theme1</vt:lpstr>
      <vt:lpstr>Case for Coverage of the  National Diabetes  Prevention Program </vt:lpstr>
      <vt:lpstr>Set the Stage (2-3 Slides)</vt:lpstr>
      <vt:lpstr>Set the Stage (Continued)  Use Statistics and Graphs</vt:lpstr>
      <vt:lpstr>Solution Slides (2-3 slides)- Explain how the National DPP lifestyle change program helps to address the issues described in previous slides. </vt:lpstr>
      <vt:lpstr>What is the National DPP? </vt:lpstr>
      <vt:lpstr>What is the National DPP? Benefits, Cost and Value</vt:lpstr>
      <vt:lpstr>What is the National DPP? Coverage Landscape</vt:lpstr>
      <vt:lpstr>PowerPoint Presentation</vt:lpstr>
      <vt:lpstr>Value Add-describe Cost and Value</vt:lpstr>
      <vt:lpstr>Value Add-tie in with organizational culture or health goals</vt:lpstr>
      <vt:lpstr>Resources Available- National DPP Coverage Toolkit (coveragetoolkit.org)</vt:lpstr>
      <vt:lpstr>Next Steps and Follow Up</vt:lpstr>
      <vt:lpstr>Thank you!</vt:lpstr>
      <vt:lpstr>*The following section of slides include infographics and links to help build your presentation*: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Factors When individuals develop type 2 diabetes, their health expenses increase dramatically; participation in the National DPP saves money by avoiding these additional costs.</vt:lpstr>
      <vt:lpstr>National DPP- Program Eligibility Requirements:</vt:lpstr>
      <vt:lpstr>PowerPoint Presentation</vt:lpstr>
      <vt:lpstr>Additional 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the National Diabetes Prevention Program</dc:title>
  <dc:creator>Joanna DiBenedetto</dc:creator>
  <cp:lastModifiedBy>Eric Johnson</cp:lastModifiedBy>
  <cp:revision>61</cp:revision>
  <dcterms:created xsi:type="dcterms:W3CDTF">2018-01-23T17:11:54Z</dcterms:created>
  <dcterms:modified xsi:type="dcterms:W3CDTF">2019-05-16T16:04:33Z</dcterms:modified>
</cp:coreProperties>
</file>