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613" r:id="rId2"/>
    <p:sldId id="1177" r:id="rId3"/>
    <p:sldId id="603" r:id="rId4"/>
    <p:sldId id="642" r:id="rId5"/>
    <p:sldId id="641" r:id="rId6"/>
    <p:sldId id="1167" r:id="rId7"/>
    <p:sldId id="1151" r:id="rId8"/>
    <p:sldId id="620" r:id="rId9"/>
    <p:sldId id="1158" r:id="rId10"/>
    <p:sldId id="1152" r:id="rId11"/>
    <p:sldId id="648" r:id="rId12"/>
    <p:sldId id="589" r:id="rId13"/>
    <p:sldId id="621" r:id="rId14"/>
    <p:sldId id="1171" r:id="rId15"/>
    <p:sldId id="1153" r:id="rId16"/>
    <p:sldId id="1160" r:id="rId17"/>
    <p:sldId id="576" r:id="rId18"/>
    <p:sldId id="622" r:id="rId19"/>
    <p:sldId id="625" r:id="rId20"/>
    <p:sldId id="628" r:id="rId21"/>
    <p:sldId id="1156" r:id="rId22"/>
    <p:sldId id="296" r:id="rId23"/>
    <p:sldId id="272" r:id="rId24"/>
    <p:sldId id="631" r:id="rId25"/>
    <p:sldId id="632" r:id="rId26"/>
    <p:sldId id="630" r:id="rId27"/>
    <p:sldId id="644" r:id="rId28"/>
    <p:sldId id="1147" r:id="rId29"/>
    <p:sldId id="639" r:id="rId30"/>
    <p:sldId id="584" r:id="rId31"/>
    <p:sldId id="1159" r:id="rId32"/>
    <p:sldId id="263" r:id="rId33"/>
    <p:sldId id="1149" r:id="rId34"/>
    <p:sldId id="663" r:id="rId35"/>
    <p:sldId id="1157" r:id="rId36"/>
    <p:sldId id="1155" r:id="rId37"/>
    <p:sldId id="1150" r:id="rId38"/>
    <p:sldId id="645" r:id="rId39"/>
    <p:sldId id="1161" r:id="rId40"/>
    <p:sldId id="646" r:id="rId41"/>
    <p:sldId id="658" r:id="rId42"/>
    <p:sldId id="27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Myers" initials="JM" lastIdx="16" clrIdx="0">
    <p:extLst>
      <p:ext uri="{19B8F6BF-5375-455C-9EA6-DF929625EA0E}">
        <p15:presenceInfo xmlns:p15="http://schemas.microsoft.com/office/powerpoint/2012/main" userId="S::jmyers@chronicdisease.org::bdb22e31-564e-4a75-8427-c93beed48f7a" providerId="AD"/>
      </p:ext>
    </p:extLst>
  </p:cmAuthor>
  <p:cmAuthor id="2" name="Sara Hanlon" initials="SH" lastIdx="1" clrIdx="1">
    <p:extLst>
      <p:ext uri="{19B8F6BF-5375-455C-9EA6-DF929625EA0E}">
        <p15:presenceInfo xmlns:p15="http://schemas.microsoft.com/office/powerpoint/2012/main" userId="Sara Hanlon" providerId="None"/>
      </p:ext>
    </p:extLst>
  </p:cmAuthor>
  <p:cmAuthor id="3" name="joannacraver@gmail.com" initials="j" lastIdx="3" clrIdx="2">
    <p:extLst>
      <p:ext uri="{19B8F6BF-5375-455C-9EA6-DF929625EA0E}">
        <p15:presenceInfo xmlns:p15="http://schemas.microsoft.com/office/powerpoint/2012/main" userId="84f1da286dd786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EE8"/>
    <a:srgbClr val="3E546D"/>
    <a:srgbClr val="50ADE4"/>
    <a:srgbClr val="83D6DC"/>
    <a:srgbClr val="CDD4D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95" autoAdjust="0"/>
    <p:restoredTop sz="80802" autoAdjust="0"/>
  </p:normalViewPr>
  <p:slideViewPr>
    <p:cSldViewPr snapToGrid="0" snapToObjects="1">
      <p:cViewPr varScale="1">
        <p:scale>
          <a:sx n="58" d="100"/>
          <a:sy n="58" d="100"/>
        </p:scale>
        <p:origin x="1620"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A37E6-621F-CF46-BD36-256C2CEF153F}" type="datetimeFigureOut">
              <a:rPr lang="en-US" smtClean="0"/>
              <a:t>1/23/2021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2F718-8473-3049-A546-2A772DD835AA}" type="slidenum">
              <a:rPr lang="en-US" smtClean="0"/>
              <a:t>‹#›</a:t>
            </a:fld>
            <a:endParaRPr lang="en-US"/>
          </a:p>
        </p:txBody>
      </p:sp>
    </p:spTree>
    <p:extLst>
      <p:ext uri="{BB962C8B-B14F-4D97-AF65-F5344CB8AC3E}">
        <p14:creationId xmlns:p14="http://schemas.microsoft.com/office/powerpoint/2010/main" val="152003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are.diabetesjournals.org/content/early/2018/03/20/dci18-000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diabetes/prevention/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diabetes/basics/prediabete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channel/UCFG5XgDdJHkz2aW7UJ2jn7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oihaveprediabetes.org/" TargetMode="External"/><Relationship Id="rId5" Type="http://schemas.openxmlformats.org/officeDocument/2006/relationships/hyperlink" Target="https://www.cdc.gov/diabetes/basics/prediabetes.html" TargetMode="External"/><Relationship Id="rId4" Type="http://schemas.openxmlformats.org/officeDocument/2006/relationships/hyperlink" Target="https://www.cdc.gov/diabetes/prevention/index.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veragetoolkit.org/commercial-plans/commercial-plans-employe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iddk.nih.gov/about-niddk/research-areas/diabetes/diabetes-prevention-program-dp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diabetes/prevention/inde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diabetes/prevention/lcp-details.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dc.gov/diabetes/prevention/program-providers.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diabetes/prevention/resources/curriculum.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prediabetes/takethetes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veragetoolkit.org/participating-payer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nationaldppcsc.cdc.gov/s/article/Promotional-Materials-for-Employers-and-Insurer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nationaldppcsc.cdc.gov/s/article/Promotional-Materials-for-Employers-and-Insurers" TargetMode="External"/><Relationship Id="rId4" Type="http://schemas.openxmlformats.org/officeDocument/2006/relationships/hyperlink" Target="https://ama-roi-calculator.appspot.com/"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spreventiveservicestaskforce.org/Page/Name/uspstf-a-and-b-recommendat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nationaldppcsc.cdc.gov/s/article/Promotional-Materials-for-Employers-and-Insure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veragetoolkit.org/medicaid-coverage-for-the-national-dpp-demonstration-projec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veragetoolkit.org/case_commercia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are.diabetesjournals.org/content/early/2018/03/20/dci18-000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 </a:t>
            </a:r>
            <a:r>
              <a:rPr lang="en-US" i="0" dirty="0"/>
              <a:t>Replace “Employer Name” with the employer you will be meeting with. Add your organization’s name and presentation date. Remove highlights.</a:t>
            </a:r>
          </a:p>
          <a:p>
            <a:endParaRPr lang="en-US" i="0" dirty="0"/>
          </a:p>
        </p:txBody>
      </p:sp>
      <p:sp>
        <p:nvSpPr>
          <p:cNvPr id="4" name="Slide Number Placeholder 3"/>
          <p:cNvSpPr>
            <a:spLocks noGrp="1"/>
          </p:cNvSpPr>
          <p:nvPr>
            <p:ph type="sldNum" sz="quarter" idx="5"/>
          </p:nvPr>
        </p:nvSpPr>
        <p:spPr/>
        <p:txBody>
          <a:bodyPr/>
          <a:lstStyle/>
          <a:p>
            <a:fld id="{2A52F718-8473-3049-A546-2A772DD835AA}" type="slidenum">
              <a:rPr lang="en-US" smtClean="0"/>
              <a:t>1</a:t>
            </a:fld>
            <a:endParaRPr lang="en-US"/>
          </a:p>
        </p:txBody>
      </p:sp>
    </p:spTree>
    <p:extLst>
      <p:ext uri="{BB962C8B-B14F-4D97-AF65-F5344CB8AC3E}">
        <p14:creationId xmlns:p14="http://schemas.microsoft.com/office/powerpoint/2010/main" val="1240482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In 2012, diabetes costs in the U.S. were estimated at $245 billion. That’s a 26% increase in 5 years, and is simply not sustainable. In light of this increase, two thoughts for consideration are: where will we be in 2022 if we haven’t taken any action? How many more employees will have diabetes?</a:t>
            </a:r>
          </a:p>
          <a:p>
            <a:endParaRPr lang="en-US" i="0" dirty="0"/>
          </a:p>
          <a:p>
            <a:r>
              <a:rPr lang="en-US" i="0" dirty="0"/>
              <a:t>Tip: Don’t rush over the 26% increase over a 5 year period. Take a moment for the employer to reflect on this. </a:t>
            </a:r>
          </a:p>
          <a:p>
            <a:endParaRPr lang="en-US" i="0" dirty="0"/>
          </a:p>
          <a:p>
            <a:r>
              <a:rPr lang="en-US" i="1" dirty="0"/>
              <a:t>Sources: </a:t>
            </a:r>
            <a:r>
              <a:rPr lang="en-US" dirty="0">
                <a:hlinkClick r:id="rId3"/>
              </a:rPr>
              <a:t>https://care.diabetesjournals.org/content/early/2018/03/20/dci18-0007</a:t>
            </a:r>
            <a:endParaRPr lang="en-US" i="1" dirty="0"/>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11</a:t>
            </a:fld>
            <a:endParaRPr lang="en-US"/>
          </a:p>
        </p:txBody>
      </p:sp>
    </p:spTree>
    <p:extLst>
      <p:ext uri="{BB962C8B-B14F-4D97-AF65-F5344CB8AC3E}">
        <p14:creationId xmlns:p14="http://schemas.microsoft.com/office/powerpoint/2010/main" val="424266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Speaker Notes: </a:t>
            </a:r>
            <a:r>
              <a:rPr lang="en-US" i="0" dirty="0">
                <a:solidFill>
                  <a:srgbClr val="FF0000"/>
                </a:solidFill>
              </a:rPr>
              <a:t>If we take a moment to think beyond the direct impact of diabetes, we’ll see that that there are many risks associated with diabetes that could each be their own additional hurdle of prevention and management. People with diabetes are at higher risk of developing n</a:t>
            </a:r>
            <a:r>
              <a:rPr lang="en-US" dirty="0">
                <a:solidFill>
                  <a:srgbClr val="FF0000"/>
                </a:solidFill>
              </a:rPr>
              <a:t>eurological, peripheral vascular, cardiovascular, renal, metabolic, and ophthalmic health conditions. General medicine also becomes an issue for people with diabetes. </a:t>
            </a:r>
          </a:p>
          <a:p>
            <a:endParaRPr lang="en-US" i="0" dirty="0">
              <a:solidFill>
                <a:srgbClr val="FF0000"/>
              </a:solidFill>
            </a:endParaRPr>
          </a:p>
          <a:p>
            <a:r>
              <a:rPr lang="en-US" i="0" dirty="0">
                <a:solidFill>
                  <a:srgbClr val="FF0000"/>
                </a:solidFill>
              </a:rPr>
              <a:t>From an employer perspective, think about the complexities of managing all that is associated with an employee who has multiple co-morbidities. This may appear in productivity data, medical claims costs, and even disability claims. You may already have experience in this situation.</a:t>
            </a: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12</a:t>
            </a:fld>
            <a:endParaRPr lang="en-US"/>
          </a:p>
        </p:txBody>
      </p:sp>
    </p:spTree>
    <p:extLst>
      <p:ext uri="{BB962C8B-B14F-4D97-AF65-F5344CB8AC3E}">
        <p14:creationId xmlns:p14="http://schemas.microsoft.com/office/powerpoint/2010/main" val="142385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That leads us to our next discussion. What do you know about diabetes among your workforce?</a:t>
            </a:r>
          </a:p>
          <a:p>
            <a:endParaRPr lang="en-US" i="0" dirty="0"/>
          </a:p>
          <a:p>
            <a:r>
              <a:rPr lang="en-US" i="1" dirty="0"/>
              <a:t>[leave time for an open discussion about the employer’s specific scenario]</a:t>
            </a:r>
          </a:p>
        </p:txBody>
      </p:sp>
      <p:sp>
        <p:nvSpPr>
          <p:cNvPr id="4" name="Slide Number Placeholder 3"/>
          <p:cNvSpPr>
            <a:spLocks noGrp="1"/>
          </p:cNvSpPr>
          <p:nvPr>
            <p:ph type="sldNum" sz="quarter" idx="5"/>
          </p:nvPr>
        </p:nvSpPr>
        <p:spPr/>
        <p:txBody>
          <a:bodyPr/>
          <a:lstStyle/>
          <a:p>
            <a:fld id="{2A52F718-8473-3049-A546-2A772DD835AA}" type="slidenum">
              <a:rPr lang="en-US" smtClean="0"/>
              <a:t>13</a:t>
            </a:fld>
            <a:endParaRPr lang="en-US"/>
          </a:p>
        </p:txBody>
      </p:sp>
    </p:spTree>
    <p:extLst>
      <p:ext uri="{BB962C8B-B14F-4D97-AF65-F5344CB8AC3E}">
        <p14:creationId xmlns:p14="http://schemas.microsoft.com/office/powerpoint/2010/main" val="408031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You likely have a pretty good understanding of how prevalent diabetes is within your workforce, and understand what a driver of cost this can be. What you may not be aware of is how large the population with prediabetes is</a:t>
            </a:r>
            <a:r>
              <a:rPr lang="en-US" i="1"/>
              <a:t>. </a:t>
            </a:r>
            <a:endParaRPr lang="en-US" i="1" dirty="0"/>
          </a:p>
          <a:p>
            <a:endParaRPr lang="en-US" i="1" dirty="0"/>
          </a:p>
          <a:p>
            <a:r>
              <a:rPr lang="en-US" i="0" dirty="0"/>
              <a:t>In early 2020, CDC released new data that shows 34 million Americans have diabetes, and 88 million Americans have prediabetes. </a:t>
            </a:r>
            <a:r>
              <a:rPr lang="en-US" sz="1200" b="0" i="0" kern="1200" dirty="0">
                <a:solidFill>
                  <a:schemeClr val="tx1"/>
                </a:solidFill>
                <a:effectLst/>
                <a:latin typeface="+mn-lt"/>
                <a:ea typeface="+mn-ea"/>
                <a:cs typeface="+mn-cs"/>
              </a:rPr>
              <a:t>CDC is working to reverse the diabetes epidemic by helping to identify people with prediabetes, prevent type 2 diabetes and diabetes complications, and improve the health of all people with diabetes. As part of their efforts, the </a:t>
            </a:r>
            <a:r>
              <a:rPr lang="en-US" sz="1200" b="0" i="0" u="sng" kern="1200" dirty="0">
                <a:solidFill>
                  <a:schemeClr val="tx1"/>
                </a:solidFill>
                <a:effectLst/>
                <a:latin typeface="+mn-lt"/>
                <a:ea typeface="+mn-ea"/>
                <a:cs typeface="+mn-cs"/>
                <a:hlinkClick r:id="rId3"/>
              </a:rPr>
              <a:t>National Diabetes Prevention Program</a:t>
            </a:r>
            <a:r>
              <a:rPr lang="en-US" sz="1200" b="0" i="0" kern="1200" dirty="0">
                <a:solidFill>
                  <a:schemeClr val="tx1"/>
                </a:solidFill>
                <a:effectLst/>
                <a:latin typeface="+mn-lt"/>
                <a:ea typeface="+mn-ea"/>
                <a:cs typeface="+mn-cs"/>
              </a:rPr>
              <a:t> (National DPP) provides the framework for type 2 diabetes prevention efforts in the United States. Through the National DPP’s evidence-based, affordable lifestyle change program, adults with prediabetes learn to make healthy changes that can cut their risk of type 2 diabetes by as much as 58% (71% for those over 60 years). More than 1,500 CDC-recognized organizations offer the National DPP lifestyle change program, and more than 400,000 eligible people have participated. Approximately 40 commercial health plans provide some coverage for the program, and Medicare began reimbursing for CDC-recognized in-person programs in 2018.</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14</a:t>
            </a:fld>
            <a:endParaRPr lang="en-US"/>
          </a:p>
        </p:txBody>
      </p:sp>
    </p:spTree>
    <p:extLst>
      <p:ext uri="{BB962C8B-B14F-4D97-AF65-F5344CB8AC3E}">
        <p14:creationId xmlns:p14="http://schemas.microsoft.com/office/powerpoint/2010/main" val="399353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sz="1200" b="0" i="0" kern="1200" dirty="0">
                <a:solidFill>
                  <a:schemeClr val="tx1"/>
                </a:solidFill>
                <a:effectLst/>
                <a:latin typeface="+mn-lt"/>
                <a:ea typeface="+mn-ea"/>
                <a:cs typeface="+mn-cs"/>
              </a:rPr>
              <a:t>Prediabetes is a serious health condition where blood sugar levels are higher than normal, but not high enough yet to be diagnosed as type 2 diabetes. Approximately 84 million American adults—more than 1 out of 3—have prediabetes. Of those with prediabetes, more than 80% don’t know they have it.</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Source: </a:t>
            </a:r>
            <a:r>
              <a:rPr lang="en-US" dirty="0">
                <a:hlinkClick r:id="rId3"/>
              </a:rPr>
              <a:t>https://www.cdc.gov/diabetes/basics/prediabetes.html</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15</a:t>
            </a:fld>
            <a:endParaRPr lang="en-US"/>
          </a:p>
        </p:txBody>
      </p:sp>
    </p:spTree>
    <p:extLst>
      <p:ext uri="{BB962C8B-B14F-4D97-AF65-F5344CB8AC3E}">
        <p14:creationId xmlns:p14="http://schemas.microsoft.com/office/powerpoint/2010/main" val="14638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 </a:t>
            </a:r>
            <a:r>
              <a:rPr lang="en-US" i="0" dirty="0"/>
              <a:t>Update the Ad Council video link with whichever video you think will most appeal to your audience. Be sure you will have internet access when presenting, or remove this slide. Find all video options here: </a:t>
            </a:r>
            <a:r>
              <a:rPr lang="en-US" dirty="0">
                <a:hlinkClick r:id="rId3"/>
              </a:rPr>
              <a:t>https://www.youtube.com/channel/UCFG5XgDdJHkz2aW7UJ2jn7A</a:t>
            </a:r>
            <a:endParaRPr lang="en-US" i="0" dirty="0"/>
          </a:p>
          <a:p>
            <a:endParaRPr lang="en-US" i="0" dirty="0"/>
          </a:p>
          <a:p>
            <a:r>
              <a:rPr lang="en-US" i="1" dirty="0"/>
              <a:t>Speaker Notes: </a:t>
            </a:r>
            <a:r>
              <a:rPr lang="en-US" i="0" dirty="0"/>
              <a:t>There is no cure for diabetes once someone has already experienced the onset. </a:t>
            </a:r>
            <a:r>
              <a:rPr lang="en-US" sz="1200" b="0" i="0" kern="1200" dirty="0">
                <a:solidFill>
                  <a:schemeClr val="tx1"/>
                </a:solidFill>
                <a:effectLst/>
                <a:latin typeface="+mn-lt"/>
                <a:ea typeface="+mn-ea"/>
                <a:cs typeface="+mn-cs"/>
              </a:rPr>
              <a:t>The good news is we know that evidence-based interventions can prevent or delay the onset of diabetes. If a person has prediabetes, the CDC-led </a:t>
            </a:r>
            <a:r>
              <a:rPr lang="en-US" sz="1200" b="0" i="0" u="sng" kern="1200" dirty="0">
                <a:solidFill>
                  <a:schemeClr val="tx1"/>
                </a:solidFill>
                <a:effectLst/>
                <a:latin typeface="+mn-lt"/>
                <a:ea typeface="+mn-ea"/>
                <a:cs typeface="+mn-cs"/>
                <a:hlinkClick r:id="rId4"/>
              </a:rPr>
              <a:t>National Diabetes Prevention Program</a:t>
            </a:r>
            <a:r>
              <a:rPr lang="en-US" sz="1200" b="0" i="0" kern="1200" dirty="0">
                <a:solidFill>
                  <a:schemeClr val="tx1"/>
                </a:solidFill>
                <a:effectLst/>
                <a:latin typeface="+mn-lt"/>
                <a:ea typeface="+mn-ea"/>
                <a:cs typeface="+mn-cs"/>
              </a:rPr>
              <a:t> can help them make lifestyle changes to prevent or delay type 2 diabetes and other serious health problems. We’ve seen employers shift to finding ways to incorporate this short risk test into their existing health risk assessment and screening activities. </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Discussion Question</a:t>
            </a:r>
            <a:r>
              <a:rPr lang="en-US" sz="1200" b="0" i="0" kern="1200" dirty="0">
                <a:solidFill>
                  <a:schemeClr val="tx1"/>
                </a:solidFill>
                <a:effectLst/>
                <a:latin typeface="+mn-lt"/>
                <a:ea typeface="+mn-ea"/>
                <a:cs typeface="+mn-cs"/>
              </a:rPr>
              <a:t>: Would you like to learn more (in follow up) about how we can help you plan for screening your employees for prediabetes? What partners do you currently work with to help with employee screening, health fairs, etc.?</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Sources: </a:t>
            </a:r>
            <a:r>
              <a:rPr lang="en-US" dirty="0">
                <a:hlinkClick r:id="rId5"/>
              </a:rPr>
              <a:t>https://www.cdc.gov/diabetes/basics/prediabetes.html</a:t>
            </a:r>
            <a:r>
              <a:rPr lang="en-US" dirty="0"/>
              <a:t>; </a:t>
            </a:r>
            <a:r>
              <a:rPr lang="en-US" dirty="0">
                <a:hlinkClick r:id="rId6"/>
              </a:rPr>
              <a:t>https://doihaveprediabetes.org/</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16</a:t>
            </a:fld>
            <a:endParaRPr lang="en-US"/>
          </a:p>
        </p:txBody>
      </p:sp>
    </p:spTree>
    <p:extLst>
      <p:ext uri="{BB962C8B-B14F-4D97-AF65-F5344CB8AC3E}">
        <p14:creationId xmlns:p14="http://schemas.microsoft.com/office/powerpoint/2010/main" val="67724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If you’re interested in learning more about what you, as an employer, can do for your employees, we can help walk you through next steps. A good place to start would be to look at the workforce data you already have on hand to better understand the burden of prediabetes on your workforce. It’s also a good idea to run a few return on investment scenarios to determine if adding the National DPP lifestyle change program to your covered benefits would be beneficial for your organization. </a:t>
            </a:r>
          </a:p>
          <a:p>
            <a:endParaRPr lang="en-US" i="0" dirty="0"/>
          </a:p>
          <a:p>
            <a:r>
              <a:rPr lang="en-US" i="0" dirty="0"/>
              <a:t>Talking to other organizations who have experience with the National DPP can be a great way to get your questions answered and share strategies. Do you know of other organizations who have implemented or considered implementing this benefit? The ELC Employer Network is a great way to connect with peers. Our team can connect you with the Employer Network if/when you’re ready.</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Coverage Toolkit and the National DPP Customer Service Center both have lots of tools and information to help guide employers through the decision-making process. Consider looking at these tools ahead of </a:t>
            </a:r>
            <a:r>
              <a:rPr lang="en-US" dirty="0"/>
              <a:t>your next review of benefits.</a:t>
            </a:r>
            <a:r>
              <a:rPr lang="en-US" i="0" dirty="0"/>
              <a:t> We’d be happy to walk through some of them today, or set up another time to discuss them.</a:t>
            </a:r>
          </a:p>
          <a:p>
            <a:endParaRPr lang="en-US" i="0" dirty="0"/>
          </a:p>
          <a:p>
            <a:r>
              <a:rPr lang="en-US" i="1" dirty="0"/>
              <a:t>Sources: </a:t>
            </a:r>
            <a:r>
              <a:rPr lang="en-US" dirty="0">
                <a:hlinkClick r:id="rId3"/>
              </a:rPr>
              <a:t>https://coveragetoolkit.org/commercial-plans/commercial-plans-employers/</a:t>
            </a:r>
            <a:endParaRPr lang="en-US" i="0" dirty="0"/>
          </a:p>
        </p:txBody>
      </p:sp>
      <p:sp>
        <p:nvSpPr>
          <p:cNvPr id="4" name="Slide Number Placeholder 3"/>
          <p:cNvSpPr>
            <a:spLocks noGrp="1"/>
          </p:cNvSpPr>
          <p:nvPr>
            <p:ph type="sldNum" sz="quarter" idx="5"/>
          </p:nvPr>
        </p:nvSpPr>
        <p:spPr/>
        <p:txBody>
          <a:bodyPr/>
          <a:lstStyle/>
          <a:p>
            <a:fld id="{2A52F718-8473-3049-A546-2A772DD835AA}" type="slidenum">
              <a:rPr lang="en-US" smtClean="0"/>
              <a:t>17</a:t>
            </a:fld>
            <a:endParaRPr lang="en-US"/>
          </a:p>
        </p:txBody>
      </p:sp>
    </p:spTree>
    <p:extLst>
      <p:ext uri="{BB962C8B-B14F-4D97-AF65-F5344CB8AC3E}">
        <p14:creationId xmlns:p14="http://schemas.microsoft.com/office/powerpoint/2010/main" val="4072941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 Notes: </a:t>
            </a:r>
            <a:r>
              <a:rPr lang="en-US" dirty="0"/>
              <a:t>Congress authorized CDC to establish the National Diabetes Prevention Program in 2010 to prevent type 2 diabetes using evidence based, low cost interventions across the US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hlinkClick r:id="rId3"/>
              </a:rPr>
              <a:t>Diabetes Prevention Program (DPP)</a:t>
            </a:r>
            <a:r>
              <a:rPr lang="en-US" sz="1200" b="0" i="0" kern="1200" dirty="0">
                <a:solidFill>
                  <a:schemeClr val="tx1"/>
                </a:solidFill>
                <a:effectLst/>
                <a:latin typeface="+mn-lt"/>
                <a:ea typeface="+mn-ea"/>
                <a:cs typeface="+mn-cs"/>
              </a:rPr>
              <a:t> was a major multicenter clinical research study. The intervention involved a lifestyle change program focusing on calorie reduction and increasing physical activity to at least 150 minutes per week. Results from the study showed that this structured lifestyle change program, in which participants achieved weight loss of 5 to 7 percent of their body weight (10 to 14 pounds for a person weighing 200 pounds), reduced the risk of developing type 2 diabetes by 58 percent in adults at high risk for the disease.</a:t>
            </a:r>
          </a:p>
          <a:p>
            <a:endParaRPr lang="en-US" dirty="0"/>
          </a:p>
          <a:p>
            <a:r>
              <a:rPr lang="en-US" i="1" dirty="0"/>
              <a:t>Sources: </a:t>
            </a:r>
            <a:r>
              <a:rPr lang="en-US" dirty="0">
                <a:hlinkClick r:id="rId3"/>
              </a:rPr>
              <a:t>https://www.niddk.nih.gov/about-niddk/research-areas/diabetes/diabetes-prevention-program-dpp</a:t>
            </a:r>
            <a:br>
              <a:rPr lang="en-US" dirty="0"/>
            </a:br>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19</a:t>
            </a:fld>
            <a:endParaRPr lang="en-US"/>
          </a:p>
        </p:txBody>
      </p:sp>
    </p:spTree>
    <p:extLst>
      <p:ext uri="{BB962C8B-B14F-4D97-AF65-F5344CB8AC3E}">
        <p14:creationId xmlns:p14="http://schemas.microsoft.com/office/powerpoint/2010/main" val="92194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a:t>
            </a:r>
            <a:r>
              <a:rPr lang="en-US" i="0" dirty="0"/>
              <a:t>: T</a:t>
            </a:r>
            <a:r>
              <a:rPr lang="en-US" sz="1200" b="0" i="0" kern="1200" dirty="0">
                <a:solidFill>
                  <a:schemeClr val="tx1"/>
                </a:solidFill>
                <a:effectLst/>
                <a:latin typeface="+mn-lt"/>
                <a:ea typeface="+mn-ea"/>
                <a:cs typeface="+mn-cs"/>
              </a:rPr>
              <a:t>he National Diabetes Prevention Program (National DPP) is a partnership of public and private organizations working to prevent or delay type 2 diabetes. Partners, like your organization, make it easier for people at risk for type 2 diabetes to participate in evidence-based lifestyle change programs to reduce their risk of type 2 diabetes.</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Sources: </a:t>
            </a:r>
            <a:r>
              <a:rPr lang="en-US" dirty="0">
                <a:hlinkClick r:id="rId3"/>
              </a:rPr>
              <a:t>https://www.cdc.gov/diabetes/prevention/index.html</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20</a:t>
            </a:fld>
            <a:endParaRPr lang="en-US"/>
          </a:p>
        </p:txBody>
      </p:sp>
    </p:spTree>
    <p:extLst>
      <p:ext uri="{BB962C8B-B14F-4D97-AF65-F5344CB8AC3E}">
        <p14:creationId xmlns:p14="http://schemas.microsoft.com/office/powerpoint/2010/main" val="61400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CDC-recognized lifestyle change programs are a key component of the National DPP </a:t>
            </a:r>
            <a:r>
              <a:rPr lang="en-US" sz="1200" b="0" i="0" kern="1200" dirty="0">
                <a:solidFill>
                  <a:schemeClr val="tx1"/>
                </a:solidFill>
                <a:effectLst/>
                <a:latin typeface="+mn-lt"/>
                <a:ea typeface="+mn-ea"/>
                <a:cs typeface="+mn-cs"/>
              </a:rPr>
              <a:t>and have proven to be more effective than certain medications at preventing type 2 diabetes</a:t>
            </a:r>
            <a:r>
              <a:rPr lang="en-US" i="0" dirty="0"/>
              <a:t>. They use a CDC-approved, evidence-based curriculum to help participants b</a:t>
            </a:r>
            <a:r>
              <a:rPr lang="en-US" sz="1200" b="0" i="0" kern="1200" dirty="0">
                <a:solidFill>
                  <a:schemeClr val="tx1"/>
                </a:solidFill>
                <a:effectLst/>
                <a:latin typeface="+mn-lt"/>
                <a:ea typeface="+mn-ea"/>
                <a:cs typeface="+mn-cs"/>
              </a:rPr>
              <a:t>uild new habits while lowering their risk of type 2 diabetes and improving their health. Lifestyle change programs are led by trained lifestyle coaches. Participants attend group classes and receive coaching for one year. As you identify a program provider, it’s important that you select someone who has been recognized by the CDC to make sure they are meeting the highest standards.</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Sources: </a:t>
            </a:r>
            <a:r>
              <a:rPr lang="en-US" dirty="0">
                <a:hlinkClick r:id="rId3"/>
              </a:rPr>
              <a:t>https://www.cdc.gov/diabetes/prevention/lcp-details.html</a:t>
            </a:r>
            <a:r>
              <a:rPr lang="en-US" dirty="0"/>
              <a:t>; </a:t>
            </a:r>
            <a:r>
              <a:rPr lang="en-US" dirty="0">
                <a:hlinkClick r:id="rId4"/>
              </a:rPr>
              <a:t>https://www.cdc.gov/diabetes/prevention/program-providers.htm</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21</a:t>
            </a:fld>
            <a:endParaRPr lang="en-US"/>
          </a:p>
        </p:txBody>
      </p:sp>
    </p:spTree>
    <p:extLst>
      <p:ext uri="{BB962C8B-B14F-4D97-AF65-F5344CB8AC3E}">
        <p14:creationId xmlns:p14="http://schemas.microsoft.com/office/powerpoint/2010/main" val="201330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Customization Note: </a:t>
            </a:r>
            <a:r>
              <a:rPr lang="en-US" dirty="0">
                <a:highlight>
                  <a:srgbClr val="FFFF00"/>
                </a:highlight>
              </a:rPr>
              <a:t>This slide can be deleted for presentations. It is important publication disclaimer information for the user, but does not need to be included when presenting to your audiences. If applicable, you may want to consider replacing this slide with your own organization’s disclaimer.</a:t>
            </a:r>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2</a:t>
            </a:fld>
            <a:endParaRPr lang="en-US"/>
          </a:p>
        </p:txBody>
      </p:sp>
    </p:spTree>
    <p:extLst>
      <p:ext uri="{BB962C8B-B14F-4D97-AF65-F5344CB8AC3E}">
        <p14:creationId xmlns:p14="http://schemas.microsoft.com/office/powerpoint/2010/main" val="417565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Customization Notes: </a:t>
            </a:r>
            <a:r>
              <a:rPr lang="en-US" i="0" dirty="0"/>
              <a:t>Insert a quote or testimonial from a participant. </a:t>
            </a:r>
            <a:r>
              <a:rPr lang="en-US" dirty="0"/>
              <a:t>This could be a quote from a business on how the program helped them and their employees, or a quote from an employee on how grateful they are that their company cares about their health. For example: “We were frankly surprised and delighted by the return on investment of adding this as a covered benefit. After years of increasing healthcare costs, we’ve seen a leveling off. And we’ve seen a reduction in absenteeism due to illness” – President, Business, Inc. OR “This program was a real blessing for me. I feel better than I’ve felt in years, and I feel more productive at work and better able to enjoy my free time.” – Joe Q. Employee</a:t>
            </a:r>
          </a:p>
          <a:p>
            <a:endParaRPr lang="en-US" dirty="0"/>
          </a:p>
          <a:p>
            <a:r>
              <a:rPr lang="en-US" dirty="0"/>
              <a:t>Tip: If you do not have strong testimonials, consider speaking with your CDC recognized organizations to see if they have testimonials they would be willing to share. </a:t>
            </a:r>
            <a:r>
              <a:rPr lang="en-US" dirty="0" err="1"/>
              <a:t>AdCouncil</a:t>
            </a:r>
            <a:r>
              <a:rPr lang="en-US" dirty="0"/>
              <a:t> video clips can also be useful here, but make sure technology is smooth prior to employer meeting. </a:t>
            </a:r>
          </a:p>
        </p:txBody>
      </p:sp>
      <p:sp>
        <p:nvSpPr>
          <p:cNvPr id="4" name="Slide Number Placeholder 3"/>
          <p:cNvSpPr>
            <a:spLocks noGrp="1"/>
          </p:cNvSpPr>
          <p:nvPr>
            <p:ph type="sldNum" sz="quarter" idx="10"/>
          </p:nvPr>
        </p:nvSpPr>
        <p:spPr/>
        <p:txBody>
          <a:bodyPr/>
          <a:lstStyle/>
          <a:p>
            <a:fld id="{DCFB45AF-E7E5-4393-B9E7-B36B92E281CF}" type="slidenum">
              <a:rPr lang="en-US" smtClean="0"/>
              <a:t>22</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a:latin typeface="+mn-lt"/>
                <a:cs typeface="Calibri Light" panose="020F0302020204030204" pitchFamily="34" charset="0"/>
              </a:rPr>
              <a:t>Speaker Notes: </a:t>
            </a:r>
            <a:r>
              <a:rPr lang="en-US" i="0" dirty="0">
                <a:latin typeface="+mn-lt"/>
                <a:cs typeface="Calibri Light" panose="020F0302020204030204" pitchFamily="34" charset="0"/>
              </a:rPr>
              <a:t>The National DPP lifestyle change program has four options for delivery: in person, online, distance (</a:t>
            </a:r>
            <a:r>
              <a:rPr lang="en-US" i="0" dirty="0" err="1">
                <a:latin typeface="+mn-lt"/>
                <a:cs typeface="Calibri Light" panose="020F0302020204030204" pitchFamily="34" charset="0"/>
              </a:rPr>
              <a:t>eg</a:t>
            </a:r>
            <a:r>
              <a:rPr lang="en-US" i="0" dirty="0">
                <a:latin typeface="+mn-lt"/>
                <a:cs typeface="Calibri Light" panose="020F0302020204030204" pitchFamily="34" charset="0"/>
              </a:rPr>
              <a:t>, telehealth), or a combination of any of those. </a:t>
            </a:r>
            <a:r>
              <a:rPr lang="en-US" sz="1200" kern="1200" dirty="0">
                <a:solidFill>
                  <a:schemeClr val="tx1"/>
                </a:solidFill>
                <a:effectLst/>
                <a:latin typeface="+mn-lt"/>
                <a:ea typeface="+mn-ea"/>
                <a:cs typeface="+mn-cs"/>
              </a:rPr>
              <a:t>There are a lot of things to consider when deciding where to offer the program. The program could be held a</a:t>
            </a:r>
            <a:r>
              <a:rPr lang="en-US" dirty="0">
                <a:latin typeface="+mn-lt"/>
                <a:cs typeface="Calibri Light" panose="020F0302020204030204" pitchFamily="34" charset="0"/>
              </a:rPr>
              <a:t>t the worksite, in the community, virtually, or some combination of any of those. Our team can help you work through deciding which delivery option would be best for you, when the times comes. </a:t>
            </a:r>
          </a:p>
          <a:p>
            <a:pPr marL="0" indent="0">
              <a:buNone/>
            </a:pPr>
            <a:endParaRPr lang="en-US" dirty="0">
              <a:latin typeface="+mn-lt"/>
              <a:cs typeface="Calibri Light" panose="020F0302020204030204" pitchFamily="34" charset="0"/>
            </a:endParaRPr>
          </a:p>
          <a:p>
            <a:pPr marL="0" indent="0">
              <a:buNone/>
            </a:pPr>
            <a:r>
              <a:rPr lang="en-US" u="sng" dirty="0">
                <a:latin typeface="+mn-lt"/>
                <a:cs typeface="Calibri Light" panose="020F0302020204030204" pitchFamily="34" charset="0"/>
              </a:rPr>
              <a:t>Discussion questions: </a:t>
            </a:r>
            <a:r>
              <a:rPr lang="en-US" dirty="0">
                <a:latin typeface="+mn-lt"/>
                <a:cs typeface="Calibri Light" panose="020F0302020204030204" pitchFamily="34" charset="0"/>
              </a:rPr>
              <a:t>When deciding which program to offer your employees, a couple considerations include:</a:t>
            </a:r>
          </a:p>
          <a:p>
            <a:pPr marL="184150" marR="5080" indent="-171450">
              <a:lnSpc>
                <a:spcPct val="100000"/>
              </a:lnSpc>
              <a:spcBef>
                <a:spcPts val="100"/>
              </a:spcBef>
              <a:buFont typeface="Arial" panose="020B0604020202020204" pitchFamily="34" charset="0"/>
              <a:buChar char="•"/>
              <a:tabLst>
                <a:tab pos="354965" algn="l"/>
                <a:tab pos="355600" algn="l"/>
              </a:tabLst>
            </a:pPr>
            <a:r>
              <a:rPr lang="en-US" sz="1200" spc="-5" dirty="0">
                <a:latin typeface="Arial"/>
                <a:cs typeface="Arial"/>
              </a:rPr>
              <a:t>Do most </a:t>
            </a:r>
            <a:r>
              <a:rPr lang="en-US" sz="1200" spc="-10" dirty="0">
                <a:latin typeface="Arial"/>
                <a:cs typeface="Arial"/>
              </a:rPr>
              <a:t>employees </a:t>
            </a:r>
            <a:r>
              <a:rPr lang="en-US" sz="1200" spc="-5" dirty="0">
                <a:latin typeface="Arial"/>
                <a:cs typeface="Arial"/>
              </a:rPr>
              <a:t>have access </a:t>
            </a:r>
            <a:r>
              <a:rPr lang="en-US" sz="1200" dirty="0">
                <a:latin typeface="Arial"/>
                <a:cs typeface="Arial"/>
              </a:rPr>
              <a:t>to </a:t>
            </a:r>
            <a:r>
              <a:rPr lang="en-US" sz="1200" spc="-10" dirty="0">
                <a:latin typeface="Arial"/>
                <a:cs typeface="Arial"/>
              </a:rPr>
              <a:t>and </a:t>
            </a:r>
            <a:r>
              <a:rPr lang="en-US" sz="1200" spc="-5" dirty="0">
                <a:latin typeface="Arial"/>
                <a:cs typeface="Arial"/>
              </a:rPr>
              <a:t>feel comfortable with using </a:t>
            </a:r>
            <a:r>
              <a:rPr lang="en-US" sz="1200" spc="-10" dirty="0">
                <a:latin typeface="Arial"/>
                <a:cs typeface="Arial"/>
              </a:rPr>
              <a:t>apps and online </a:t>
            </a:r>
            <a:r>
              <a:rPr lang="en-US" sz="1200" spc="-5" dirty="0">
                <a:latin typeface="Arial"/>
                <a:cs typeface="Arial"/>
              </a:rPr>
              <a:t>solutions?</a:t>
            </a:r>
            <a:endParaRPr lang="en-US" sz="1200" spc="0" dirty="0">
              <a:latin typeface="Arial"/>
              <a:cs typeface="Arial"/>
            </a:endParaRPr>
          </a:p>
          <a:p>
            <a:pPr marL="184150" marR="5080" indent="-171450">
              <a:lnSpc>
                <a:spcPct val="100000"/>
              </a:lnSpc>
              <a:spcBef>
                <a:spcPts val="100"/>
              </a:spcBef>
              <a:buFont typeface="Arial" panose="020B0604020202020204" pitchFamily="34" charset="0"/>
              <a:buChar char="•"/>
              <a:tabLst>
                <a:tab pos="354965" algn="l"/>
                <a:tab pos="355600" algn="l"/>
              </a:tabLst>
            </a:pPr>
            <a:r>
              <a:rPr lang="en-US" sz="1200" spc="-5" dirty="0">
                <a:latin typeface="Arial"/>
                <a:cs typeface="Arial"/>
              </a:rPr>
              <a:t>Have </a:t>
            </a:r>
            <a:r>
              <a:rPr lang="en-US" sz="1200" dirty="0">
                <a:latin typeface="Arial"/>
                <a:cs typeface="Arial"/>
              </a:rPr>
              <a:t>you </a:t>
            </a:r>
            <a:r>
              <a:rPr lang="en-US" sz="1200" spc="-10" dirty="0">
                <a:latin typeface="Arial"/>
                <a:cs typeface="Arial"/>
              </a:rPr>
              <a:t>offered </a:t>
            </a:r>
            <a:r>
              <a:rPr lang="en-US" sz="1200" spc="-5" dirty="0">
                <a:latin typeface="Arial"/>
                <a:cs typeface="Arial"/>
              </a:rPr>
              <a:t>programs like this in </a:t>
            </a:r>
            <a:r>
              <a:rPr lang="en-US" sz="1200" dirty="0">
                <a:latin typeface="Arial"/>
                <a:cs typeface="Arial"/>
              </a:rPr>
              <a:t>the past? If so, how </a:t>
            </a:r>
            <a:r>
              <a:rPr lang="en-US" sz="1200" spc="-5" dirty="0">
                <a:latin typeface="Arial"/>
                <a:cs typeface="Arial"/>
              </a:rPr>
              <a:t>well did it work </a:t>
            </a:r>
            <a:r>
              <a:rPr lang="en-US" sz="1200" dirty="0">
                <a:latin typeface="Arial"/>
                <a:cs typeface="Arial"/>
              </a:rPr>
              <a:t>for your</a:t>
            </a:r>
            <a:r>
              <a:rPr lang="en-US" sz="1200" spc="5" dirty="0">
                <a:latin typeface="Arial"/>
                <a:cs typeface="Arial"/>
              </a:rPr>
              <a:t> </a:t>
            </a:r>
            <a:r>
              <a:rPr lang="en-US" sz="1200" spc="-5" dirty="0">
                <a:latin typeface="Arial"/>
                <a:cs typeface="Arial"/>
              </a:rPr>
              <a:t>employees?</a:t>
            </a:r>
          </a:p>
          <a:p>
            <a:pPr marL="184150" marR="5080" indent="-171450">
              <a:lnSpc>
                <a:spcPct val="100000"/>
              </a:lnSpc>
              <a:spcBef>
                <a:spcPts val="100"/>
              </a:spcBef>
              <a:buFont typeface="Arial" panose="020B0604020202020204" pitchFamily="34" charset="0"/>
              <a:buChar char="•"/>
              <a:tabLst>
                <a:tab pos="354965" algn="l"/>
                <a:tab pos="355600" algn="l"/>
              </a:tabLst>
            </a:pPr>
            <a:r>
              <a:rPr lang="en-US" sz="1200" dirty="0">
                <a:latin typeface="Arial"/>
                <a:cs typeface="Arial"/>
              </a:rPr>
              <a:t>If </a:t>
            </a:r>
            <a:r>
              <a:rPr lang="en-US" sz="1200" spc="-5" dirty="0">
                <a:latin typeface="Arial"/>
                <a:cs typeface="Arial"/>
              </a:rPr>
              <a:t>virtual, are </a:t>
            </a:r>
            <a:r>
              <a:rPr lang="en-US" sz="1200" dirty="0">
                <a:latin typeface="Arial"/>
                <a:cs typeface="Arial"/>
              </a:rPr>
              <a:t>you </a:t>
            </a:r>
            <a:r>
              <a:rPr lang="en-US" sz="1200" spc="-5" dirty="0">
                <a:latin typeface="Arial"/>
                <a:cs typeface="Arial"/>
              </a:rPr>
              <a:t>seeking </a:t>
            </a:r>
            <a:r>
              <a:rPr lang="en-US" sz="1200" dirty="0">
                <a:latin typeface="Arial"/>
                <a:cs typeface="Arial"/>
              </a:rPr>
              <a:t>an </a:t>
            </a:r>
            <a:r>
              <a:rPr lang="en-US" sz="1200" spc="-5" dirty="0">
                <a:latin typeface="Arial"/>
                <a:cs typeface="Arial"/>
              </a:rPr>
              <a:t>online classroom, </a:t>
            </a:r>
            <a:r>
              <a:rPr lang="en-US" sz="1200" dirty="0">
                <a:latin typeface="Arial"/>
                <a:cs typeface="Arial"/>
              </a:rPr>
              <a:t>app based, AI </a:t>
            </a:r>
            <a:r>
              <a:rPr lang="en-US" sz="1200" spc="-5" dirty="0">
                <a:latin typeface="Arial"/>
                <a:cs typeface="Arial"/>
              </a:rPr>
              <a:t>integrated, some combination?  </a:t>
            </a:r>
            <a:r>
              <a:rPr lang="en-US" sz="1200" i="1" spc="-5" dirty="0">
                <a:latin typeface="Arial"/>
                <a:cs typeface="Arial"/>
              </a:rPr>
              <a:t>(Every program looks</a:t>
            </a:r>
            <a:r>
              <a:rPr lang="en-US" sz="1200" i="1" spc="5" dirty="0">
                <a:latin typeface="Arial"/>
                <a:cs typeface="Arial"/>
              </a:rPr>
              <a:t> </a:t>
            </a:r>
            <a:r>
              <a:rPr lang="en-US" sz="1200" i="1" spc="-5" dirty="0">
                <a:latin typeface="Arial"/>
                <a:cs typeface="Arial"/>
              </a:rPr>
              <a:t>different!)</a:t>
            </a:r>
            <a:endParaRPr lang="en-US" sz="1200" dirty="0">
              <a:latin typeface="Arial"/>
              <a:cs typeface="Arial"/>
            </a:endParaRPr>
          </a:p>
          <a:p>
            <a:pPr marL="0" indent="0">
              <a:buNone/>
            </a:pPr>
            <a:endParaRPr lang="en-US" dirty="0">
              <a:latin typeface="+mn-lt"/>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23</a:t>
            </a:fld>
            <a:endParaRPr lang="en-US"/>
          </a:p>
        </p:txBody>
      </p:sp>
    </p:spTree>
    <p:extLst>
      <p:ext uri="{BB962C8B-B14F-4D97-AF65-F5344CB8AC3E}">
        <p14:creationId xmlns:p14="http://schemas.microsoft.com/office/powerpoint/2010/main" val="1051714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 </a:t>
            </a:r>
            <a:r>
              <a:rPr lang="en-US" i="0" dirty="0"/>
              <a:t>Consider editing this slide to include only a few of these options, or prioritizing this list to topics that the employer would be most interested in. </a:t>
            </a:r>
          </a:p>
          <a:p>
            <a:endParaRPr lang="en-US" i="0" dirty="0"/>
          </a:p>
          <a:p>
            <a:r>
              <a:rPr lang="en-US" i="1" dirty="0"/>
              <a:t>Speaker Notes:</a:t>
            </a:r>
            <a:r>
              <a:rPr lang="en-US" i="0" dirty="0"/>
              <a:t> The program includes a wide variety of curricula topics that are </a:t>
            </a:r>
            <a:r>
              <a:rPr lang="en-US" sz="1200" b="0" i="0" kern="1200" dirty="0">
                <a:solidFill>
                  <a:schemeClr val="tx1"/>
                </a:solidFill>
                <a:effectLst/>
                <a:latin typeface="+mn-lt"/>
                <a:ea typeface="+mn-ea"/>
                <a:cs typeface="+mn-cs"/>
              </a:rPr>
              <a:t>based on the original 2002 DPP trial and follow-up studies</a:t>
            </a:r>
            <a:r>
              <a:rPr lang="en-US" i="0" dirty="0"/>
              <a:t> we discussed earlier. These are just a few of the 26 total topics included in the curriculum. All CDC-recognized programs will cover at least 22 of the 26 available topics in a 12-month span. Remember, this is about lifestyle change which requires a wide variety of topics and support.</a:t>
            </a:r>
          </a:p>
          <a:p>
            <a:endParaRPr lang="en-US" i="0" dirty="0"/>
          </a:p>
          <a:p>
            <a:r>
              <a:rPr lang="en-US" i="1" dirty="0"/>
              <a:t>Sources: </a:t>
            </a:r>
            <a:r>
              <a:rPr lang="en-US" dirty="0">
                <a:hlinkClick r:id="rId3"/>
              </a:rPr>
              <a:t>https://www.cdc.gov/diabetes/prevention/resources/curriculum.html</a:t>
            </a:r>
            <a:endParaRPr lang="en-US" i="1" dirty="0"/>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24</a:t>
            </a:fld>
            <a:endParaRPr lang="en-US"/>
          </a:p>
        </p:txBody>
      </p:sp>
    </p:spTree>
    <p:extLst>
      <p:ext uri="{BB962C8B-B14F-4D97-AF65-F5344CB8AC3E}">
        <p14:creationId xmlns:p14="http://schemas.microsoft.com/office/powerpoint/2010/main" val="64300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The lifestyle change program </a:t>
            </a:r>
            <a:r>
              <a:rPr lang="en-US" dirty="0"/>
              <a:t>helps participants achieve moderate weight loss by eating well and being active. By the end of the first six months, the goals is for participants to:</a:t>
            </a:r>
          </a:p>
          <a:p>
            <a:pPr lvl="1"/>
            <a:r>
              <a:rPr lang="en-US" dirty="0"/>
              <a:t>Lose at least 5 to 7 percent of their starting weight </a:t>
            </a:r>
          </a:p>
          <a:p>
            <a:pPr lvl="1"/>
            <a:r>
              <a:rPr lang="en-US" dirty="0"/>
              <a:t>Get at least 150 minutes of physical activity each week</a:t>
            </a:r>
          </a:p>
          <a:p>
            <a:pPr marL="457200" lvl="1" indent="0">
              <a:buNone/>
            </a:pPr>
            <a:endParaRPr lang="en-US" dirty="0"/>
          </a:p>
          <a:p>
            <a:r>
              <a:rPr lang="en-US" dirty="0"/>
              <a:t>By the end of the second six months, the goal is for participants to: </a:t>
            </a:r>
          </a:p>
          <a:p>
            <a:pPr lvl="1"/>
            <a:r>
              <a:rPr lang="en-US" dirty="0"/>
              <a:t>Keep off the weight they have lost </a:t>
            </a:r>
          </a:p>
          <a:p>
            <a:pPr lvl="1"/>
            <a:r>
              <a:rPr lang="en-US" dirty="0"/>
              <a:t>Keep working toward their goal weight, if not reached </a:t>
            </a:r>
          </a:p>
          <a:p>
            <a:pPr lvl="1"/>
            <a:r>
              <a:rPr lang="en-US" dirty="0"/>
              <a:t>Lose more weight if they wish </a:t>
            </a:r>
          </a:p>
          <a:p>
            <a:pPr lvl="1"/>
            <a:r>
              <a:rPr lang="en-US" dirty="0"/>
              <a:t>Keep getting at least 150 minutes of activity each week </a:t>
            </a:r>
          </a:p>
          <a:p>
            <a:endParaRPr lang="en-US" dirty="0"/>
          </a:p>
          <a:p>
            <a:r>
              <a:rPr lang="en-US" dirty="0"/>
              <a:t>Many program providers structure their payment model to align with these and other participant milestones, offering a pay for performance / pay for outcome model.</a:t>
            </a:r>
          </a:p>
        </p:txBody>
      </p:sp>
      <p:sp>
        <p:nvSpPr>
          <p:cNvPr id="4" name="Slide Number Placeholder 3"/>
          <p:cNvSpPr>
            <a:spLocks noGrp="1"/>
          </p:cNvSpPr>
          <p:nvPr>
            <p:ph type="sldNum" sz="quarter" idx="5"/>
          </p:nvPr>
        </p:nvSpPr>
        <p:spPr/>
        <p:txBody>
          <a:bodyPr/>
          <a:lstStyle/>
          <a:p>
            <a:fld id="{2A52F718-8473-3049-A546-2A772DD835AA}" type="slidenum">
              <a:rPr lang="en-US" smtClean="0"/>
              <a:t>25</a:t>
            </a:fld>
            <a:endParaRPr lang="en-US"/>
          </a:p>
        </p:txBody>
      </p:sp>
    </p:spTree>
    <p:extLst>
      <p:ext uri="{BB962C8B-B14F-4D97-AF65-F5344CB8AC3E}">
        <p14:creationId xmlns:p14="http://schemas.microsoft.com/office/powerpoint/2010/main" val="3890520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Speaker Notes: </a:t>
            </a:r>
            <a:r>
              <a:rPr lang="en-US" sz="1200" b="0" i="0" kern="1200" dirty="0">
                <a:solidFill>
                  <a:schemeClr val="tx1"/>
                </a:solidFill>
                <a:effectLst/>
                <a:latin typeface="+mn-lt"/>
                <a:ea typeface="+mn-ea"/>
                <a:cs typeface="+mn-cs"/>
              </a:rPr>
              <a:t>Blood-based testing is the most accurate way to determine if a person has prediabetes. Prediabetes can be diagnosed via oral glucose tolerance tests, fasting blood glucose tests, or an A1C test. In instances where this isn’t available, eligibility can be determined using a short risk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order to be eligible to participate in a National DPP lifestyle change program, participants must:</a:t>
            </a:r>
          </a:p>
          <a:p>
            <a:pPr marL="171450" indent="-171450" fontAlgn="base">
              <a:buFont typeface="Arial" panose="020B0604020202020204" pitchFamily="34" charset="0"/>
              <a:buChar char="•"/>
            </a:pPr>
            <a:r>
              <a:rPr lang="en-US" dirty="0"/>
              <a:t>Be at least 18 years old, and</a:t>
            </a:r>
          </a:p>
          <a:p>
            <a:pPr marL="171450" indent="-171450" fontAlgn="base">
              <a:buFont typeface="Arial" panose="020B0604020202020204" pitchFamily="34" charset="0"/>
              <a:buChar char="•"/>
            </a:pPr>
            <a:r>
              <a:rPr lang="en-US" dirty="0"/>
              <a:t>Be overweight (body mass index ≥25; ≥23 if Asian), and</a:t>
            </a:r>
          </a:p>
          <a:p>
            <a:pPr marL="171450" indent="-171450" fontAlgn="base">
              <a:buFont typeface="Arial" panose="020B0604020202020204" pitchFamily="34" charset="0"/>
              <a:buChar char="•"/>
            </a:pPr>
            <a:r>
              <a:rPr lang="en-US" dirty="0"/>
              <a:t>Have no previous diagnosis of type 1 or type 2 diabetes, and</a:t>
            </a:r>
          </a:p>
          <a:p>
            <a:pPr marL="171450" indent="-171450" fontAlgn="base">
              <a:buFont typeface="Arial" panose="020B0604020202020204" pitchFamily="34" charset="0"/>
              <a:buChar char="•"/>
            </a:pPr>
            <a:r>
              <a:rPr lang="en-US" dirty="0"/>
              <a:t>Have a blood test result in the prediabetes range within the past year:</a:t>
            </a:r>
          </a:p>
          <a:p>
            <a:pPr lvl="1" fontAlgn="base"/>
            <a:r>
              <a:rPr lang="en-US" sz="2600" dirty="0"/>
              <a:t>Hemoglobin A1C: 5.7%–6.4%, or</a:t>
            </a:r>
          </a:p>
          <a:p>
            <a:pPr lvl="1" fontAlgn="base"/>
            <a:r>
              <a:rPr lang="en-US" sz="2600" dirty="0"/>
              <a:t>Fasting plasma glucose: 100–125 mg/dL, or</a:t>
            </a:r>
          </a:p>
          <a:p>
            <a:pPr lvl="1" fontAlgn="base"/>
            <a:r>
              <a:rPr lang="en-US" sz="2600" dirty="0"/>
              <a:t>Two-hour plasma glucose (after a 75 gm glucose load): 140–199 mg/dL, or</a:t>
            </a:r>
          </a:p>
          <a:p>
            <a:pPr marL="171450" indent="-171450" fontAlgn="base">
              <a:buFont typeface="Arial" panose="020B0604020202020204" pitchFamily="34" charset="0"/>
              <a:buChar char="•"/>
            </a:pPr>
            <a:r>
              <a:rPr lang="en-US" dirty="0"/>
              <a:t>Be previously diagnosed with gestational diabetes, or</a:t>
            </a:r>
          </a:p>
          <a:p>
            <a:pPr marL="171450" indent="-171450" fontAlgn="base">
              <a:buFont typeface="Arial" panose="020B0604020202020204" pitchFamily="34" charset="0"/>
              <a:buChar char="•"/>
            </a:pPr>
            <a:r>
              <a:rPr lang="en-US" dirty="0"/>
              <a:t>Score 5 or higher on the CDC / ADA Prediabetes Risk Test: </a:t>
            </a:r>
            <a:r>
              <a:rPr lang="en-US" dirty="0">
                <a:hlinkClick r:id="rId3"/>
              </a:rPr>
              <a:t>https://www.cdc.gov/prediabetes/takethetest/</a:t>
            </a:r>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26</a:t>
            </a:fld>
            <a:endParaRPr lang="en-US"/>
          </a:p>
        </p:txBody>
      </p:sp>
    </p:spTree>
    <p:extLst>
      <p:ext uri="{BB962C8B-B14F-4D97-AF65-F5344CB8AC3E}">
        <p14:creationId xmlns:p14="http://schemas.microsoft.com/office/powerpoint/2010/main" val="3823782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Participants can take a simple risk test to find out if they might be in the prediabetes range. The risk test can be taken online at DoIHavePrediabetes.org, or printed out on paper. The Ad Council also has campaign materials available for print or web. Our team can help you find those, if needed.</a:t>
            </a:r>
          </a:p>
        </p:txBody>
      </p:sp>
      <p:sp>
        <p:nvSpPr>
          <p:cNvPr id="4" name="Slide Number Placeholder 3"/>
          <p:cNvSpPr>
            <a:spLocks noGrp="1"/>
          </p:cNvSpPr>
          <p:nvPr>
            <p:ph type="sldNum" sz="quarter" idx="5"/>
          </p:nvPr>
        </p:nvSpPr>
        <p:spPr/>
        <p:txBody>
          <a:bodyPr/>
          <a:lstStyle/>
          <a:p>
            <a:fld id="{2A52F718-8473-3049-A546-2A772DD835AA}" type="slidenum">
              <a:rPr lang="en-US" smtClean="0"/>
              <a:t>27</a:t>
            </a:fld>
            <a:endParaRPr lang="en-US"/>
          </a:p>
        </p:txBody>
      </p:sp>
    </p:spTree>
    <p:extLst>
      <p:ext uri="{BB962C8B-B14F-4D97-AF65-F5344CB8AC3E}">
        <p14:creationId xmlns:p14="http://schemas.microsoft.com/office/powerpoint/2010/main" val="645478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 </a:t>
            </a:r>
            <a:r>
              <a:rPr lang="en-US" i="0" dirty="0"/>
              <a:t>Use the link at the bottom of the slide to update this table for specific markets, or programs available state-wide. Keep in mind, adding a map can also be very helpful.</a:t>
            </a:r>
          </a:p>
          <a:p>
            <a:endParaRPr lang="en-US" i="1" dirty="0"/>
          </a:p>
          <a:p>
            <a:r>
              <a:rPr lang="en-US" i="1" dirty="0"/>
              <a:t>Speaker Notes: </a:t>
            </a:r>
            <a:r>
              <a:rPr lang="en-US" i="0" dirty="0"/>
              <a:t>There are [x number] of existing CDC-recognized programs in [state]. CDC has an online registry of all recognized programs in the state. The registry doesn’t show class locations, necessarily, though. A program can have class sites in multiple locations. And sometimes class locations can even change on a weekly basis, depending on several variables. If you prefer virtual offerings, you have [x number] to consider. </a:t>
            </a:r>
          </a:p>
        </p:txBody>
      </p:sp>
      <p:sp>
        <p:nvSpPr>
          <p:cNvPr id="4" name="Slide Number Placeholder 3"/>
          <p:cNvSpPr>
            <a:spLocks noGrp="1"/>
          </p:cNvSpPr>
          <p:nvPr>
            <p:ph type="sldNum" sz="quarter" idx="5"/>
          </p:nvPr>
        </p:nvSpPr>
        <p:spPr/>
        <p:txBody>
          <a:bodyPr/>
          <a:lstStyle/>
          <a:p>
            <a:fld id="{2A52F718-8473-3049-A546-2A772DD835AA}" type="slidenum">
              <a:rPr lang="en-US" smtClean="0"/>
              <a:t>28</a:t>
            </a:fld>
            <a:endParaRPr lang="en-US"/>
          </a:p>
        </p:txBody>
      </p:sp>
    </p:spTree>
    <p:extLst>
      <p:ext uri="{BB962C8B-B14F-4D97-AF65-F5344CB8AC3E}">
        <p14:creationId xmlns:p14="http://schemas.microsoft.com/office/powerpoint/2010/main" val="840645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It can be helpful to understand who is covering the program in public and private sectors. We know employers tend to follow government purchasing patterns, so let’s start there. </a:t>
            </a:r>
          </a:p>
        </p:txBody>
      </p:sp>
      <p:sp>
        <p:nvSpPr>
          <p:cNvPr id="4" name="Slide Number Placeholder 3"/>
          <p:cNvSpPr>
            <a:spLocks noGrp="1"/>
          </p:cNvSpPr>
          <p:nvPr>
            <p:ph type="sldNum" sz="quarter" idx="5"/>
          </p:nvPr>
        </p:nvSpPr>
        <p:spPr/>
        <p:txBody>
          <a:bodyPr/>
          <a:lstStyle/>
          <a:p>
            <a:fld id="{2A52F718-8473-3049-A546-2A772DD835AA}" type="slidenum">
              <a:rPr lang="en-US" smtClean="0"/>
              <a:t>29</a:t>
            </a:fld>
            <a:endParaRPr lang="en-US"/>
          </a:p>
        </p:txBody>
      </p:sp>
    </p:spTree>
    <p:extLst>
      <p:ext uri="{BB962C8B-B14F-4D97-AF65-F5344CB8AC3E}">
        <p14:creationId xmlns:p14="http://schemas.microsoft.com/office/powerpoint/2010/main" val="1298230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kern="1200" baseline="0" dirty="0">
                <a:solidFill>
                  <a:schemeClr val="tx1"/>
                </a:solidFill>
                <a:effectLst/>
                <a:latin typeface="+mn-lt"/>
                <a:ea typeface="+mn-ea"/>
                <a:cs typeface="+mn-cs"/>
              </a:rPr>
              <a:t>Speaker Notes: </a:t>
            </a:r>
            <a:r>
              <a:rPr lang="en-US" sz="1200" b="0" i="0" u="none" strike="noStrike" kern="1200" baseline="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states have approved Medicaid coverage, with additional demonstration work occurring in Pennsylvania. </a:t>
            </a:r>
          </a:p>
          <a:p>
            <a:pPr marL="0" indent="0">
              <a:buFont typeface="Arial" panose="020B0604020202020204" pitchFamily="34" charset="0"/>
              <a:buNone/>
            </a:pPr>
            <a:endParaRPr lang="en-US" sz="1200" b="0" i="1"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72F8CA-2317-4A17-AD85-B248207704D7}" type="slidenum">
              <a:rPr lang="en-US" smtClean="0"/>
              <a:t>30</a:t>
            </a:fld>
            <a:endParaRPr lang="en-US"/>
          </a:p>
        </p:txBody>
      </p:sp>
    </p:spTree>
    <p:extLst>
      <p:ext uri="{BB962C8B-B14F-4D97-AF65-F5344CB8AC3E}">
        <p14:creationId xmlns:p14="http://schemas.microsoft.com/office/powerpoint/2010/main" val="18307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baseline="0" dirty="0">
                <a:solidFill>
                  <a:schemeClr val="tx1"/>
                </a:solidFill>
                <a:latin typeface="+mn-lt"/>
              </a:rPr>
              <a:t>Speaker Notes: </a:t>
            </a:r>
            <a:r>
              <a:rPr lang="en-US" sz="1200" kern="1200" dirty="0">
                <a:solidFill>
                  <a:schemeClr val="tx1"/>
                </a:solidFill>
                <a:effectLst/>
                <a:latin typeface="+mn-lt"/>
                <a:ea typeface="+mn-ea"/>
                <a:cs typeface="+mn-cs"/>
              </a:rPr>
              <a:t>As of July 2020, employers across the U.S. provided the National DPP lifestyle change program as a covered benefit for over 4.9 million lives. </a:t>
            </a:r>
          </a:p>
          <a:p>
            <a:endParaRPr lang="en-US" sz="1100" i="1" baseline="0" dirty="0">
              <a:solidFill>
                <a:schemeClr val="tx1"/>
              </a:solidFill>
              <a:latin typeface="+mn-lt"/>
            </a:endParaRPr>
          </a:p>
        </p:txBody>
      </p:sp>
      <p:sp>
        <p:nvSpPr>
          <p:cNvPr id="4" name="Slide Number Placeholder 3"/>
          <p:cNvSpPr>
            <a:spLocks noGrp="1"/>
          </p:cNvSpPr>
          <p:nvPr>
            <p:ph type="sldNum" sz="quarter" idx="10"/>
          </p:nvPr>
        </p:nvSpPr>
        <p:spPr/>
        <p:txBody>
          <a:bodyPr/>
          <a:lstStyle/>
          <a:p>
            <a:fld id="{BE72F8CA-2317-4A17-AD85-B248207704D7}" type="slidenum">
              <a:rPr lang="en-US" smtClean="0"/>
              <a:t>31</a:t>
            </a:fld>
            <a:endParaRPr lang="en-US"/>
          </a:p>
        </p:txBody>
      </p:sp>
    </p:spTree>
    <p:extLst>
      <p:ext uri="{BB962C8B-B14F-4D97-AF65-F5344CB8AC3E}">
        <p14:creationId xmlns:p14="http://schemas.microsoft.com/office/powerpoint/2010/main" val="341874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Customization Note: </a:t>
            </a:r>
            <a:r>
              <a:rPr lang="en-US" dirty="0">
                <a:highlight>
                  <a:srgbClr val="FFFF00"/>
                </a:highlight>
              </a:rPr>
              <a:t>Update this slide to reflect your final presentation and length of meeting. Use this slide for more formal presentations. </a:t>
            </a:r>
            <a:r>
              <a:rPr lang="en-US" i="1" dirty="0">
                <a:highlight>
                  <a:srgbClr val="FFFF00"/>
                </a:highlight>
              </a:rPr>
              <a:t>If this is your first meeting with an employer, be sure to spend more time on introductions and understanding priorities. </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2A52F718-8473-3049-A546-2A772DD835AA}" type="slidenum">
              <a:rPr lang="en-US" smtClean="0"/>
              <a:t>3</a:t>
            </a:fld>
            <a:endParaRPr lang="en-US"/>
          </a:p>
        </p:txBody>
      </p:sp>
    </p:spTree>
    <p:extLst>
      <p:ext uri="{BB962C8B-B14F-4D97-AF65-F5344CB8AC3E}">
        <p14:creationId xmlns:p14="http://schemas.microsoft.com/office/powerpoint/2010/main" val="2446772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 Notes: </a:t>
            </a:r>
            <a:r>
              <a:rPr lang="en-US" sz="1200" kern="1200" dirty="0">
                <a:solidFill>
                  <a:schemeClr val="tx1"/>
                </a:solidFill>
                <a:effectLst/>
                <a:latin typeface="+mn-lt"/>
                <a:ea typeface="+mn-ea"/>
                <a:cs typeface="+mn-cs"/>
              </a:rPr>
              <a:t>Over 100 commercial health plans and employers offer some level of coverage for their eligible plan members or employees. This list is a sampling of health plans. Keep in mind coverage may be limited to specific books of business, clients, or geographic areas.</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32</a:t>
            </a:fld>
            <a:endParaRPr lang="en-US"/>
          </a:p>
        </p:txBody>
      </p:sp>
    </p:spTree>
    <p:extLst>
      <p:ext uri="{BB962C8B-B14F-4D97-AF65-F5344CB8AC3E}">
        <p14:creationId xmlns:p14="http://schemas.microsoft.com/office/powerpoint/2010/main" val="2042182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Speaker Notes: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Lifestyle change programs are</a:t>
            </a:r>
            <a:r>
              <a:rPr lang="en-US" baseline="0" dirty="0">
                <a:solidFill>
                  <a:schemeClr val="tx1"/>
                </a:solidFill>
              </a:rPr>
              <a:t> making an impact across the country today. </a:t>
            </a:r>
            <a:r>
              <a:rPr lang="en-US" sz="1200" dirty="0">
                <a:solidFill>
                  <a:schemeClr val="tx1"/>
                </a:solidFill>
              </a:rPr>
              <a:t>A number of the nation’s most respected companies</a:t>
            </a:r>
            <a:r>
              <a:rPr lang="en-US" baseline="0" dirty="0">
                <a:solidFill>
                  <a:schemeClr val="tx1"/>
                </a:solidFill>
              </a:rPr>
              <a:t>―</a:t>
            </a:r>
            <a:r>
              <a:rPr lang="en-US" sz="1200" dirty="0">
                <a:solidFill>
                  <a:schemeClr val="tx1"/>
                </a:solidFill>
              </a:rPr>
              <a:t>including Fortune</a:t>
            </a:r>
            <a:r>
              <a:rPr lang="en-US" sz="1200" baseline="0" dirty="0">
                <a:solidFill>
                  <a:schemeClr val="tx1"/>
                </a:solidFill>
              </a:rPr>
              <a:t> 100 companies, such as Costco</a:t>
            </a:r>
            <a:r>
              <a:rPr lang="en-US" baseline="0" dirty="0">
                <a:solidFill>
                  <a:schemeClr val="tx1"/>
                </a:solidFill>
              </a:rPr>
              <a:t>―</a:t>
            </a:r>
            <a:r>
              <a:rPr lang="en-US" sz="1200" dirty="0">
                <a:solidFill>
                  <a:schemeClr val="tx1"/>
                </a:solidFill>
              </a:rPr>
              <a:t>have successfully adopted this program.</a:t>
            </a:r>
            <a:endParaRPr lang="en-US" baseline="0" dirty="0">
              <a:solidFill>
                <a:schemeClr val="tx1"/>
              </a:solidFill>
            </a:endParaRPr>
          </a:p>
          <a:p>
            <a:pPr marL="171450" indent="-171450">
              <a:buFont typeface="Arial" panose="020B0604020202020204" pitchFamily="34" charset="0"/>
              <a:buChar char="•"/>
            </a:pPr>
            <a:r>
              <a:rPr lang="en-US" dirty="0">
                <a:cs typeface="Calibri"/>
              </a:rPr>
              <a:t>For more examples, visit the Participating Payers page on the Coverage Toolkit. </a:t>
            </a:r>
          </a:p>
          <a:p>
            <a:pPr marL="171450" indent="-171450">
              <a:buFont typeface="Arial" panose="020B0604020202020204" pitchFamily="34" charset="0"/>
              <a:buChar char="•"/>
            </a:pPr>
            <a:r>
              <a:rPr lang="en-US" baseline="0" dirty="0">
                <a:solidFill>
                  <a:schemeClr val="tx1"/>
                </a:solidFill>
              </a:rPr>
              <a:t>We know companies are looking to reduce costs while improving employee health. The National DPP lifestyle change program helps you do both while </a:t>
            </a:r>
            <a:r>
              <a:rPr lang="en-US" sz="1200" kern="1200" dirty="0">
                <a:solidFill>
                  <a:schemeClr val="tx1"/>
                </a:solidFill>
                <a:effectLst/>
                <a:latin typeface="+mn-lt"/>
                <a:ea typeface="+mn-ea"/>
                <a:cs typeface="+mn-cs"/>
              </a:rPr>
              <a:t>ensuring the health of your employees.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Sources: </a:t>
            </a:r>
            <a:r>
              <a:rPr lang="en-US" sz="1200" dirty="0">
                <a:hlinkClick r:id="rId3"/>
              </a:rPr>
              <a:t>https://coveragetoolkit.org/participating-payers/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https://nationaldppcsc.cdc.gov/s/article/Promotional-Materials-for-Employers-and-Insurers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A52F718-8473-3049-A546-2A772DD835AA}" type="slidenum">
              <a:rPr lang="en-US" smtClean="0"/>
              <a:t>33</a:t>
            </a:fld>
            <a:endParaRPr lang="en-US"/>
          </a:p>
        </p:txBody>
      </p:sp>
    </p:spTree>
    <p:extLst>
      <p:ext uri="{BB962C8B-B14F-4D97-AF65-F5344CB8AC3E}">
        <p14:creationId xmlns:p14="http://schemas.microsoft.com/office/powerpoint/2010/main" val="2599221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dirty="0">
                <a:solidFill>
                  <a:schemeClr val="tx1"/>
                </a:solidFill>
                <a:latin typeface="+mn-lt"/>
              </a:rPr>
              <a:t>Speaker Notes: </a:t>
            </a:r>
            <a:r>
              <a:rPr lang="en-US" dirty="0">
                <a:solidFill>
                  <a:schemeClr val="tx1"/>
                </a:solidFill>
                <a:latin typeface="+mn-lt"/>
              </a:rPr>
              <a:t>So how</a:t>
            </a:r>
            <a:r>
              <a:rPr lang="en-US" baseline="0" dirty="0">
                <a:solidFill>
                  <a:schemeClr val="tx1"/>
                </a:solidFill>
                <a:latin typeface="+mn-lt"/>
              </a:rPr>
              <a:t> can you help your employees address prediabetes and prevent or delay type 2 diabetes? </a:t>
            </a:r>
          </a:p>
          <a:p>
            <a:pPr marL="171450" indent="-171450">
              <a:buFont typeface="Arial" panose="020B0604020202020204" pitchFamily="34" charset="0"/>
              <a:buChar char="•"/>
            </a:pPr>
            <a:r>
              <a:rPr lang="en-US" baseline="0" dirty="0">
                <a:solidFill>
                  <a:schemeClr val="tx1"/>
                </a:solidFill>
                <a:latin typeface="+mn-lt"/>
              </a:rPr>
              <a:t>Learn more about how the National DPP lifestyle change program could be a good fit for your organization by assessing your organization. Present your findings to key decision makers in your organization to get buy in. </a:t>
            </a:r>
          </a:p>
          <a:p>
            <a:pPr marL="171450" indent="-171450">
              <a:buFont typeface="Arial" panose="020B0604020202020204" pitchFamily="34" charset="0"/>
              <a:buChar char="•"/>
            </a:pPr>
            <a:r>
              <a:rPr lang="en-US" baseline="0" dirty="0">
                <a:solidFill>
                  <a:schemeClr val="tx1"/>
                </a:solidFill>
                <a:latin typeface="+mn-lt"/>
              </a:rPr>
              <a:t>If the program isn’t yet covered by your health insurance provider, talk to them. They place great value in your preferences. You can request the lifestyle change program be covered as a health benefit for your next open enrollment period.</a:t>
            </a:r>
          </a:p>
          <a:p>
            <a:pPr marL="171450" indent="-171450">
              <a:buFont typeface="Arial" panose="020B0604020202020204" pitchFamily="34" charset="0"/>
              <a:buChar char="•"/>
            </a:pPr>
            <a:r>
              <a:rPr lang="en-US" sz="1200" dirty="0">
                <a:solidFill>
                  <a:schemeClr val="tx1"/>
                </a:solidFill>
                <a:latin typeface="+mn-lt"/>
                <a:cs typeface="Arial" panose="020B0604020202020204" pitchFamily="34" charset="0"/>
              </a:rPr>
              <a:t>If your insurer is unfamiliar with program, third-party</a:t>
            </a:r>
            <a:r>
              <a:rPr lang="en-US" sz="1200" baseline="0" dirty="0">
                <a:solidFill>
                  <a:schemeClr val="tx1"/>
                </a:solidFill>
                <a:latin typeface="+mn-lt"/>
                <a:cs typeface="Arial" panose="020B0604020202020204" pitchFamily="34" charset="0"/>
              </a:rPr>
              <a:t> administrators </a:t>
            </a:r>
            <a:r>
              <a:rPr lang="en-US" sz="1200" dirty="0">
                <a:solidFill>
                  <a:schemeClr val="tx1"/>
                </a:solidFill>
                <a:latin typeface="+mn-lt"/>
                <a:cs typeface="Arial" panose="020B0604020202020204" pitchFamily="34" charset="0"/>
              </a:rPr>
              <a:t>can help </a:t>
            </a:r>
            <a:r>
              <a:rPr lang="en-US" sz="1200" kern="1200" dirty="0">
                <a:solidFill>
                  <a:schemeClr val="tx1"/>
                </a:solidFill>
                <a:effectLst/>
                <a:latin typeface="+mn-lt"/>
                <a:ea typeface="+mn-ea"/>
                <a:cs typeface="+mn-cs"/>
              </a:rPr>
              <a:t>determine potential Return On</a:t>
            </a:r>
            <a:r>
              <a:rPr lang="en-US" sz="1200" kern="1200" baseline="0" dirty="0">
                <a:solidFill>
                  <a:schemeClr val="tx1"/>
                </a:solidFill>
                <a:effectLst/>
                <a:latin typeface="+mn-lt"/>
                <a:ea typeface="+mn-ea"/>
                <a:cs typeface="+mn-cs"/>
              </a:rPr>
              <a:t> Investment (</a:t>
            </a:r>
            <a:r>
              <a:rPr lang="en-US" sz="1200" kern="1200" dirty="0">
                <a:solidFill>
                  <a:schemeClr val="tx1"/>
                </a:solidFill>
                <a:effectLst/>
                <a:latin typeface="+mn-lt"/>
                <a:ea typeface="+mn-ea"/>
                <a:cs typeface="+mn-cs"/>
              </a:rPr>
              <a:t>ROI) specific to your organization, as well as </a:t>
            </a:r>
            <a:r>
              <a:rPr lang="en-US" sz="1200" dirty="0">
                <a:solidFill>
                  <a:schemeClr val="tx1"/>
                </a:solidFill>
                <a:latin typeface="+mn-lt"/>
                <a:cs typeface="Arial" panose="020B0604020202020204" pitchFamily="34" charset="0"/>
              </a:rPr>
              <a:t>implement the program, process claims, recruit participants, and collect data.</a:t>
            </a:r>
            <a:r>
              <a:rPr lang="en-US" sz="1200" baseline="0" dirty="0">
                <a:solidFill>
                  <a:schemeClr val="tx1"/>
                </a:solidFill>
                <a:latin typeface="+mn-lt"/>
                <a:cs typeface="Arial" panose="020B0604020202020204" pitchFamily="34" charset="0"/>
              </a:rPr>
              <a:t> </a:t>
            </a:r>
            <a:r>
              <a:rPr lang="en-US" sz="1200" kern="1200" dirty="0">
                <a:solidFill>
                  <a:schemeClr val="tx1"/>
                </a:solidFill>
                <a:effectLst/>
                <a:latin typeface="+mn-lt"/>
                <a:ea typeface="+mn-ea"/>
                <a:cs typeface="+mn-cs"/>
              </a:rPr>
              <a:t>Or we can help you </a:t>
            </a:r>
            <a:r>
              <a:rPr lang="en-US" sz="1200" u="none" kern="1200" dirty="0">
                <a:solidFill>
                  <a:schemeClr val="tx1"/>
                </a:solidFill>
                <a:effectLst/>
                <a:latin typeface="+mn-lt"/>
                <a:ea typeface="+mn-ea"/>
                <a:cs typeface="+mn-cs"/>
              </a:rPr>
              <a:t>estimate ROI using a cost calculator.</a:t>
            </a:r>
          </a:p>
          <a:p>
            <a:pPr marL="628650" lvl="1" indent="-171450">
              <a:buFont typeface="Arial" panose="020B0604020202020204" pitchFamily="34" charset="0"/>
              <a:buChar char="•"/>
            </a:pPr>
            <a:r>
              <a:rPr lang="en-US" sz="1200" b="0" u="none" kern="1200" baseline="0" dirty="0">
                <a:solidFill>
                  <a:schemeClr val="tx1"/>
                </a:solidFill>
                <a:effectLst/>
                <a:latin typeface="+mn-lt"/>
                <a:ea typeface="+mn-ea"/>
                <a:cs typeface="+mn-cs"/>
              </a:rPr>
              <a:t>CDC cost calculator: </a:t>
            </a:r>
            <a:r>
              <a:rPr lang="en-US" sz="1200" u="sng" dirty="0">
                <a:latin typeface="Arial" panose="020B0604020202020204" pitchFamily="34" charset="0"/>
                <a:cs typeface="Arial" panose="020B0604020202020204" pitchFamily="34" charset="0"/>
                <a:hlinkClick r:id="rId3"/>
              </a:rPr>
              <a:t>https://nccd.cdc.gov/Toolkit/DiabetesImpact</a:t>
            </a:r>
            <a:endParaRPr lang="en-US" sz="1200" b="0" u="none" kern="1200" baseline="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u="none" kern="1200" baseline="0" dirty="0">
                <a:solidFill>
                  <a:schemeClr val="tx1"/>
                </a:solidFill>
                <a:effectLst/>
                <a:latin typeface="+mn-lt"/>
                <a:ea typeface="+mn-ea"/>
                <a:cs typeface="+mn-cs"/>
              </a:rPr>
              <a:t>AMA cost calculator: </a:t>
            </a:r>
            <a:r>
              <a:rPr lang="en-US" sz="1200" dirty="0">
                <a:hlinkClick r:id="rId4"/>
              </a:rPr>
              <a:t>https://ama-roi-calculator.appspot.com/</a:t>
            </a:r>
            <a:endParaRPr lang="en-US" sz="1200" b="0" u="none" baseline="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b="0" baseline="0" dirty="0">
                <a:solidFill>
                  <a:schemeClr val="tx1"/>
                </a:solidFill>
                <a:latin typeface="+mn-lt"/>
              </a:rPr>
              <a:t>We also have materials available to help you talk with decision makers at your company, as well as with your insurer.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9536C"/>
                </a:solidFill>
                <a:latin typeface="+mn-lt"/>
                <a:cs typeface="Arial" panose="020B0604020202020204" pitchFamily="34" charset="0"/>
              </a:rPr>
              <a:t>Consider offering the program at your worksite or promote the program being offered online or at another location.</a:t>
            </a:r>
          </a:p>
          <a:p>
            <a:endParaRPr lang="en-US" i="1" dirty="0"/>
          </a:p>
          <a:p>
            <a:r>
              <a:rPr lang="en-US" i="1" dirty="0"/>
              <a:t>Sources: CDC PPT template for employers: </a:t>
            </a:r>
            <a:r>
              <a:rPr lang="en-US" dirty="0">
                <a:hlinkClick r:id="rId5"/>
              </a:rPr>
              <a:t>https://nationaldppcsc.cdc.gov/s/article/Promotional-Materials-for-Employers-and-Insurers</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34</a:t>
            </a:fld>
            <a:endParaRPr lang="en-US"/>
          </a:p>
        </p:txBody>
      </p:sp>
    </p:spTree>
    <p:extLst>
      <p:ext uri="{BB962C8B-B14F-4D97-AF65-F5344CB8AC3E}">
        <p14:creationId xmlns:p14="http://schemas.microsoft.com/office/powerpoint/2010/main" val="3394108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A key step you will want to take is understanding if your TPA or health plan currently offers the National DPP. If this is already available, it may be very straight forward to “turn on” that benefit. If not, you can work with the insurer to add this benefit. </a:t>
            </a:r>
          </a:p>
          <a:p>
            <a:endParaRPr lang="en-US" i="1" dirty="0"/>
          </a:p>
          <a:p>
            <a:r>
              <a:rPr lang="en-US" dirty="0"/>
              <a:t>The United States Preventive Services Task Force (USPSTF) is an independent panel of experts that publishes recommendations for evidence-based clinical preventive services. The Affordable Care Act requires a subset of health plans to cover items and services with a </a:t>
            </a:r>
            <a:r>
              <a:rPr lang="en-US" dirty="0">
                <a:hlinkClick r:id="rId3"/>
              </a:rPr>
              <a:t>grade A or B USPSTF recommendation</a:t>
            </a:r>
            <a:r>
              <a:rPr lang="en-US" dirty="0"/>
              <a:t> without cost-sharing for the relevant member. The counseling requirements for abnormal blood glucose, healthful diet and physical activity, gestational diabetes, and obesity can be met through coverage of the National DPP lifestyle change program. </a:t>
            </a:r>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35</a:t>
            </a:fld>
            <a:endParaRPr lang="en-US"/>
          </a:p>
        </p:txBody>
      </p:sp>
    </p:spTree>
    <p:extLst>
      <p:ext uri="{BB962C8B-B14F-4D97-AF65-F5344CB8AC3E}">
        <p14:creationId xmlns:p14="http://schemas.microsoft.com/office/powerpoint/2010/main" val="97399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highlight>
                  <a:srgbClr val="FFFF00"/>
                </a:highlight>
              </a:rPr>
              <a:t>Speaker Notes: </a:t>
            </a:r>
            <a:r>
              <a:rPr lang="en-US" i="0" dirty="0">
                <a:highlight>
                  <a:srgbClr val="FFFF00"/>
                </a:highlight>
              </a:rPr>
              <a:t>After you have assessed your organization, talked with your insurers, and gotten buy in from other decision makers in your organization, the next steps on the path to coverage include designing the benefit, identifying and recruiting eligible employees, and administering the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highlight>
                  <a:srgbClr val="FFFF00"/>
                </a:highlight>
              </a:rPr>
              <a:t>When designing the benefit, you will make key decisions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highlight>
                  <a:srgbClr val="FFFF00"/>
                </a:highlight>
              </a:rPr>
              <a:t>Coverage type (wellness or medical)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highlight>
                  <a:srgbClr val="FFFF00"/>
                </a:highlight>
              </a:rPr>
              <a:t>Delivery method (in person, virtual, or a combination)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highlight>
                  <a:srgbClr val="FFFF00"/>
                </a:highlight>
              </a:rPr>
              <a:t>Payment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highlight>
                  <a:srgbClr val="FFFF00"/>
                </a:highlight>
              </a:rPr>
              <a:t>Program provider, including vendor selection and contracting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highlight>
                  <a:srgbClr val="FFFF00"/>
                </a:highlight>
              </a:rPr>
              <a:t>Phased or full approach to roll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highlight>
                  <a:srgbClr val="FFFF00"/>
                </a:highlight>
              </a:rPr>
              <a:t>Next, you will want to develop your plan for identifying and recruiting employees for the program. </a:t>
            </a:r>
            <a:r>
              <a:rPr lang="en-US" sz="1200" dirty="0">
                <a:solidFill>
                  <a:srgbClr val="39536C"/>
                </a:solidFill>
                <a:highlight>
                  <a:srgbClr val="FFFF00"/>
                </a:highlight>
                <a:latin typeface="Arial" panose="020B0604020202020204" pitchFamily="34" charset="0"/>
                <a:cs typeface="Arial" panose="020B0604020202020204" pitchFamily="34" charset="0"/>
              </a:rPr>
              <a:t>The National Diabetes Prevention Program provides </a:t>
            </a:r>
            <a:r>
              <a:rPr lang="en-US" sz="1200" kern="1200" dirty="0">
                <a:solidFill>
                  <a:schemeClr val="tx1"/>
                </a:solidFill>
                <a:effectLst/>
                <a:highlight>
                  <a:srgbClr val="FFFF00"/>
                </a:highlight>
                <a:latin typeface="+mn-lt"/>
                <a:ea typeface="+mn-ea"/>
                <a:cs typeface="+mn-cs"/>
              </a:rPr>
              <a:t>resources that you can use to promote the program to employees, such as a poster for the workplace; an email, newsletter, or website template; and fact sheet describing the program and its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Sources: CDC PPT template for employers: </a:t>
            </a:r>
            <a:r>
              <a:rPr lang="en-US" dirty="0">
                <a:hlinkClick r:id="rId3"/>
              </a:rPr>
              <a:t>https://nationaldppcsc.cdc.gov/s/article/Promotional-Materials-for-Employers-and-Insurers</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highlight>
                  <a:srgbClr val="FFFF00"/>
                </a:highlight>
                <a:latin typeface="+mn-lt"/>
                <a:ea typeface="+mn-ea"/>
                <a:cs typeface="+mn-cs"/>
              </a:rPr>
              <a:t>Although you may be working with an external partner to deliver the program, you’ll have a role even during implementation. You’ll want to make sure your contracted goals are being met, employees are participating, and you are sharing program success with your leadership. </a:t>
            </a:r>
            <a:endParaRPr lang="en-US" sz="1200" dirty="0">
              <a:solidFill>
                <a:srgbClr val="39536C"/>
              </a:solidFill>
              <a:highlight>
                <a:srgbClr val="FFFF00"/>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highlight>
                <a:srgbClr val="FFFF00"/>
              </a:highlight>
            </a:endParaRPr>
          </a:p>
        </p:txBody>
      </p:sp>
      <p:sp>
        <p:nvSpPr>
          <p:cNvPr id="4" name="Slide Number Placeholder 3"/>
          <p:cNvSpPr>
            <a:spLocks noGrp="1"/>
          </p:cNvSpPr>
          <p:nvPr>
            <p:ph type="sldNum" sz="quarter" idx="5"/>
          </p:nvPr>
        </p:nvSpPr>
        <p:spPr/>
        <p:txBody>
          <a:bodyPr/>
          <a:lstStyle/>
          <a:p>
            <a:fld id="{2A52F718-8473-3049-A546-2A772DD835AA}" type="slidenum">
              <a:rPr lang="en-US" smtClean="0"/>
              <a:t>36</a:t>
            </a:fld>
            <a:endParaRPr lang="en-US"/>
          </a:p>
        </p:txBody>
      </p:sp>
    </p:spTree>
    <p:extLst>
      <p:ext uri="{BB962C8B-B14F-4D97-AF65-F5344CB8AC3E}">
        <p14:creationId xmlns:p14="http://schemas.microsoft.com/office/powerpoint/2010/main" val="1463265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sz="1200" b="0" i="0" kern="1200" dirty="0">
                <a:solidFill>
                  <a:schemeClr val="tx1"/>
                </a:solidFill>
                <a:effectLst/>
                <a:latin typeface="+mn-lt"/>
                <a:ea typeface="+mn-ea"/>
                <a:cs typeface="+mn-cs"/>
              </a:rPr>
              <a:t>National Association of Chronic Disease Directors (NACDD) and the Division of Diabetes Translation at Centers for Disease Control and Prevention (CDC) created the National Diabetes Prevention Program Coverage Toolkit in 2017 as part of </a:t>
            </a:r>
            <a:r>
              <a:rPr lang="en-US" sz="1200" b="0" i="0" u="none" strike="noStrike" kern="1200" dirty="0">
                <a:solidFill>
                  <a:schemeClr val="tx1"/>
                </a:solidFill>
                <a:effectLst/>
                <a:latin typeface="+mn-lt"/>
                <a:ea typeface="+mn-ea"/>
                <a:cs typeface="+mn-cs"/>
                <a:hlinkClick r:id="rId3"/>
              </a:rPr>
              <a:t>the Medicaid Coverage for the National Diabetes Prevention Program (National DPP) Demonstration Project</a:t>
            </a:r>
            <a:r>
              <a:rPr lang="en-US" sz="1200" b="0" i="0" kern="1200" dirty="0">
                <a:solidFill>
                  <a:schemeClr val="tx1"/>
                </a:solidFill>
                <a:effectLst/>
                <a:latin typeface="+mn-lt"/>
                <a:ea typeface="+mn-ea"/>
                <a:cs typeface="+mn-cs"/>
              </a:rPr>
              <a:t>. The demonstration project was established in 2015 and ended in January 2019. NACDD contracted with Leavitt Partners, LLC to take lead on developing this site with input from multiple health plans, national partners, state Medicaid agencies, state public health departments, CDC, and NACDD. The toolkit provides information and resources for employers and commercial health plans interested in covering the program.</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38</a:t>
            </a:fld>
            <a:endParaRPr lang="en-US"/>
          </a:p>
        </p:txBody>
      </p:sp>
    </p:spTree>
    <p:extLst>
      <p:ext uri="{BB962C8B-B14F-4D97-AF65-F5344CB8AC3E}">
        <p14:creationId xmlns:p14="http://schemas.microsoft.com/office/powerpoint/2010/main" val="1213323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 Notes: </a:t>
            </a:r>
            <a:r>
              <a:rPr lang="en-US" dirty="0"/>
              <a:t>A newer addition to the Toolkit is “Case for Coverage for Commercial Plans” page. This page speaks directly to self-funded employers and insurers. It offers tools and resources to help make the case for coverage. </a:t>
            </a:r>
            <a:r>
              <a:rPr lang="en-US" dirty="0">
                <a:hlinkClick r:id="rId3"/>
              </a:rPr>
              <a:t>https://coveragetoolkit.org/case_commercial/</a:t>
            </a:r>
            <a:endParaRPr lang="en-US" dirty="0"/>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39</a:t>
            </a:fld>
            <a:endParaRPr lang="en-US"/>
          </a:p>
        </p:txBody>
      </p:sp>
    </p:spTree>
    <p:extLst>
      <p:ext uri="{BB962C8B-B14F-4D97-AF65-F5344CB8AC3E}">
        <p14:creationId xmlns:p14="http://schemas.microsoft.com/office/powerpoint/2010/main" val="658675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The purpose of CDC’s National DPP Customer Service Center is to provide organizations easy access to information and resources about prediabetes and the National DPP. Organizations can access training materials, toolkits, and videos; ask questions; and receive technical assistance related to all aspects of the program.</a:t>
            </a:r>
          </a:p>
        </p:txBody>
      </p:sp>
      <p:sp>
        <p:nvSpPr>
          <p:cNvPr id="4" name="Slide Number Placeholder 3"/>
          <p:cNvSpPr>
            <a:spLocks noGrp="1"/>
          </p:cNvSpPr>
          <p:nvPr>
            <p:ph type="sldNum" sz="quarter" idx="5"/>
          </p:nvPr>
        </p:nvSpPr>
        <p:spPr/>
        <p:txBody>
          <a:bodyPr/>
          <a:lstStyle/>
          <a:p>
            <a:fld id="{2A52F718-8473-3049-A546-2A772DD835AA}" type="slidenum">
              <a:rPr lang="en-US" smtClean="0"/>
              <a:t>40</a:t>
            </a:fld>
            <a:endParaRPr lang="en-US"/>
          </a:p>
        </p:txBody>
      </p:sp>
    </p:spTree>
    <p:extLst>
      <p:ext uri="{BB962C8B-B14F-4D97-AF65-F5344CB8AC3E}">
        <p14:creationId xmlns:p14="http://schemas.microsoft.com/office/powerpoint/2010/main" val="1158228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Diabetes prevention calculators can be effective tools for helping employers decide whether covering the National DPP lifestyle change program is a good fit for their organizations and employees. CDC’s Diabetes Prevention Impact Toolkit </a:t>
            </a:r>
            <a:r>
              <a:rPr lang="en-US" sz="1200" b="0" i="0" kern="1200" dirty="0">
                <a:solidFill>
                  <a:schemeClr val="tx1"/>
                </a:solidFill>
                <a:effectLst/>
                <a:latin typeface="+mn-lt"/>
                <a:ea typeface="+mn-ea"/>
                <a:cs typeface="+mn-cs"/>
              </a:rPr>
              <a:t>can project the health and economic effects of the National DPP lifestyle change program a given population at risk for diabetes.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American Medical Association’s Cost Calculator can help users calculate potential medical costs savings from providing the National Diabetes Prevention Program (National DPP) as a covered benefit.</a:t>
            </a:r>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41</a:t>
            </a:fld>
            <a:endParaRPr lang="en-US"/>
          </a:p>
        </p:txBody>
      </p:sp>
    </p:spTree>
    <p:extLst>
      <p:ext uri="{BB962C8B-B14F-4D97-AF65-F5344CB8AC3E}">
        <p14:creationId xmlns:p14="http://schemas.microsoft.com/office/powerpoint/2010/main" val="2631255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 Notes: </a:t>
            </a:r>
            <a:r>
              <a:rPr lang="en-US" sz="1200" kern="1200" dirty="0">
                <a:solidFill>
                  <a:schemeClr val="tx1"/>
                </a:solidFill>
                <a:effectLst/>
                <a:latin typeface="+mn-lt"/>
                <a:ea typeface="+mn-ea"/>
                <a:cs typeface="+mn-cs"/>
              </a:rPr>
              <a:t>These two guidance documents are available on the “case for coverage” page of the Coverage Toolkit. The Pathways document outlines a series of steps to follow as you go through the implementation process. The Barriers and Responses document came out of a request from other stakeholders for talking points around some of the most common challenges we face when working to advance commercial coverage. These are both great resources for employers who are considering adding the National DPP lifestyle change program as a covered benefit for employees. </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42</a:t>
            </a:fld>
            <a:endParaRPr lang="en-US"/>
          </a:p>
        </p:txBody>
      </p:sp>
    </p:spTree>
    <p:extLst>
      <p:ext uri="{BB962C8B-B14F-4D97-AF65-F5344CB8AC3E}">
        <p14:creationId xmlns:p14="http://schemas.microsoft.com/office/powerpoint/2010/main" val="346371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 </a:t>
            </a:r>
            <a:r>
              <a:rPr lang="en-US" i="0" dirty="0"/>
              <a:t>Fill the text box with information about your organization including: Highlight relevant work of public health (broaden employer view of what public health may do); Successes and impact on diabetes; Background working with employers, insurers, etc.; Your organization’s availability as an asset and resource. Feel free to add more slides for this topic, as appropriate. </a:t>
            </a:r>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4</a:t>
            </a:fld>
            <a:endParaRPr lang="en-US"/>
          </a:p>
        </p:txBody>
      </p:sp>
    </p:spTree>
    <p:extLst>
      <p:ext uri="{BB962C8B-B14F-4D97-AF65-F5344CB8AC3E}">
        <p14:creationId xmlns:p14="http://schemas.microsoft.com/office/powerpoint/2010/main" val="92335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 </a:t>
            </a:r>
            <a:r>
              <a:rPr lang="en-US" dirty="0">
                <a:highlight>
                  <a:srgbClr val="FFFF00"/>
                </a:highlight>
              </a:rPr>
              <a:t>Fill the text box with what role you expect to play with employer, such as: Regular check ins; Connecting to other employers; Support with leadership buy in; Assist with partners / vendors</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5</a:t>
            </a:fld>
            <a:endParaRPr lang="en-US"/>
          </a:p>
        </p:txBody>
      </p:sp>
    </p:spTree>
    <p:extLst>
      <p:ext uri="{BB962C8B-B14F-4D97-AF65-F5344CB8AC3E}">
        <p14:creationId xmlns:p14="http://schemas.microsoft.com/office/powerpoint/2010/main" val="288492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a:t>
            </a:r>
            <a:r>
              <a:rPr lang="en-US" i="0" dirty="0"/>
              <a:t>: </a:t>
            </a:r>
            <a:r>
              <a:rPr lang="en-US" sz="1200" b="0" i="0" kern="1200" dirty="0">
                <a:solidFill>
                  <a:schemeClr val="tx1"/>
                </a:solidFill>
                <a:effectLst/>
                <a:latin typeface="+mn-lt"/>
                <a:ea typeface="+mn-ea"/>
                <a:cs typeface="+mn-cs"/>
              </a:rPr>
              <a:t>Diabetes is a chronic health condition that affects how the body turns food into energy. </a:t>
            </a:r>
            <a:r>
              <a:rPr lang="en-US" sz="1200" kern="1200" dirty="0">
                <a:solidFill>
                  <a:schemeClr val="tx1"/>
                </a:solidFill>
                <a:effectLst/>
                <a:latin typeface="+mn-lt"/>
                <a:ea typeface="+mn-ea"/>
                <a:cs typeface="+mn-cs"/>
              </a:rPr>
              <a:t>You’ve probably heard these statistics before and understand how prevalent diabetes is in the US and within your own workforce. What we don’t always talk as much about is that 1 in 4 who have diabetes don’t know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Discussion Question: When you think about 1 in 10 people on average having diabetes, do you think this is reflective of what you know about your population’s health? </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7</a:t>
            </a:fld>
            <a:endParaRPr lang="en-US"/>
          </a:p>
        </p:txBody>
      </p:sp>
    </p:spTree>
    <p:extLst>
      <p:ext uri="{BB962C8B-B14F-4D97-AF65-F5344CB8AC3E}">
        <p14:creationId xmlns:p14="http://schemas.microsoft.com/office/powerpoint/2010/main" val="2282767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Customization Notes: </a:t>
            </a:r>
            <a:r>
              <a:rPr lang="en-US" i="0" dirty="0"/>
              <a:t>C</a:t>
            </a:r>
            <a:r>
              <a:rPr lang="en-US" dirty="0">
                <a:highlight>
                  <a:srgbClr val="FFFF00"/>
                </a:highlight>
              </a:rPr>
              <a:t>onsider adding state-specific data about diabetes prevalence, cost, and impact. Highlight any large successes or specific impact to employer(s).</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8</a:t>
            </a:fld>
            <a:endParaRPr lang="en-US"/>
          </a:p>
        </p:txBody>
      </p:sp>
    </p:spTree>
    <p:extLst>
      <p:ext uri="{BB962C8B-B14F-4D97-AF65-F5344CB8AC3E}">
        <p14:creationId xmlns:p14="http://schemas.microsoft.com/office/powerpoint/2010/main" val="388669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1" dirty="0"/>
              <a:t>Customization Notes: </a:t>
            </a:r>
            <a:r>
              <a:rPr lang="en-US" i="1" dirty="0">
                <a:solidFill>
                  <a:prstClr val="black"/>
                </a:solidFill>
                <a:highlight>
                  <a:srgbClr val="FFFF00"/>
                </a:highlight>
              </a:rPr>
              <a:t>C</a:t>
            </a:r>
            <a:r>
              <a:rPr lang="en-US" dirty="0">
                <a:solidFill>
                  <a:prstClr val="black"/>
                </a:solidFill>
                <a:highlight>
                  <a:srgbClr val="FFFF00"/>
                </a:highlight>
              </a:rPr>
              <a:t>onsider adding County, City, or other local data about diabetes prevalence, cost, and impact in markets where the employer has locations. Note anything special related to diabetes impact based on what’s known about employee characteristics.</a:t>
            </a:r>
          </a:p>
          <a:p>
            <a:endParaRPr lang="en-US" i="1" dirty="0"/>
          </a:p>
        </p:txBody>
      </p:sp>
      <p:sp>
        <p:nvSpPr>
          <p:cNvPr id="4" name="Slide Number Placeholder 3"/>
          <p:cNvSpPr>
            <a:spLocks noGrp="1"/>
          </p:cNvSpPr>
          <p:nvPr>
            <p:ph type="sldNum" sz="quarter" idx="5"/>
          </p:nvPr>
        </p:nvSpPr>
        <p:spPr/>
        <p:txBody>
          <a:bodyPr/>
          <a:lstStyle/>
          <a:p>
            <a:fld id="{2A52F718-8473-3049-A546-2A772DD835AA}" type="slidenum">
              <a:rPr lang="en-US" smtClean="0"/>
              <a:t>9</a:t>
            </a:fld>
            <a:endParaRPr lang="en-US"/>
          </a:p>
        </p:txBody>
      </p:sp>
    </p:spTree>
    <p:extLst>
      <p:ext uri="{BB962C8B-B14F-4D97-AF65-F5344CB8AC3E}">
        <p14:creationId xmlns:p14="http://schemas.microsoft.com/office/powerpoint/2010/main" val="765094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t>
            </a:r>
            <a:r>
              <a:rPr lang="en-US" i="0" dirty="0"/>
              <a:t>The American Diabetes Association estimates that in 2017, diagnosed diabetes cost the U.S. $327 billion per year. $237 billion of that is attributed for direct medical costs, while $90 billion is attributed to indirect costs like increased absence from work, reduced productivity while at work, and inability to work due to diabetes-related disability. </a:t>
            </a:r>
          </a:p>
          <a:p>
            <a:endParaRPr lang="en-US" i="0" dirty="0"/>
          </a:p>
          <a:p>
            <a:r>
              <a:rPr lang="en-US" i="0" dirty="0"/>
              <a:t>People with diabetes spend about 2.3 times more for medical expenses than people without diabetes.</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rgbClr val="FF0000"/>
                </a:solidFill>
              </a:rPr>
              <a:t>Discussion Question</a:t>
            </a:r>
            <a:r>
              <a:rPr lang="en-US" i="0" dirty="0">
                <a:solidFill>
                  <a:srgbClr val="FF0000"/>
                </a:solidFill>
              </a:rPr>
              <a:t>: Have you seen this level of cost increase for medical expenses in employees diagnosed with diabetes? / Do you have the data you need to know this?</a:t>
            </a:r>
          </a:p>
          <a:p>
            <a:endParaRPr lang="en-US" i="0" dirty="0"/>
          </a:p>
          <a:p>
            <a:r>
              <a:rPr lang="en-US" i="0" dirty="0"/>
              <a:t>Considering the high cost alone of diabetes, it’s understandable why there’s such a strong effort for helping people prevent the onset of diabetes.</a:t>
            </a:r>
          </a:p>
          <a:p>
            <a:endParaRPr lang="en-US" i="0" dirty="0"/>
          </a:p>
          <a:p>
            <a:endParaRPr lang="en-US" i="0" dirty="0"/>
          </a:p>
          <a:p>
            <a:r>
              <a:rPr lang="en-US" i="1" dirty="0"/>
              <a:t>Sources: </a:t>
            </a:r>
            <a:r>
              <a:rPr lang="en-US" dirty="0">
                <a:hlinkClick r:id="rId3"/>
              </a:rPr>
              <a:t>https://care.diabetesjournals.org/content/early/2018/03/20/dci18-0007</a:t>
            </a:r>
            <a:endParaRPr lang="en-US" i="1" dirty="0"/>
          </a:p>
          <a:p>
            <a:endParaRPr lang="en-US" dirty="0"/>
          </a:p>
        </p:txBody>
      </p:sp>
      <p:sp>
        <p:nvSpPr>
          <p:cNvPr id="4" name="Slide Number Placeholder 3"/>
          <p:cNvSpPr>
            <a:spLocks noGrp="1"/>
          </p:cNvSpPr>
          <p:nvPr>
            <p:ph type="sldNum" sz="quarter" idx="5"/>
          </p:nvPr>
        </p:nvSpPr>
        <p:spPr/>
        <p:txBody>
          <a:bodyPr/>
          <a:lstStyle/>
          <a:p>
            <a:fld id="{2A52F718-8473-3049-A546-2A772DD835AA}" type="slidenum">
              <a:rPr lang="en-US" smtClean="0"/>
              <a:t>10</a:t>
            </a:fld>
            <a:endParaRPr lang="en-US"/>
          </a:p>
        </p:txBody>
      </p:sp>
    </p:spTree>
    <p:extLst>
      <p:ext uri="{BB962C8B-B14F-4D97-AF65-F5344CB8AC3E}">
        <p14:creationId xmlns:p14="http://schemas.microsoft.com/office/powerpoint/2010/main" val="2493539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04DD35-F967-4181-B521-BBC438864F89}"/>
              </a:ext>
            </a:extLst>
          </p:cNvPr>
          <p:cNvSpPr>
            <a:spLocks noGrp="1"/>
          </p:cNvSpPr>
          <p:nvPr>
            <p:ph type="title"/>
          </p:nvPr>
        </p:nvSpPr>
        <p:spPr>
          <a:xfrm>
            <a:off x="2902226" y="1112122"/>
            <a:ext cx="5784574" cy="1174935"/>
          </a:xfrm>
        </p:spPr>
        <p:txBody>
          <a:bodyPr/>
          <a:lstStyle/>
          <a:p>
            <a:endParaRPr lang="en-US" dirty="0"/>
          </a:p>
        </p:txBody>
      </p:sp>
    </p:spTree>
    <p:extLst>
      <p:ext uri="{BB962C8B-B14F-4D97-AF65-F5344CB8AC3E}">
        <p14:creationId xmlns:p14="http://schemas.microsoft.com/office/powerpoint/2010/main" val="425774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01488" y="6166167"/>
            <a:ext cx="595312" cy="595312"/>
          </a:xfrm>
          <a:prstGeom prst="rect">
            <a:avLst/>
          </a:prstGeom>
        </p:spPr>
      </p:pic>
    </p:spTree>
    <p:extLst>
      <p:ext uri="{BB962C8B-B14F-4D97-AF65-F5344CB8AC3E}">
        <p14:creationId xmlns:p14="http://schemas.microsoft.com/office/powerpoint/2010/main" val="136800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7224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 No NACDD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140E8-4FCF-C442-9B39-B289DA03BCFA}" type="slidenum">
              <a:rPr lang="en-US" smtClean="0"/>
              <a:t>‹#›</a:t>
            </a:fld>
            <a:endParaRPr lang="en-US" dirty="0"/>
          </a:p>
        </p:txBody>
      </p:sp>
    </p:spTree>
    <p:extLst>
      <p:ext uri="{BB962C8B-B14F-4D97-AF65-F5344CB8AC3E}">
        <p14:creationId xmlns:p14="http://schemas.microsoft.com/office/powerpoint/2010/main" val="2017507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62" y="0"/>
            <a:ext cx="91391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149533" y="6367784"/>
            <a:ext cx="847002" cy="365125"/>
          </a:xfrm>
        </p:spPr>
        <p:txBody>
          <a:bodyPr/>
          <a:lstStyle/>
          <a:p>
            <a:fld id="{90697F67-DBC2-5647-A4F3-F8F988D5EBAA}" type="slidenum">
              <a:rPr lang="en-US" smtClean="0"/>
              <a:t>‹#›</a:t>
            </a:fld>
            <a:endParaRPr lang="en-US" dirty="0"/>
          </a:p>
        </p:txBody>
      </p:sp>
      <p:pic>
        <p:nvPicPr>
          <p:cNvPr id="7" name="Picture 6" descr="NACDD-Full-Logo-Tag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2852" y="6285165"/>
            <a:ext cx="1918298" cy="468065"/>
          </a:xfrm>
          <a:prstGeom prst="rect">
            <a:avLst/>
          </a:prstGeom>
        </p:spPr>
      </p:pic>
    </p:spTree>
    <p:extLst>
      <p:ext uri="{BB962C8B-B14F-4D97-AF65-F5344CB8AC3E}">
        <p14:creationId xmlns:p14="http://schemas.microsoft.com/office/powerpoint/2010/main" val="392682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CDD Disclaim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62" y="0"/>
            <a:ext cx="9139125" cy="6858000"/>
          </a:xfrm>
          <a:prstGeom prst="rect">
            <a:avLst/>
          </a:prstGeom>
        </p:spPr>
      </p:pic>
      <p:sp>
        <p:nvSpPr>
          <p:cNvPr id="6" name="Slide Number Placeholder 5"/>
          <p:cNvSpPr>
            <a:spLocks noGrp="1"/>
          </p:cNvSpPr>
          <p:nvPr>
            <p:ph type="sldNum" sz="quarter" idx="12"/>
          </p:nvPr>
        </p:nvSpPr>
        <p:spPr>
          <a:xfrm>
            <a:off x="8149533" y="6367784"/>
            <a:ext cx="847002" cy="365125"/>
          </a:xfrm>
        </p:spPr>
        <p:txBody>
          <a:bodyPr/>
          <a:lstStyle/>
          <a:p>
            <a:fld id="{90697F67-DBC2-5647-A4F3-F8F988D5EBAA}" type="slidenum">
              <a:rPr lang="en-US" smtClean="0"/>
              <a:t>‹#›</a:t>
            </a:fld>
            <a:endParaRPr lang="en-US" dirty="0"/>
          </a:p>
        </p:txBody>
      </p:sp>
      <p:pic>
        <p:nvPicPr>
          <p:cNvPr id="7" name="Picture 6" descr="NACDD-Full-Logo-Tag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2852" y="6285165"/>
            <a:ext cx="1918298" cy="468065"/>
          </a:xfrm>
          <a:prstGeom prst="rect">
            <a:avLst/>
          </a:prstGeom>
        </p:spPr>
      </p:pic>
      <p:sp>
        <p:nvSpPr>
          <p:cNvPr id="9" name="Title 3">
            <a:extLst>
              <a:ext uri="{FF2B5EF4-FFF2-40B4-BE49-F238E27FC236}">
                <a16:creationId xmlns:a16="http://schemas.microsoft.com/office/drawing/2014/main" id="{405F16FA-98FF-40E9-969E-0307210E90B4}"/>
              </a:ext>
            </a:extLst>
          </p:cNvPr>
          <p:cNvSpPr>
            <a:spLocks noGrp="1"/>
          </p:cNvSpPr>
          <p:nvPr>
            <p:ph type="title"/>
          </p:nvPr>
        </p:nvSpPr>
        <p:spPr>
          <a:xfrm>
            <a:off x="457200" y="524656"/>
            <a:ext cx="8229600" cy="1143000"/>
          </a:xfrm>
        </p:spPr>
        <p:txBody>
          <a:bodyPr>
            <a:normAutofit/>
          </a:bodyPr>
          <a:lstStyle/>
          <a:p>
            <a:r>
              <a:rPr lang="en-US" dirty="0"/>
              <a:t>Publication Disclaimer</a:t>
            </a:r>
          </a:p>
        </p:txBody>
      </p:sp>
      <p:graphicFrame>
        <p:nvGraphicFramePr>
          <p:cNvPr id="10" name="Table 9">
            <a:extLst>
              <a:ext uri="{FF2B5EF4-FFF2-40B4-BE49-F238E27FC236}">
                <a16:creationId xmlns:a16="http://schemas.microsoft.com/office/drawing/2014/main" id="{EC0FD512-220A-49E0-A83B-DF460DCB3B3E}"/>
              </a:ext>
            </a:extLst>
          </p:cNvPr>
          <p:cNvGraphicFramePr>
            <a:graphicFrameLocks noGrp="1"/>
          </p:cNvGraphicFramePr>
          <p:nvPr userDrawn="1">
            <p:extLst>
              <p:ext uri="{D42A27DB-BD31-4B8C-83A1-F6EECF244321}">
                <p14:modId xmlns:p14="http://schemas.microsoft.com/office/powerpoint/2010/main" val="2113750947"/>
              </p:ext>
            </p:extLst>
          </p:nvPr>
        </p:nvGraphicFramePr>
        <p:xfrm>
          <a:off x="457200" y="2192312"/>
          <a:ext cx="8229600" cy="3413760"/>
        </p:xfrm>
        <a:graphic>
          <a:graphicData uri="http://schemas.openxmlformats.org/drawingml/2006/table">
            <a:tbl>
              <a:tblPr firstRow="1" firstCol="1" bandRow="1"/>
              <a:tblGrid>
                <a:gridCol w="4427951">
                  <a:extLst>
                    <a:ext uri="{9D8B030D-6E8A-4147-A177-3AD203B41FA5}">
                      <a16:colId xmlns:a16="http://schemas.microsoft.com/office/drawing/2014/main" val="949106934"/>
                    </a:ext>
                  </a:extLst>
                </a:gridCol>
                <a:gridCol w="3801649">
                  <a:extLst>
                    <a:ext uri="{9D8B030D-6E8A-4147-A177-3AD203B41FA5}">
                      <a16:colId xmlns:a16="http://schemas.microsoft.com/office/drawing/2014/main" val="4144725346"/>
                    </a:ext>
                  </a:extLst>
                </a:gridCol>
              </a:tblGrid>
              <a:tr h="0">
                <a:tc gridSpan="2">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If you require this document in an alternative format, such as large print or a colored background, please contact the Communications Department at publications@chronicdisease.org. </a:t>
                      </a:r>
                    </a:p>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Alternate formats can be made available within two weeks of a request.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875846536"/>
                  </a:ext>
                </a:extLst>
              </a:tr>
              <a:tr h="0">
                <a:tc gridSpan="2">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This publication was supported by the Cooperative Agreement Number 6NU38OT000286 </a:t>
                      </a:r>
                    </a:p>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funded by the Centers for Disease Control and Prevention (CDC). Its contents are solely the </a:t>
                      </a:r>
                    </a:p>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responsibility of the author and do not necessarily represent the official views of the </a:t>
                      </a:r>
                    </a:p>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CDC or the Department of Health and Human Services.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91298004"/>
                  </a:ext>
                </a:extLst>
              </a:tr>
              <a:tr h="0">
                <a:tc gridSpan="2">
                  <a:txBody>
                    <a:bodyPr/>
                    <a:lstStyle/>
                    <a:p>
                      <a:pPr marL="0" marR="0">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93897387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57B8"/>
                          </a:solidFill>
                          <a:effectLst/>
                          <a:latin typeface="Arial" panose="020B0604020202020204" pitchFamily="34" charset="0"/>
                          <a:ea typeface="Calibri" panose="020F0502020204030204" pitchFamily="34" charset="0"/>
                          <a:cs typeface="Times New Roman" panose="02020603050405020304" pitchFamily="18" charset="0"/>
                        </a:rPr>
                        <a:t>Since 1988, the National Association of Chronic Disease Directors and its more than 7,000 Members have worked to strengthen state-based leadership and expertise for chronic disease prevention and control in all states, territories, and nationally. Learn more at chronicdisease.org.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1400" dirty="0">
                        <a:solidFill>
                          <a:srgbClr val="0057B8"/>
                        </a:solidFill>
                        <a:effectLst/>
                        <a:latin typeface="Arial" panose="020B0604020202020204" pitchFamily="34" charset="0"/>
                        <a:ea typeface="Calibri" panose="020F0502020204030204" pitchFamily="34" charset="0"/>
                        <a:cs typeface="Times New Roman" panose="02020603050405020304" pitchFamily="18" charset="0"/>
                      </a:endParaRPr>
                    </a:p>
                    <a:p>
                      <a:pPr marL="225425" marR="0" indent="0">
                        <a:spcBef>
                          <a:spcPts val="0"/>
                        </a:spcBef>
                        <a:spcAft>
                          <a:spcPts val="0"/>
                        </a:spcAft>
                      </a:pPr>
                      <a:r>
                        <a:rPr lang="en-US" sz="1600" b="1" dirty="0">
                          <a:solidFill>
                            <a:srgbClr val="0057B8"/>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b="1" kern="1400" spc="0" dirty="0">
                          <a:solidFill>
                            <a:srgbClr val="0057B8"/>
                          </a:solidFill>
                          <a:effectLst/>
                          <a:latin typeface="Arial" panose="020B0604020202020204" pitchFamily="34" charset="0"/>
                          <a:ea typeface="Times New Roman" panose="02020603050405020304" pitchFamily="18" charset="0"/>
                          <a:cs typeface="Times New Roman" panose="02020603050405020304" pitchFamily="18" charset="0"/>
                        </a:rPr>
                        <a:t>mployer Learning Collaborative </a:t>
                      </a:r>
                      <a:endParaRPr lang="en-US" sz="2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225425" marR="0" indent="0">
                        <a:spcBef>
                          <a:spcPts val="0"/>
                        </a:spcBef>
                        <a:spcAft>
                          <a:spcPts val="0"/>
                        </a:spcAft>
                      </a:pPr>
                      <a:r>
                        <a:rPr lang="en-US" sz="1400" kern="1400" spc="0" dirty="0">
                          <a:solidFill>
                            <a:srgbClr val="0057B8"/>
                          </a:solidFill>
                          <a:effectLst/>
                          <a:latin typeface="Arial" panose="020B0604020202020204" pitchFamily="34" charset="0"/>
                          <a:ea typeface="Times New Roman" panose="02020603050405020304" pitchFamily="18" charset="0"/>
                          <a:cs typeface="Times New Roman" panose="02020603050405020304" pitchFamily="18" charset="0"/>
                        </a:rPr>
                        <a:t>National Diabetes Prevention Program</a:t>
                      </a:r>
                      <a:endParaRPr lang="en-US" sz="2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225425" marR="0" indent="0">
                        <a:lnSpc>
                          <a:spcPct val="107000"/>
                        </a:lnSpc>
                        <a:spcBef>
                          <a:spcPts val="0"/>
                        </a:spcBef>
                        <a:spcAft>
                          <a:spcPts val="800"/>
                        </a:spcAft>
                      </a:pPr>
                      <a:r>
                        <a:rPr lang="en-US" sz="1100" dirty="0">
                          <a:solidFill>
                            <a:srgbClr val="0057B8"/>
                          </a:solidFill>
                          <a:effectLst/>
                          <a:latin typeface="Arial" panose="020B0604020202020204" pitchFamily="34" charset="0"/>
                          <a:ea typeface="Calibri" panose="020F0502020204030204" pitchFamily="34" charset="0"/>
                          <a:cs typeface="Times New Roman" panose="02020603050405020304" pitchFamily="18" charset="0"/>
                        </a:rPr>
                        <a:t>Employer Slide Library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83727394"/>
                  </a:ext>
                </a:extLst>
              </a:tr>
            </a:tbl>
          </a:graphicData>
        </a:graphic>
      </p:graphicFrame>
    </p:spTree>
    <p:extLst>
      <p:ext uri="{BB962C8B-B14F-4D97-AF65-F5344CB8AC3E}">
        <p14:creationId xmlns:p14="http://schemas.microsoft.com/office/powerpoint/2010/main" val="341128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62" y="0"/>
            <a:ext cx="9139125" cy="6858000"/>
          </a:xfrm>
          <a:prstGeom prst="rect">
            <a:avLst/>
          </a:prstGeom>
        </p:spPr>
      </p:pic>
      <p:sp>
        <p:nvSpPr>
          <p:cNvPr id="11" name="Slide Number Placeholder 5"/>
          <p:cNvSpPr>
            <a:spLocks noGrp="1"/>
          </p:cNvSpPr>
          <p:nvPr>
            <p:ph type="sldNum" sz="quarter" idx="12"/>
          </p:nvPr>
        </p:nvSpPr>
        <p:spPr>
          <a:xfrm>
            <a:off x="8149533" y="6367784"/>
            <a:ext cx="847002" cy="365125"/>
          </a:xfrm>
        </p:spPr>
        <p:txBody>
          <a:bodyPr/>
          <a:lstStyle/>
          <a:p>
            <a:fld id="{90697F67-DBC2-5647-A4F3-F8F988D5EBAA}" type="slidenum">
              <a:rPr lang="en-US" smtClean="0"/>
              <a:t>‹#›</a:t>
            </a:fld>
            <a:endParaRPr lang="en-US" dirty="0"/>
          </a:p>
        </p:txBody>
      </p:sp>
      <p:pic>
        <p:nvPicPr>
          <p:cNvPr id="12" name="Picture 11" descr="NACDD-Full-Logo-Tag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2852" y="6285165"/>
            <a:ext cx="1918298" cy="46806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81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48A6-4C1B-4693-82D4-B529CB353790}"/>
              </a:ext>
            </a:extLst>
          </p:cNvPr>
          <p:cNvSpPr>
            <a:spLocks noGrp="1"/>
          </p:cNvSpPr>
          <p:nvPr>
            <p:ph type="title"/>
          </p:nvPr>
        </p:nvSpPr>
        <p:spPr/>
        <p:txBody>
          <a:bodyPr/>
          <a:lstStyle/>
          <a:p>
            <a:r>
              <a:rPr lang="en-US" dirty="0"/>
              <a:t>Click to edit Master title style</a:t>
            </a:r>
          </a:p>
        </p:txBody>
      </p:sp>
      <p:sp>
        <p:nvSpPr>
          <p:cNvPr id="4" name="Text Placeholder 2">
            <a:extLst>
              <a:ext uri="{FF2B5EF4-FFF2-40B4-BE49-F238E27FC236}">
                <a16:creationId xmlns:a16="http://schemas.microsoft.com/office/drawing/2014/main" id="{506A39A8-7169-4A20-99B4-7A2B4FFAB5C1}"/>
              </a:ext>
            </a:extLst>
          </p:cNvPr>
          <p:cNvSpPr>
            <a:spLocks noGrp="1"/>
          </p:cNvSpPr>
          <p:nvPr>
            <p:ph type="body" idx="1" hasCustomPrompt="1"/>
          </p:nvPr>
        </p:nvSpPr>
        <p:spPr>
          <a:xfrm>
            <a:off x="1502326" y="4915842"/>
            <a:ext cx="2642806"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 name="Text Placeholder 4">
            <a:extLst>
              <a:ext uri="{FF2B5EF4-FFF2-40B4-BE49-F238E27FC236}">
                <a16:creationId xmlns:a16="http://schemas.microsoft.com/office/drawing/2014/main" id="{9388E265-03C0-4D76-B8C8-86C4DF0FA01C}"/>
              </a:ext>
            </a:extLst>
          </p:cNvPr>
          <p:cNvSpPr>
            <a:spLocks noGrp="1"/>
          </p:cNvSpPr>
          <p:nvPr>
            <p:ph type="body" sz="quarter" idx="3" hasCustomPrompt="1"/>
          </p:nvPr>
        </p:nvSpPr>
        <p:spPr>
          <a:xfrm>
            <a:off x="4989945" y="4915842"/>
            <a:ext cx="2645981" cy="639762"/>
          </a:xfrm>
        </p:spPr>
        <p:txBody>
          <a:bodyPr anchor="b"/>
          <a:lstStyle>
            <a:lvl1pPr marL="0" indent="0">
              <a:buNone/>
              <a:defRPr sz="2400" b="1">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 name="Text Placeholder 2">
            <a:extLst>
              <a:ext uri="{FF2B5EF4-FFF2-40B4-BE49-F238E27FC236}">
                <a16:creationId xmlns:a16="http://schemas.microsoft.com/office/drawing/2014/main" id="{C2AF750D-3F95-435A-9984-F88835A2E860}"/>
              </a:ext>
            </a:extLst>
          </p:cNvPr>
          <p:cNvSpPr>
            <a:spLocks noGrp="1"/>
          </p:cNvSpPr>
          <p:nvPr>
            <p:ph type="body" idx="16" hasCustomPrompt="1"/>
          </p:nvPr>
        </p:nvSpPr>
        <p:spPr>
          <a:xfrm>
            <a:off x="1502326" y="5555604"/>
            <a:ext cx="2642806" cy="368120"/>
          </a:xfrm>
        </p:spPr>
        <p:txBody>
          <a:bodyPr anchor="b"/>
          <a:lstStyle>
            <a:lvl1pPr marL="0" indent="0">
              <a:spcBef>
                <a:spcPts val="0"/>
              </a:spcBef>
              <a:buNone/>
              <a:defRPr sz="18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Title/Organization</a:t>
            </a:r>
          </a:p>
        </p:txBody>
      </p:sp>
      <p:sp>
        <p:nvSpPr>
          <p:cNvPr id="11" name="Text Placeholder 4">
            <a:extLst>
              <a:ext uri="{FF2B5EF4-FFF2-40B4-BE49-F238E27FC236}">
                <a16:creationId xmlns:a16="http://schemas.microsoft.com/office/drawing/2014/main" id="{D176E808-6A62-4D21-976F-0D110BD76BE2}"/>
              </a:ext>
            </a:extLst>
          </p:cNvPr>
          <p:cNvSpPr>
            <a:spLocks noGrp="1"/>
          </p:cNvSpPr>
          <p:nvPr>
            <p:ph type="body" sz="quarter" idx="17" hasCustomPrompt="1"/>
          </p:nvPr>
        </p:nvSpPr>
        <p:spPr>
          <a:xfrm>
            <a:off x="4989945" y="5555604"/>
            <a:ext cx="2645981" cy="368120"/>
          </a:xfrm>
        </p:spPr>
        <p:txBody>
          <a:bodyPr anchor="b"/>
          <a:lstStyle>
            <a:lvl1pPr marL="0" indent="0">
              <a:buNone/>
              <a:defRPr sz="1800" b="0">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Title/Organization</a:t>
            </a:r>
          </a:p>
        </p:txBody>
      </p:sp>
      <p:sp>
        <p:nvSpPr>
          <p:cNvPr id="17" name="Picture Placeholder 16">
            <a:extLst>
              <a:ext uri="{FF2B5EF4-FFF2-40B4-BE49-F238E27FC236}">
                <a16:creationId xmlns:a16="http://schemas.microsoft.com/office/drawing/2014/main" id="{201F1E74-FC3A-4E8A-81C1-CDEC1FC6C8F0}"/>
              </a:ext>
            </a:extLst>
          </p:cNvPr>
          <p:cNvSpPr>
            <a:spLocks noGrp="1"/>
          </p:cNvSpPr>
          <p:nvPr>
            <p:ph type="pic" sz="quarter" idx="19"/>
          </p:nvPr>
        </p:nvSpPr>
        <p:spPr>
          <a:xfrm>
            <a:off x="1499151" y="1919967"/>
            <a:ext cx="2646363" cy="2989963"/>
          </a:xfrm>
        </p:spPr>
        <p:txBody>
          <a:bodyPr/>
          <a:lstStyle/>
          <a:p>
            <a:endParaRPr lang="en-US"/>
          </a:p>
        </p:txBody>
      </p:sp>
      <p:sp>
        <p:nvSpPr>
          <p:cNvPr id="18" name="Picture Placeholder 16">
            <a:extLst>
              <a:ext uri="{FF2B5EF4-FFF2-40B4-BE49-F238E27FC236}">
                <a16:creationId xmlns:a16="http://schemas.microsoft.com/office/drawing/2014/main" id="{85948B60-D42B-474D-B8F7-C2237912C7C4}"/>
              </a:ext>
            </a:extLst>
          </p:cNvPr>
          <p:cNvSpPr>
            <a:spLocks noGrp="1"/>
          </p:cNvSpPr>
          <p:nvPr>
            <p:ph type="pic" sz="quarter" idx="20"/>
          </p:nvPr>
        </p:nvSpPr>
        <p:spPr>
          <a:xfrm>
            <a:off x="4995311" y="1919966"/>
            <a:ext cx="2646363" cy="2989963"/>
          </a:xfrm>
        </p:spPr>
        <p:txBody>
          <a:bodyPr/>
          <a:lstStyle/>
          <a:p>
            <a:endParaRPr lang="en-US"/>
          </a:p>
        </p:txBody>
      </p:sp>
    </p:spTree>
    <p:extLst>
      <p:ext uri="{BB962C8B-B14F-4D97-AF65-F5344CB8AC3E}">
        <p14:creationId xmlns:p14="http://schemas.microsoft.com/office/powerpoint/2010/main" val="155856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48A6-4C1B-4693-82D4-B529CB353790}"/>
              </a:ext>
            </a:extLst>
          </p:cNvPr>
          <p:cNvSpPr>
            <a:spLocks noGrp="1"/>
          </p:cNvSpPr>
          <p:nvPr>
            <p:ph type="title"/>
          </p:nvPr>
        </p:nvSpPr>
        <p:spPr/>
        <p:txBody>
          <a:bodyPr/>
          <a:lstStyle/>
          <a:p>
            <a:r>
              <a:rPr lang="en-US" dirty="0"/>
              <a:t>Click to edit Master title style</a:t>
            </a:r>
          </a:p>
        </p:txBody>
      </p:sp>
      <p:sp>
        <p:nvSpPr>
          <p:cNvPr id="4" name="Text Placeholder 2">
            <a:extLst>
              <a:ext uri="{FF2B5EF4-FFF2-40B4-BE49-F238E27FC236}">
                <a16:creationId xmlns:a16="http://schemas.microsoft.com/office/drawing/2014/main" id="{506A39A8-7169-4A20-99B4-7A2B4FFAB5C1}"/>
              </a:ext>
            </a:extLst>
          </p:cNvPr>
          <p:cNvSpPr>
            <a:spLocks noGrp="1"/>
          </p:cNvSpPr>
          <p:nvPr>
            <p:ph type="body" idx="1" hasCustomPrompt="1"/>
          </p:nvPr>
        </p:nvSpPr>
        <p:spPr>
          <a:xfrm>
            <a:off x="460375" y="4915842"/>
            <a:ext cx="2642806"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 name="Text Placeholder 4">
            <a:extLst>
              <a:ext uri="{FF2B5EF4-FFF2-40B4-BE49-F238E27FC236}">
                <a16:creationId xmlns:a16="http://schemas.microsoft.com/office/drawing/2014/main" id="{9388E265-03C0-4D76-B8C8-86C4DF0FA01C}"/>
              </a:ext>
            </a:extLst>
          </p:cNvPr>
          <p:cNvSpPr>
            <a:spLocks noGrp="1"/>
          </p:cNvSpPr>
          <p:nvPr>
            <p:ph type="body" sz="quarter" idx="3" hasCustomPrompt="1"/>
          </p:nvPr>
        </p:nvSpPr>
        <p:spPr>
          <a:xfrm>
            <a:off x="3250597" y="4915842"/>
            <a:ext cx="2645981" cy="639762"/>
          </a:xfrm>
        </p:spPr>
        <p:txBody>
          <a:bodyPr anchor="b"/>
          <a:lstStyle>
            <a:lvl1pPr marL="0" indent="0">
              <a:buNone/>
              <a:defRPr sz="2400" b="1">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8" name="Text Placeholder 4">
            <a:extLst>
              <a:ext uri="{FF2B5EF4-FFF2-40B4-BE49-F238E27FC236}">
                <a16:creationId xmlns:a16="http://schemas.microsoft.com/office/drawing/2014/main" id="{A32D218F-07B3-4C32-BD84-9DC882CA6850}"/>
              </a:ext>
            </a:extLst>
          </p:cNvPr>
          <p:cNvSpPr>
            <a:spLocks noGrp="1"/>
          </p:cNvSpPr>
          <p:nvPr>
            <p:ph type="body" sz="quarter" idx="14" hasCustomPrompt="1"/>
          </p:nvPr>
        </p:nvSpPr>
        <p:spPr>
          <a:xfrm>
            <a:off x="6040819" y="4915841"/>
            <a:ext cx="2645981" cy="639762"/>
          </a:xfrm>
        </p:spPr>
        <p:txBody>
          <a:bodyPr anchor="b"/>
          <a:lstStyle>
            <a:lvl1pPr marL="0" indent="0">
              <a:buNone/>
              <a:defRPr sz="2400" b="1">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 name="Text Placeholder 2">
            <a:extLst>
              <a:ext uri="{FF2B5EF4-FFF2-40B4-BE49-F238E27FC236}">
                <a16:creationId xmlns:a16="http://schemas.microsoft.com/office/drawing/2014/main" id="{C2AF750D-3F95-435A-9984-F88835A2E860}"/>
              </a:ext>
            </a:extLst>
          </p:cNvPr>
          <p:cNvSpPr>
            <a:spLocks noGrp="1"/>
          </p:cNvSpPr>
          <p:nvPr>
            <p:ph type="body" idx="16" hasCustomPrompt="1"/>
          </p:nvPr>
        </p:nvSpPr>
        <p:spPr>
          <a:xfrm>
            <a:off x="460375" y="5555604"/>
            <a:ext cx="2642806" cy="368120"/>
          </a:xfrm>
        </p:spPr>
        <p:txBody>
          <a:bodyPr anchor="b"/>
          <a:lstStyle>
            <a:lvl1pPr marL="0" indent="0">
              <a:spcBef>
                <a:spcPts val="0"/>
              </a:spcBef>
              <a:buNone/>
              <a:defRPr sz="18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Title/Organization</a:t>
            </a:r>
          </a:p>
        </p:txBody>
      </p:sp>
      <p:sp>
        <p:nvSpPr>
          <p:cNvPr id="11" name="Text Placeholder 4">
            <a:extLst>
              <a:ext uri="{FF2B5EF4-FFF2-40B4-BE49-F238E27FC236}">
                <a16:creationId xmlns:a16="http://schemas.microsoft.com/office/drawing/2014/main" id="{D176E808-6A62-4D21-976F-0D110BD76BE2}"/>
              </a:ext>
            </a:extLst>
          </p:cNvPr>
          <p:cNvSpPr>
            <a:spLocks noGrp="1"/>
          </p:cNvSpPr>
          <p:nvPr>
            <p:ph type="body" sz="quarter" idx="17" hasCustomPrompt="1"/>
          </p:nvPr>
        </p:nvSpPr>
        <p:spPr>
          <a:xfrm>
            <a:off x="3250597" y="5555604"/>
            <a:ext cx="2645981" cy="368120"/>
          </a:xfrm>
        </p:spPr>
        <p:txBody>
          <a:bodyPr anchor="b"/>
          <a:lstStyle>
            <a:lvl1pPr marL="0" indent="0">
              <a:buNone/>
              <a:defRPr sz="1800" b="0">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Title/Organization</a:t>
            </a:r>
          </a:p>
        </p:txBody>
      </p:sp>
      <p:sp>
        <p:nvSpPr>
          <p:cNvPr id="12" name="Text Placeholder 4">
            <a:extLst>
              <a:ext uri="{FF2B5EF4-FFF2-40B4-BE49-F238E27FC236}">
                <a16:creationId xmlns:a16="http://schemas.microsoft.com/office/drawing/2014/main" id="{C812E04F-59CC-4622-93B3-DF95575DB510}"/>
              </a:ext>
            </a:extLst>
          </p:cNvPr>
          <p:cNvSpPr>
            <a:spLocks noGrp="1"/>
          </p:cNvSpPr>
          <p:nvPr>
            <p:ph type="body" sz="quarter" idx="18" hasCustomPrompt="1"/>
          </p:nvPr>
        </p:nvSpPr>
        <p:spPr>
          <a:xfrm>
            <a:off x="6040819" y="5555603"/>
            <a:ext cx="2645981" cy="368120"/>
          </a:xfrm>
        </p:spPr>
        <p:txBody>
          <a:bodyPr anchor="b"/>
          <a:lstStyle>
            <a:lvl1pPr marL="0" indent="0">
              <a:spcBef>
                <a:spcPts val="0"/>
              </a:spcBef>
              <a:buNone/>
              <a:defRPr sz="1800" b="0">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Title/Organization</a:t>
            </a:r>
          </a:p>
        </p:txBody>
      </p:sp>
      <p:sp>
        <p:nvSpPr>
          <p:cNvPr id="17" name="Picture Placeholder 16">
            <a:extLst>
              <a:ext uri="{FF2B5EF4-FFF2-40B4-BE49-F238E27FC236}">
                <a16:creationId xmlns:a16="http://schemas.microsoft.com/office/drawing/2014/main" id="{201F1E74-FC3A-4E8A-81C1-CDEC1FC6C8F0}"/>
              </a:ext>
            </a:extLst>
          </p:cNvPr>
          <p:cNvSpPr>
            <a:spLocks noGrp="1"/>
          </p:cNvSpPr>
          <p:nvPr>
            <p:ph type="pic" sz="quarter" idx="19"/>
          </p:nvPr>
        </p:nvSpPr>
        <p:spPr>
          <a:xfrm>
            <a:off x="457200" y="1919967"/>
            <a:ext cx="2646363" cy="2989963"/>
          </a:xfrm>
        </p:spPr>
        <p:txBody>
          <a:bodyPr/>
          <a:lstStyle/>
          <a:p>
            <a:endParaRPr lang="en-US"/>
          </a:p>
        </p:txBody>
      </p:sp>
      <p:sp>
        <p:nvSpPr>
          <p:cNvPr id="18" name="Picture Placeholder 16">
            <a:extLst>
              <a:ext uri="{FF2B5EF4-FFF2-40B4-BE49-F238E27FC236}">
                <a16:creationId xmlns:a16="http://schemas.microsoft.com/office/drawing/2014/main" id="{85948B60-D42B-474D-B8F7-C2237912C7C4}"/>
              </a:ext>
            </a:extLst>
          </p:cNvPr>
          <p:cNvSpPr>
            <a:spLocks noGrp="1"/>
          </p:cNvSpPr>
          <p:nvPr>
            <p:ph type="pic" sz="quarter" idx="20"/>
          </p:nvPr>
        </p:nvSpPr>
        <p:spPr>
          <a:xfrm>
            <a:off x="3255963" y="1919966"/>
            <a:ext cx="2646363" cy="2989963"/>
          </a:xfrm>
        </p:spPr>
        <p:txBody>
          <a:bodyPr/>
          <a:lstStyle/>
          <a:p>
            <a:endParaRPr lang="en-US"/>
          </a:p>
        </p:txBody>
      </p:sp>
      <p:sp>
        <p:nvSpPr>
          <p:cNvPr id="19" name="Picture Placeholder 16">
            <a:extLst>
              <a:ext uri="{FF2B5EF4-FFF2-40B4-BE49-F238E27FC236}">
                <a16:creationId xmlns:a16="http://schemas.microsoft.com/office/drawing/2014/main" id="{DBE9BD87-946D-42FA-A5A1-4651DAE3F408}"/>
              </a:ext>
            </a:extLst>
          </p:cNvPr>
          <p:cNvSpPr>
            <a:spLocks noGrp="1"/>
          </p:cNvSpPr>
          <p:nvPr>
            <p:ph type="pic" sz="quarter" idx="21"/>
          </p:nvPr>
        </p:nvSpPr>
        <p:spPr>
          <a:xfrm>
            <a:off x="6016988" y="1919966"/>
            <a:ext cx="2646363" cy="2989963"/>
          </a:xfrm>
        </p:spPr>
        <p:txBody>
          <a:bodyPr/>
          <a:lstStyle/>
          <a:p>
            <a:endParaRPr lang="en-US"/>
          </a:p>
        </p:txBody>
      </p:sp>
    </p:spTree>
    <p:extLst>
      <p:ext uri="{BB962C8B-B14F-4D97-AF65-F5344CB8AC3E}">
        <p14:creationId xmlns:p14="http://schemas.microsoft.com/office/powerpoint/2010/main" val="266881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0F0A-DF2D-4D4F-92F2-D988E7E0EFB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18DCDA-AF28-47BF-84B0-66BC3BAA442C}"/>
              </a:ext>
            </a:extLst>
          </p:cNvPr>
          <p:cNvSpPr>
            <a:spLocks noGrp="1"/>
          </p:cNvSpPr>
          <p:nvPr>
            <p:ph type="sldNum" sz="quarter" idx="10"/>
          </p:nvPr>
        </p:nvSpPr>
        <p:spPr/>
        <p:txBody>
          <a:bodyPr/>
          <a:lstStyle/>
          <a:p>
            <a:fld id="{90697F67-DBC2-5647-A4F3-F8F988D5EBAA}" type="slidenum">
              <a:rPr lang="en-US" smtClean="0"/>
              <a:pPr/>
              <a:t>‹#›</a:t>
            </a:fld>
            <a:endParaRPr lang="en-US" dirty="0"/>
          </a:p>
        </p:txBody>
      </p:sp>
      <p:sp>
        <p:nvSpPr>
          <p:cNvPr id="30" name="Picture Placeholder 29">
            <a:extLst>
              <a:ext uri="{FF2B5EF4-FFF2-40B4-BE49-F238E27FC236}">
                <a16:creationId xmlns:a16="http://schemas.microsoft.com/office/drawing/2014/main" id="{4F30F77C-AD9B-44EF-A5A1-E5B93F7F5801}"/>
              </a:ext>
            </a:extLst>
          </p:cNvPr>
          <p:cNvSpPr>
            <a:spLocks noGrp="1" noChangeAspect="1"/>
          </p:cNvSpPr>
          <p:nvPr>
            <p:ph type="pic" sz="quarter" idx="11"/>
          </p:nvPr>
        </p:nvSpPr>
        <p:spPr>
          <a:xfrm>
            <a:off x="655638" y="1793109"/>
            <a:ext cx="1188720" cy="1188720"/>
          </a:xfrm>
        </p:spPr>
        <p:txBody>
          <a:bodyPr>
            <a:normAutofit/>
          </a:bodyPr>
          <a:lstStyle>
            <a:lvl1pPr marL="0" indent="0">
              <a:buNone/>
              <a:defRPr sz="1600"/>
            </a:lvl1pPr>
          </a:lstStyle>
          <a:p>
            <a:endParaRPr lang="en-US" dirty="0"/>
          </a:p>
        </p:txBody>
      </p:sp>
      <p:sp>
        <p:nvSpPr>
          <p:cNvPr id="29" name="Text Placeholder 28">
            <a:extLst>
              <a:ext uri="{FF2B5EF4-FFF2-40B4-BE49-F238E27FC236}">
                <a16:creationId xmlns:a16="http://schemas.microsoft.com/office/drawing/2014/main" id="{229FDA95-09DA-492D-BB26-BC3960D9C8F0}"/>
              </a:ext>
            </a:extLst>
          </p:cNvPr>
          <p:cNvSpPr>
            <a:spLocks noGrp="1"/>
          </p:cNvSpPr>
          <p:nvPr>
            <p:ph type="body" sz="quarter" idx="12" hasCustomPrompt="1"/>
          </p:nvPr>
        </p:nvSpPr>
        <p:spPr>
          <a:xfrm>
            <a:off x="1940656" y="1858795"/>
            <a:ext cx="2526510" cy="325277"/>
          </a:xfrm>
        </p:spPr>
        <p:txBody>
          <a:bodyPr/>
          <a:lstStyle>
            <a:lvl1pPr marL="0" indent="0">
              <a:buNone/>
              <a:defRPr sz="2000">
                <a:solidFill>
                  <a:schemeClr val="tx2"/>
                </a:solidFill>
              </a:defRPr>
            </a:lvl1pPr>
          </a:lstStyle>
          <a:p>
            <a:pPr lvl="0"/>
            <a:r>
              <a:rPr lang="en-US" dirty="0"/>
              <a:t>Name</a:t>
            </a:r>
          </a:p>
        </p:txBody>
      </p:sp>
      <p:sp>
        <p:nvSpPr>
          <p:cNvPr id="31" name="Text Placeholder 28">
            <a:extLst>
              <a:ext uri="{FF2B5EF4-FFF2-40B4-BE49-F238E27FC236}">
                <a16:creationId xmlns:a16="http://schemas.microsoft.com/office/drawing/2014/main" id="{4D8DBE48-B9C6-4BEC-9F77-B42CFE6DA102}"/>
              </a:ext>
            </a:extLst>
          </p:cNvPr>
          <p:cNvSpPr>
            <a:spLocks noGrp="1"/>
          </p:cNvSpPr>
          <p:nvPr>
            <p:ph type="body" sz="quarter" idx="13" hasCustomPrompt="1"/>
          </p:nvPr>
        </p:nvSpPr>
        <p:spPr>
          <a:xfrm>
            <a:off x="1940656" y="2300371"/>
            <a:ext cx="2526510" cy="325277"/>
          </a:xfrm>
        </p:spPr>
        <p:txBody>
          <a:bodyPr/>
          <a:lstStyle>
            <a:lvl1pPr marL="0" indent="0">
              <a:buNone/>
              <a:defRPr sz="140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8CB6FBEC-106A-41DE-A4E6-93B3FB806C86}"/>
              </a:ext>
            </a:extLst>
          </p:cNvPr>
          <p:cNvSpPr>
            <a:spLocks noGrp="1"/>
          </p:cNvSpPr>
          <p:nvPr>
            <p:ph type="body" sz="quarter" idx="14" hasCustomPrompt="1"/>
          </p:nvPr>
        </p:nvSpPr>
        <p:spPr>
          <a:xfrm>
            <a:off x="1940656" y="2656552"/>
            <a:ext cx="2526510" cy="325277"/>
          </a:xfrm>
        </p:spPr>
        <p:txBody>
          <a:bodyPr/>
          <a:lstStyle>
            <a:lvl1pPr marL="0" indent="0">
              <a:buNone/>
              <a:defRPr sz="1400">
                <a:solidFill>
                  <a:schemeClr val="tx1"/>
                </a:solidFill>
              </a:defRPr>
            </a:lvl1pPr>
          </a:lstStyle>
          <a:p>
            <a:pPr lvl="0"/>
            <a:r>
              <a:rPr lang="en-US" dirty="0"/>
              <a:t>Organization</a:t>
            </a:r>
          </a:p>
        </p:txBody>
      </p:sp>
      <p:sp>
        <p:nvSpPr>
          <p:cNvPr id="37" name="Picture Placeholder 29">
            <a:extLst>
              <a:ext uri="{FF2B5EF4-FFF2-40B4-BE49-F238E27FC236}">
                <a16:creationId xmlns:a16="http://schemas.microsoft.com/office/drawing/2014/main" id="{700B50E6-42F3-4E61-BA38-A3EC2C4E34CA}"/>
              </a:ext>
            </a:extLst>
          </p:cNvPr>
          <p:cNvSpPr>
            <a:spLocks noGrp="1" noChangeAspect="1"/>
          </p:cNvSpPr>
          <p:nvPr>
            <p:ph type="pic" sz="quarter" idx="15"/>
          </p:nvPr>
        </p:nvSpPr>
        <p:spPr>
          <a:xfrm>
            <a:off x="655638" y="3239002"/>
            <a:ext cx="1188720" cy="1188720"/>
          </a:xfrm>
        </p:spPr>
        <p:txBody>
          <a:bodyPr>
            <a:normAutofit/>
          </a:bodyPr>
          <a:lstStyle>
            <a:lvl1pPr marL="0" indent="0">
              <a:buNone/>
              <a:defRPr sz="1600"/>
            </a:lvl1pPr>
          </a:lstStyle>
          <a:p>
            <a:endParaRPr lang="en-US" dirty="0"/>
          </a:p>
        </p:txBody>
      </p:sp>
      <p:sp>
        <p:nvSpPr>
          <p:cNvPr id="38" name="Text Placeholder 28">
            <a:extLst>
              <a:ext uri="{FF2B5EF4-FFF2-40B4-BE49-F238E27FC236}">
                <a16:creationId xmlns:a16="http://schemas.microsoft.com/office/drawing/2014/main" id="{74A918F3-17EE-4B00-8BD4-039525C3D2D4}"/>
              </a:ext>
            </a:extLst>
          </p:cNvPr>
          <p:cNvSpPr>
            <a:spLocks noGrp="1"/>
          </p:cNvSpPr>
          <p:nvPr>
            <p:ph type="body" sz="quarter" idx="16" hasCustomPrompt="1"/>
          </p:nvPr>
        </p:nvSpPr>
        <p:spPr>
          <a:xfrm>
            <a:off x="1940656" y="3304688"/>
            <a:ext cx="2526510" cy="325277"/>
          </a:xfrm>
        </p:spPr>
        <p:txBody>
          <a:bodyPr/>
          <a:lstStyle>
            <a:lvl1pPr marL="0" indent="0">
              <a:buNone/>
              <a:defRPr sz="2000">
                <a:solidFill>
                  <a:schemeClr val="tx2"/>
                </a:solidFill>
              </a:defRPr>
            </a:lvl1pPr>
          </a:lstStyle>
          <a:p>
            <a:pPr lvl="0"/>
            <a:r>
              <a:rPr lang="en-US" dirty="0"/>
              <a:t>Name</a:t>
            </a:r>
          </a:p>
        </p:txBody>
      </p:sp>
      <p:sp>
        <p:nvSpPr>
          <p:cNvPr id="39" name="Text Placeholder 28">
            <a:extLst>
              <a:ext uri="{FF2B5EF4-FFF2-40B4-BE49-F238E27FC236}">
                <a16:creationId xmlns:a16="http://schemas.microsoft.com/office/drawing/2014/main" id="{5DA23E40-526F-4D05-A1AB-59F55D9809DA}"/>
              </a:ext>
            </a:extLst>
          </p:cNvPr>
          <p:cNvSpPr>
            <a:spLocks noGrp="1"/>
          </p:cNvSpPr>
          <p:nvPr>
            <p:ph type="body" sz="quarter" idx="17" hasCustomPrompt="1"/>
          </p:nvPr>
        </p:nvSpPr>
        <p:spPr>
          <a:xfrm>
            <a:off x="1940656" y="3746264"/>
            <a:ext cx="2526510" cy="325277"/>
          </a:xfrm>
        </p:spPr>
        <p:txBody>
          <a:bodyPr/>
          <a:lstStyle>
            <a:lvl1pPr marL="0" indent="0">
              <a:buNone/>
              <a:defRPr sz="1400">
                <a:solidFill>
                  <a:schemeClr val="tx1"/>
                </a:solidFill>
              </a:defRPr>
            </a:lvl1pPr>
          </a:lstStyle>
          <a:p>
            <a:pPr lvl="0"/>
            <a:r>
              <a:rPr lang="en-US" dirty="0"/>
              <a:t>Title</a:t>
            </a:r>
          </a:p>
        </p:txBody>
      </p:sp>
      <p:sp>
        <p:nvSpPr>
          <p:cNvPr id="40" name="Text Placeholder 28">
            <a:extLst>
              <a:ext uri="{FF2B5EF4-FFF2-40B4-BE49-F238E27FC236}">
                <a16:creationId xmlns:a16="http://schemas.microsoft.com/office/drawing/2014/main" id="{59EB412B-ECD1-446F-AE4A-7757285EB3FF}"/>
              </a:ext>
            </a:extLst>
          </p:cNvPr>
          <p:cNvSpPr>
            <a:spLocks noGrp="1"/>
          </p:cNvSpPr>
          <p:nvPr>
            <p:ph type="body" sz="quarter" idx="18" hasCustomPrompt="1"/>
          </p:nvPr>
        </p:nvSpPr>
        <p:spPr>
          <a:xfrm>
            <a:off x="1940656" y="4102445"/>
            <a:ext cx="2526510" cy="325277"/>
          </a:xfrm>
        </p:spPr>
        <p:txBody>
          <a:bodyPr/>
          <a:lstStyle>
            <a:lvl1pPr marL="0" indent="0">
              <a:buNone/>
              <a:defRPr sz="1400">
                <a:solidFill>
                  <a:schemeClr val="tx1"/>
                </a:solidFill>
              </a:defRPr>
            </a:lvl1pPr>
          </a:lstStyle>
          <a:p>
            <a:pPr lvl="0"/>
            <a:r>
              <a:rPr lang="en-US" dirty="0"/>
              <a:t>Organization</a:t>
            </a:r>
          </a:p>
        </p:txBody>
      </p:sp>
      <p:sp>
        <p:nvSpPr>
          <p:cNvPr id="41" name="Picture Placeholder 29">
            <a:extLst>
              <a:ext uri="{FF2B5EF4-FFF2-40B4-BE49-F238E27FC236}">
                <a16:creationId xmlns:a16="http://schemas.microsoft.com/office/drawing/2014/main" id="{C58D6861-9CBC-4C5D-9978-CE6B6686FFD9}"/>
              </a:ext>
            </a:extLst>
          </p:cNvPr>
          <p:cNvSpPr>
            <a:spLocks noGrp="1" noChangeAspect="1"/>
          </p:cNvSpPr>
          <p:nvPr>
            <p:ph type="pic" sz="quarter" idx="19"/>
          </p:nvPr>
        </p:nvSpPr>
        <p:spPr>
          <a:xfrm>
            <a:off x="655638" y="4685514"/>
            <a:ext cx="1188720" cy="1188720"/>
          </a:xfrm>
        </p:spPr>
        <p:txBody>
          <a:bodyPr>
            <a:normAutofit/>
          </a:bodyPr>
          <a:lstStyle>
            <a:lvl1pPr marL="0" indent="0">
              <a:buNone/>
              <a:defRPr sz="1600"/>
            </a:lvl1pPr>
          </a:lstStyle>
          <a:p>
            <a:endParaRPr lang="en-US" dirty="0"/>
          </a:p>
        </p:txBody>
      </p:sp>
      <p:sp>
        <p:nvSpPr>
          <p:cNvPr id="42" name="Text Placeholder 28">
            <a:extLst>
              <a:ext uri="{FF2B5EF4-FFF2-40B4-BE49-F238E27FC236}">
                <a16:creationId xmlns:a16="http://schemas.microsoft.com/office/drawing/2014/main" id="{37B06C25-2858-49E3-ADE2-A8D1F834D97C}"/>
              </a:ext>
            </a:extLst>
          </p:cNvPr>
          <p:cNvSpPr>
            <a:spLocks noGrp="1"/>
          </p:cNvSpPr>
          <p:nvPr>
            <p:ph type="body" sz="quarter" idx="20" hasCustomPrompt="1"/>
          </p:nvPr>
        </p:nvSpPr>
        <p:spPr>
          <a:xfrm>
            <a:off x="1940656" y="4751200"/>
            <a:ext cx="2526510" cy="325277"/>
          </a:xfrm>
        </p:spPr>
        <p:txBody>
          <a:bodyPr/>
          <a:lstStyle>
            <a:lvl1pPr marL="0" indent="0">
              <a:buNone/>
              <a:defRPr sz="2000">
                <a:solidFill>
                  <a:schemeClr val="tx2"/>
                </a:solidFill>
              </a:defRPr>
            </a:lvl1pPr>
          </a:lstStyle>
          <a:p>
            <a:pPr lvl="0"/>
            <a:r>
              <a:rPr lang="en-US" dirty="0"/>
              <a:t>Name</a:t>
            </a:r>
          </a:p>
        </p:txBody>
      </p:sp>
      <p:sp>
        <p:nvSpPr>
          <p:cNvPr id="43" name="Text Placeholder 28">
            <a:extLst>
              <a:ext uri="{FF2B5EF4-FFF2-40B4-BE49-F238E27FC236}">
                <a16:creationId xmlns:a16="http://schemas.microsoft.com/office/drawing/2014/main" id="{D1AF6ED4-893E-4F25-A58E-7A0DA4C9A908}"/>
              </a:ext>
            </a:extLst>
          </p:cNvPr>
          <p:cNvSpPr>
            <a:spLocks noGrp="1"/>
          </p:cNvSpPr>
          <p:nvPr>
            <p:ph type="body" sz="quarter" idx="21" hasCustomPrompt="1"/>
          </p:nvPr>
        </p:nvSpPr>
        <p:spPr>
          <a:xfrm>
            <a:off x="1940656" y="5192776"/>
            <a:ext cx="2526510" cy="325277"/>
          </a:xfrm>
        </p:spPr>
        <p:txBody>
          <a:bodyPr/>
          <a:lstStyle>
            <a:lvl1pPr marL="0" indent="0">
              <a:buNone/>
              <a:defRPr sz="1400">
                <a:solidFill>
                  <a:schemeClr val="tx1"/>
                </a:solidFill>
              </a:defRPr>
            </a:lvl1pPr>
          </a:lstStyle>
          <a:p>
            <a:pPr lvl="0"/>
            <a:r>
              <a:rPr lang="en-US" dirty="0"/>
              <a:t>Title</a:t>
            </a:r>
          </a:p>
        </p:txBody>
      </p:sp>
      <p:sp>
        <p:nvSpPr>
          <p:cNvPr id="44" name="Text Placeholder 28">
            <a:extLst>
              <a:ext uri="{FF2B5EF4-FFF2-40B4-BE49-F238E27FC236}">
                <a16:creationId xmlns:a16="http://schemas.microsoft.com/office/drawing/2014/main" id="{56A1E5EC-DC55-4F87-B7C7-265F6CCD0166}"/>
              </a:ext>
            </a:extLst>
          </p:cNvPr>
          <p:cNvSpPr>
            <a:spLocks noGrp="1"/>
          </p:cNvSpPr>
          <p:nvPr>
            <p:ph type="body" sz="quarter" idx="22" hasCustomPrompt="1"/>
          </p:nvPr>
        </p:nvSpPr>
        <p:spPr>
          <a:xfrm>
            <a:off x="1940656" y="5548957"/>
            <a:ext cx="2526510" cy="325277"/>
          </a:xfrm>
        </p:spPr>
        <p:txBody>
          <a:bodyPr/>
          <a:lstStyle>
            <a:lvl1pPr marL="0" indent="0">
              <a:buNone/>
              <a:defRPr sz="1400">
                <a:solidFill>
                  <a:schemeClr val="tx1"/>
                </a:solidFill>
              </a:defRPr>
            </a:lvl1pPr>
          </a:lstStyle>
          <a:p>
            <a:pPr lvl="0"/>
            <a:r>
              <a:rPr lang="en-US" dirty="0"/>
              <a:t>Organization</a:t>
            </a:r>
          </a:p>
        </p:txBody>
      </p:sp>
      <p:sp>
        <p:nvSpPr>
          <p:cNvPr id="45" name="Picture Placeholder 29">
            <a:extLst>
              <a:ext uri="{FF2B5EF4-FFF2-40B4-BE49-F238E27FC236}">
                <a16:creationId xmlns:a16="http://schemas.microsoft.com/office/drawing/2014/main" id="{875DAA88-1AC1-49D6-80C1-8176A0CB1B1A}"/>
              </a:ext>
            </a:extLst>
          </p:cNvPr>
          <p:cNvSpPr>
            <a:spLocks noGrp="1" noChangeAspect="1"/>
          </p:cNvSpPr>
          <p:nvPr>
            <p:ph type="pic" sz="quarter" idx="23"/>
          </p:nvPr>
        </p:nvSpPr>
        <p:spPr>
          <a:xfrm>
            <a:off x="4676836" y="1793109"/>
            <a:ext cx="1188720" cy="1188720"/>
          </a:xfrm>
        </p:spPr>
        <p:txBody>
          <a:bodyPr>
            <a:normAutofit/>
          </a:bodyPr>
          <a:lstStyle>
            <a:lvl1pPr marL="0" indent="0">
              <a:buNone/>
              <a:defRPr sz="1600"/>
            </a:lvl1pPr>
          </a:lstStyle>
          <a:p>
            <a:endParaRPr lang="en-US" dirty="0"/>
          </a:p>
        </p:txBody>
      </p:sp>
      <p:sp>
        <p:nvSpPr>
          <p:cNvPr id="46" name="Text Placeholder 28">
            <a:extLst>
              <a:ext uri="{FF2B5EF4-FFF2-40B4-BE49-F238E27FC236}">
                <a16:creationId xmlns:a16="http://schemas.microsoft.com/office/drawing/2014/main" id="{9F067CC7-59F8-47C8-AF9E-D69AFF89C6A1}"/>
              </a:ext>
            </a:extLst>
          </p:cNvPr>
          <p:cNvSpPr>
            <a:spLocks noGrp="1"/>
          </p:cNvSpPr>
          <p:nvPr>
            <p:ph type="body" sz="quarter" idx="24" hasCustomPrompt="1"/>
          </p:nvPr>
        </p:nvSpPr>
        <p:spPr>
          <a:xfrm>
            <a:off x="5961854" y="1858795"/>
            <a:ext cx="2526510" cy="325277"/>
          </a:xfrm>
        </p:spPr>
        <p:txBody>
          <a:bodyPr/>
          <a:lstStyle>
            <a:lvl1pPr marL="0" indent="0">
              <a:buNone/>
              <a:defRPr sz="2000">
                <a:solidFill>
                  <a:schemeClr val="tx2"/>
                </a:solidFill>
              </a:defRPr>
            </a:lvl1pPr>
          </a:lstStyle>
          <a:p>
            <a:pPr lvl="0"/>
            <a:r>
              <a:rPr lang="en-US" dirty="0"/>
              <a:t>Name</a:t>
            </a:r>
          </a:p>
        </p:txBody>
      </p:sp>
      <p:sp>
        <p:nvSpPr>
          <p:cNvPr id="47" name="Text Placeholder 28">
            <a:extLst>
              <a:ext uri="{FF2B5EF4-FFF2-40B4-BE49-F238E27FC236}">
                <a16:creationId xmlns:a16="http://schemas.microsoft.com/office/drawing/2014/main" id="{AA700BE1-8AEF-45C8-9985-310F57D7CB15}"/>
              </a:ext>
            </a:extLst>
          </p:cNvPr>
          <p:cNvSpPr>
            <a:spLocks noGrp="1"/>
          </p:cNvSpPr>
          <p:nvPr>
            <p:ph type="body" sz="quarter" idx="25" hasCustomPrompt="1"/>
          </p:nvPr>
        </p:nvSpPr>
        <p:spPr>
          <a:xfrm>
            <a:off x="5961854" y="2300371"/>
            <a:ext cx="2526510" cy="325277"/>
          </a:xfrm>
        </p:spPr>
        <p:txBody>
          <a:bodyPr/>
          <a:lstStyle>
            <a:lvl1pPr marL="0" indent="0">
              <a:buNone/>
              <a:defRPr sz="1400">
                <a:solidFill>
                  <a:schemeClr val="tx1"/>
                </a:solidFill>
              </a:defRPr>
            </a:lvl1pPr>
          </a:lstStyle>
          <a:p>
            <a:pPr lvl="0"/>
            <a:r>
              <a:rPr lang="en-US" dirty="0"/>
              <a:t>Title</a:t>
            </a:r>
          </a:p>
        </p:txBody>
      </p:sp>
      <p:sp>
        <p:nvSpPr>
          <p:cNvPr id="48" name="Text Placeholder 28">
            <a:extLst>
              <a:ext uri="{FF2B5EF4-FFF2-40B4-BE49-F238E27FC236}">
                <a16:creationId xmlns:a16="http://schemas.microsoft.com/office/drawing/2014/main" id="{94334C7A-3447-4E38-9F95-EF83D3F96CF6}"/>
              </a:ext>
            </a:extLst>
          </p:cNvPr>
          <p:cNvSpPr>
            <a:spLocks noGrp="1"/>
          </p:cNvSpPr>
          <p:nvPr>
            <p:ph type="body" sz="quarter" idx="26" hasCustomPrompt="1"/>
          </p:nvPr>
        </p:nvSpPr>
        <p:spPr>
          <a:xfrm>
            <a:off x="5961854" y="2656552"/>
            <a:ext cx="2526510" cy="325277"/>
          </a:xfrm>
        </p:spPr>
        <p:txBody>
          <a:bodyPr/>
          <a:lstStyle>
            <a:lvl1pPr marL="0" indent="0">
              <a:buNone/>
              <a:defRPr sz="1400">
                <a:solidFill>
                  <a:schemeClr val="tx1"/>
                </a:solidFill>
              </a:defRPr>
            </a:lvl1pPr>
          </a:lstStyle>
          <a:p>
            <a:pPr lvl="0"/>
            <a:r>
              <a:rPr lang="en-US" dirty="0"/>
              <a:t>Organization</a:t>
            </a:r>
          </a:p>
        </p:txBody>
      </p:sp>
      <p:sp>
        <p:nvSpPr>
          <p:cNvPr id="49" name="Picture Placeholder 29">
            <a:extLst>
              <a:ext uri="{FF2B5EF4-FFF2-40B4-BE49-F238E27FC236}">
                <a16:creationId xmlns:a16="http://schemas.microsoft.com/office/drawing/2014/main" id="{B6E37AB5-A06A-4AF0-AC26-6824D9E07233}"/>
              </a:ext>
            </a:extLst>
          </p:cNvPr>
          <p:cNvSpPr>
            <a:spLocks noGrp="1" noChangeAspect="1"/>
          </p:cNvSpPr>
          <p:nvPr>
            <p:ph type="pic" sz="quarter" idx="27"/>
          </p:nvPr>
        </p:nvSpPr>
        <p:spPr>
          <a:xfrm>
            <a:off x="4676836" y="3239002"/>
            <a:ext cx="1188720" cy="1188720"/>
          </a:xfrm>
        </p:spPr>
        <p:txBody>
          <a:bodyPr>
            <a:normAutofit/>
          </a:bodyPr>
          <a:lstStyle>
            <a:lvl1pPr marL="0" indent="0">
              <a:buNone/>
              <a:defRPr sz="1600"/>
            </a:lvl1pPr>
          </a:lstStyle>
          <a:p>
            <a:endParaRPr lang="en-US" dirty="0"/>
          </a:p>
        </p:txBody>
      </p:sp>
      <p:sp>
        <p:nvSpPr>
          <p:cNvPr id="50" name="Text Placeholder 28">
            <a:extLst>
              <a:ext uri="{FF2B5EF4-FFF2-40B4-BE49-F238E27FC236}">
                <a16:creationId xmlns:a16="http://schemas.microsoft.com/office/drawing/2014/main" id="{EA1E8F04-8909-4239-A12D-E718BEB93662}"/>
              </a:ext>
            </a:extLst>
          </p:cNvPr>
          <p:cNvSpPr>
            <a:spLocks noGrp="1"/>
          </p:cNvSpPr>
          <p:nvPr>
            <p:ph type="body" sz="quarter" idx="28" hasCustomPrompt="1"/>
          </p:nvPr>
        </p:nvSpPr>
        <p:spPr>
          <a:xfrm>
            <a:off x="5961854" y="3304688"/>
            <a:ext cx="2526510" cy="325277"/>
          </a:xfrm>
        </p:spPr>
        <p:txBody>
          <a:bodyPr/>
          <a:lstStyle>
            <a:lvl1pPr marL="0" indent="0">
              <a:buNone/>
              <a:defRPr sz="2000">
                <a:solidFill>
                  <a:schemeClr val="tx2"/>
                </a:solidFill>
              </a:defRPr>
            </a:lvl1pPr>
          </a:lstStyle>
          <a:p>
            <a:pPr lvl="0"/>
            <a:r>
              <a:rPr lang="en-US" dirty="0"/>
              <a:t>Name</a:t>
            </a:r>
          </a:p>
        </p:txBody>
      </p:sp>
      <p:sp>
        <p:nvSpPr>
          <p:cNvPr id="51" name="Text Placeholder 28">
            <a:extLst>
              <a:ext uri="{FF2B5EF4-FFF2-40B4-BE49-F238E27FC236}">
                <a16:creationId xmlns:a16="http://schemas.microsoft.com/office/drawing/2014/main" id="{25EBBDAC-E3C4-4AD8-BAAA-9A3CF7306E0C}"/>
              </a:ext>
            </a:extLst>
          </p:cNvPr>
          <p:cNvSpPr>
            <a:spLocks noGrp="1"/>
          </p:cNvSpPr>
          <p:nvPr>
            <p:ph type="body" sz="quarter" idx="29" hasCustomPrompt="1"/>
          </p:nvPr>
        </p:nvSpPr>
        <p:spPr>
          <a:xfrm>
            <a:off x="5961854" y="3746264"/>
            <a:ext cx="2526510" cy="325277"/>
          </a:xfrm>
        </p:spPr>
        <p:txBody>
          <a:bodyPr/>
          <a:lstStyle>
            <a:lvl1pPr marL="0" indent="0">
              <a:buNone/>
              <a:defRPr sz="1400">
                <a:solidFill>
                  <a:schemeClr val="tx1"/>
                </a:solidFill>
              </a:defRPr>
            </a:lvl1pPr>
          </a:lstStyle>
          <a:p>
            <a:pPr lvl="0"/>
            <a:r>
              <a:rPr lang="en-US" dirty="0"/>
              <a:t>Title</a:t>
            </a:r>
          </a:p>
        </p:txBody>
      </p:sp>
      <p:sp>
        <p:nvSpPr>
          <p:cNvPr id="52" name="Text Placeholder 28">
            <a:extLst>
              <a:ext uri="{FF2B5EF4-FFF2-40B4-BE49-F238E27FC236}">
                <a16:creationId xmlns:a16="http://schemas.microsoft.com/office/drawing/2014/main" id="{3BDDEBF8-1847-4FF9-9B7F-22297E2625B0}"/>
              </a:ext>
            </a:extLst>
          </p:cNvPr>
          <p:cNvSpPr>
            <a:spLocks noGrp="1"/>
          </p:cNvSpPr>
          <p:nvPr>
            <p:ph type="body" sz="quarter" idx="30" hasCustomPrompt="1"/>
          </p:nvPr>
        </p:nvSpPr>
        <p:spPr>
          <a:xfrm>
            <a:off x="5961854" y="4102445"/>
            <a:ext cx="2526510" cy="325277"/>
          </a:xfrm>
        </p:spPr>
        <p:txBody>
          <a:bodyPr/>
          <a:lstStyle>
            <a:lvl1pPr marL="0" indent="0">
              <a:buNone/>
              <a:defRPr sz="1400">
                <a:solidFill>
                  <a:schemeClr val="tx1"/>
                </a:solidFill>
              </a:defRPr>
            </a:lvl1pPr>
          </a:lstStyle>
          <a:p>
            <a:pPr lvl="0"/>
            <a:r>
              <a:rPr lang="en-US" dirty="0"/>
              <a:t>Organization</a:t>
            </a:r>
          </a:p>
        </p:txBody>
      </p:sp>
      <p:sp>
        <p:nvSpPr>
          <p:cNvPr id="53" name="Picture Placeholder 29">
            <a:extLst>
              <a:ext uri="{FF2B5EF4-FFF2-40B4-BE49-F238E27FC236}">
                <a16:creationId xmlns:a16="http://schemas.microsoft.com/office/drawing/2014/main" id="{F059E921-2CA2-4B83-8348-00EB9E6FFF3B}"/>
              </a:ext>
            </a:extLst>
          </p:cNvPr>
          <p:cNvSpPr>
            <a:spLocks noGrp="1" noChangeAspect="1"/>
          </p:cNvSpPr>
          <p:nvPr>
            <p:ph type="pic" sz="quarter" idx="31"/>
          </p:nvPr>
        </p:nvSpPr>
        <p:spPr>
          <a:xfrm>
            <a:off x="4676836" y="4685514"/>
            <a:ext cx="1188720" cy="1188720"/>
          </a:xfrm>
        </p:spPr>
        <p:txBody>
          <a:bodyPr>
            <a:normAutofit/>
          </a:bodyPr>
          <a:lstStyle>
            <a:lvl1pPr marL="0" indent="0">
              <a:buNone/>
              <a:defRPr sz="1600"/>
            </a:lvl1pPr>
          </a:lstStyle>
          <a:p>
            <a:endParaRPr lang="en-US" dirty="0"/>
          </a:p>
        </p:txBody>
      </p:sp>
      <p:sp>
        <p:nvSpPr>
          <p:cNvPr id="54" name="Text Placeholder 28">
            <a:extLst>
              <a:ext uri="{FF2B5EF4-FFF2-40B4-BE49-F238E27FC236}">
                <a16:creationId xmlns:a16="http://schemas.microsoft.com/office/drawing/2014/main" id="{6E51D828-974F-44DA-B41B-1989F1710036}"/>
              </a:ext>
            </a:extLst>
          </p:cNvPr>
          <p:cNvSpPr>
            <a:spLocks noGrp="1"/>
          </p:cNvSpPr>
          <p:nvPr>
            <p:ph type="body" sz="quarter" idx="32" hasCustomPrompt="1"/>
          </p:nvPr>
        </p:nvSpPr>
        <p:spPr>
          <a:xfrm>
            <a:off x="5961854" y="4751200"/>
            <a:ext cx="2526510" cy="325277"/>
          </a:xfrm>
        </p:spPr>
        <p:txBody>
          <a:bodyPr/>
          <a:lstStyle>
            <a:lvl1pPr marL="0" indent="0">
              <a:buNone/>
              <a:defRPr sz="2000">
                <a:solidFill>
                  <a:schemeClr val="tx2"/>
                </a:solidFill>
              </a:defRPr>
            </a:lvl1pPr>
          </a:lstStyle>
          <a:p>
            <a:pPr lvl="0"/>
            <a:r>
              <a:rPr lang="en-US" dirty="0"/>
              <a:t>Name</a:t>
            </a:r>
          </a:p>
        </p:txBody>
      </p:sp>
      <p:sp>
        <p:nvSpPr>
          <p:cNvPr id="55" name="Text Placeholder 28">
            <a:extLst>
              <a:ext uri="{FF2B5EF4-FFF2-40B4-BE49-F238E27FC236}">
                <a16:creationId xmlns:a16="http://schemas.microsoft.com/office/drawing/2014/main" id="{501619E1-66FA-4AD0-A8BC-983036B8B120}"/>
              </a:ext>
            </a:extLst>
          </p:cNvPr>
          <p:cNvSpPr>
            <a:spLocks noGrp="1"/>
          </p:cNvSpPr>
          <p:nvPr>
            <p:ph type="body" sz="quarter" idx="33" hasCustomPrompt="1"/>
          </p:nvPr>
        </p:nvSpPr>
        <p:spPr>
          <a:xfrm>
            <a:off x="5961854" y="5192776"/>
            <a:ext cx="2526510" cy="325277"/>
          </a:xfrm>
        </p:spPr>
        <p:txBody>
          <a:bodyPr/>
          <a:lstStyle>
            <a:lvl1pPr marL="0" indent="0">
              <a:buNone/>
              <a:defRPr sz="1400">
                <a:solidFill>
                  <a:schemeClr val="tx1"/>
                </a:solidFill>
              </a:defRPr>
            </a:lvl1pPr>
          </a:lstStyle>
          <a:p>
            <a:pPr lvl="0"/>
            <a:r>
              <a:rPr lang="en-US" dirty="0"/>
              <a:t>Title</a:t>
            </a:r>
          </a:p>
        </p:txBody>
      </p:sp>
      <p:sp>
        <p:nvSpPr>
          <p:cNvPr id="56" name="Text Placeholder 28">
            <a:extLst>
              <a:ext uri="{FF2B5EF4-FFF2-40B4-BE49-F238E27FC236}">
                <a16:creationId xmlns:a16="http://schemas.microsoft.com/office/drawing/2014/main" id="{3BF7BE77-1D36-45E9-AC65-BF99B1EEF902}"/>
              </a:ext>
            </a:extLst>
          </p:cNvPr>
          <p:cNvSpPr>
            <a:spLocks noGrp="1"/>
          </p:cNvSpPr>
          <p:nvPr>
            <p:ph type="body" sz="quarter" idx="34" hasCustomPrompt="1"/>
          </p:nvPr>
        </p:nvSpPr>
        <p:spPr>
          <a:xfrm>
            <a:off x="5961854" y="5548957"/>
            <a:ext cx="2526510" cy="325277"/>
          </a:xfrm>
        </p:spPr>
        <p:txBody>
          <a:bodyPr/>
          <a:lstStyle>
            <a:lvl1pPr marL="0" indent="0">
              <a:buNone/>
              <a:defRPr sz="1400">
                <a:solidFill>
                  <a:schemeClr val="tx1"/>
                </a:solidFill>
              </a:defRPr>
            </a:lvl1pPr>
          </a:lstStyle>
          <a:p>
            <a:pPr lvl="0"/>
            <a:r>
              <a:rPr lang="en-US" dirty="0"/>
              <a:t>Organization</a:t>
            </a:r>
          </a:p>
        </p:txBody>
      </p:sp>
    </p:spTree>
    <p:extLst>
      <p:ext uri="{BB962C8B-B14F-4D97-AF65-F5344CB8AC3E}">
        <p14:creationId xmlns:p14="http://schemas.microsoft.com/office/powerpoint/2010/main" val="301469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62" y="0"/>
            <a:ext cx="9139125" cy="6858000"/>
          </a:xfrm>
          <a:prstGeom prst="rect">
            <a:avLst/>
          </a:prstGeom>
        </p:spPr>
      </p:pic>
      <p:sp>
        <p:nvSpPr>
          <p:cNvPr id="17" name="Slide Number Placeholder 5"/>
          <p:cNvSpPr>
            <a:spLocks noGrp="1"/>
          </p:cNvSpPr>
          <p:nvPr>
            <p:ph type="sldNum" sz="quarter" idx="12"/>
          </p:nvPr>
        </p:nvSpPr>
        <p:spPr>
          <a:xfrm>
            <a:off x="8149533" y="6367784"/>
            <a:ext cx="847002" cy="365125"/>
          </a:xfrm>
        </p:spPr>
        <p:txBody>
          <a:bodyPr/>
          <a:lstStyle/>
          <a:p>
            <a:fld id="{90697F67-DBC2-5647-A4F3-F8F988D5EBAA}" type="slidenum">
              <a:rPr lang="en-US" smtClean="0"/>
              <a:t>‹#›</a:t>
            </a:fld>
            <a:endParaRPr lang="en-US" dirty="0"/>
          </a:p>
        </p:txBody>
      </p:sp>
      <p:pic>
        <p:nvPicPr>
          <p:cNvPr id="18" name="Picture 17" descr="NACDD-Full-Logo-Tag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2852" y="6285165"/>
            <a:ext cx="1918298" cy="468065"/>
          </a:xfrm>
          <a:prstGeom prst="rect">
            <a:avLst/>
          </a:prstGeom>
        </p:spPr>
      </p:pic>
      <p:sp>
        <p:nvSpPr>
          <p:cNvPr id="3" name="Text Placeholder 2"/>
          <p:cNvSpPr>
            <a:spLocks noGrp="1"/>
          </p:cNvSpPr>
          <p:nvPr>
            <p:ph type="body" idx="1"/>
          </p:nvPr>
        </p:nvSpPr>
        <p:spPr>
          <a:xfrm>
            <a:off x="457200" y="1765136"/>
            <a:ext cx="4040188"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765136"/>
            <a:ext cx="4041775" cy="639762"/>
          </a:xfrm>
        </p:spPr>
        <p:txBody>
          <a:bodyPr anchor="b"/>
          <a:lstStyle>
            <a:lvl1pPr marL="0" indent="0">
              <a:buNone/>
              <a:defRPr sz="2400" b="1">
                <a:solidFill>
                  <a:srgbClr val="A4D6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itle 1"/>
          <p:cNvSpPr>
            <a:spLocks noGrp="1"/>
          </p:cNvSpPr>
          <p:nvPr>
            <p:ph type="title"/>
          </p:nvPr>
        </p:nvSpPr>
        <p:spPr>
          <a:xfrm>
            <a:off x="457200" y="524656"/>
            <a:ext cx="8229600" cy="1143000"/>
          </a:xfrm>
        </p:spPr>
        <p:txBody>
          <a:bodyPr/>
          <a:lstStyle/>
          <a:p>
            <a:r>
              <a:rPr lang="en-US"/>
              <a:t>Click to edit Master title style</a:t>
            </a:r>
          </a:p>
        </p:txBody>
      </p:sp>
      <p:sp>
        <p:nvSpPr>
          <p:cNvPr id="13" name="Content Placeholder 2"/>
          <p:cNvSpPr>
            <a:spLocks noGrp="1"/>
          </p:cNvSpPr>
          <p:nvPr>
            <p:ph sz="half" idx="13"/>
          </p:nvPr>
        </p:nvSpPr>
        <p:spPr>
          <a:xfrm>
            <a:off x="457200" y="2550161"/>
            <a:ext cx="4038600" cy="3393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648200" y="2550161"/>
            <a:ext cx="4038600" cy="3393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27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2050" cy="6858000"/>
          </a:xfrm>
          <a:prstGeom prst="rect">
            <a:avLst/>
          </a:prstGeom>
        </p:spPr>
      </p:pic>
      <p:sp>
        <p:nvSpPr>
          <p:cNvPr id="2" name="Title 1"/>
          <p:cNvSpPr>
            <a:spLocks noGrp="1"/>
          </p:cNvSpPr>
          <p:nvPr>
            <p:ph type="title"/>
          </p:nvPr>
        </p:nvSpPr>
        <p:spPr>
          <a:xfrm>
            <a:off x="457200" y="2694814"/>
            <a:ext cx="8229600" cy="1143000"/>
          </a:xfrm>
        </p:spPr>
        <p:txBody>
          <a:bodyPr/>
          <a:lstStyle>
            <a:lvl1pPr algn="ctr">
              <a:defRPr>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27201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24656"/>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000146"/>
            <a:ext cx="8229600" cy="41260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113213" y="6276344"/>
            <a:ext cx="847002" cy="365125"/>
          </a:xfrm>
          <a:prstGeom prst="rect">
            <a:avLst/>
          </a:prstGeom>
        </p:spPr>
        <p:txBody>
          <a:bodyPr vert="horz" lIns="91440" tIns="45720" rIns="91440" bIns="45720" rtlCol="0" anchor="ctr"/>
          <a:lstStyle>
            <a:lvl1pPr algn="r">
              <a:defRPr sz="1200">
                <a:solidFill>
                  <a:srgbClr val="0057B8"/>
                </a:solidFill>
                <a:latin typeface="Arial"/>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919010799"/>
      </p:ext>
    </p:extLst>
  </p:cSld>
  <p:clrMap bg1="lt1" tx1="dk1" bg2="lt2" tx2="dk2" accent1="accent1" accent2="accent2" accent3="accent3" accent4="accent4" accent5="accent5" accent6="accent6" hlink="hlink" folHlink="folHlink"/>
  <p:sldLayoutIdLst>
    <p:sldLayoutId id="2147483738" r:id="rId1"/>
    <p:sldLayoutId id="2147483676" r:id="rId2"/>
    <p:sldLayoutId id="2147483737" r:id="rId3"/>
    <p:sldLayoutId id="2147483677" r:id="rId4"/>
    <p:sldLayoutId id="2147483740" r:id="rId5"/>
    <p:sldLayoutId id="2147483741" r:id="rId6"/>
    <p:sldLayoutId id="2147483742" r:id="rId7"/>
    <p:sldLayoutId id="2147483678" r:id="rId8"/>
    <p:sldLayoutId id="2147483654" r:id="rId9"/>
    <p:sldLayoutId id="2147483655" r:id="rId10"/>
    <p:sldLayoutId id="2147483720" r:id="rId11"/>
    <p:sldLayoutId id="2147483739" r:id="rId12"/>
  </p:sldLayoutIdLst>
  <p:txStyles>
    <p:titleStyle>
      <a:lvl1pPr algn="l" defTabSz="457200" rtl="0" eaLnBrk="1" latinLnBrk="0" hangingPunct="1">
        <a:spcBef>
          <a:spcPct val="0"/>
        </a:spcBef>
        <a:buNone/>
        <a:defRPr sz="4400" kern="1200">
          <a:solidFill>
            <a:srgbClr val="0057B8"/>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020q-FE0H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hyperlink" Target="https://www.coveragetoolkit.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nationaldppcsc.cdc.gov/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prediabetes/takethetes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doihaveprediabetes.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s://nccd.cdc.gov/DDT_DPRP/Registry.asp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overagetoolkit.org/participating-paye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coveragetoolkit.org/participating-payer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veragetoolkit.org/participating-payer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1.emf"/><Relationship Id="rId7" Type="http://schemas.openxmlformats.org/officeDocument/2006/relationships/image" Target="../media/image23.emf"/><Relationship Id="rId12"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ama-roi-calculator.appspot.com/" TargetMode="External"/><Relationship Id="rId11" Type="http://schemas.openxmlformats.org/officeDocument/2006/relationships/image" Target="../media/image27.svg"/><Relationship Id="rId5" Type="http://schemas.openxmlformats.org/officeDocument/2006/relationships/hyperlink" Target="https://nccd.cdc.gov/Toolkit/DiabetesImpact" TargetMode="External"/><Relationship Id="rId10" Type="http://schemas.openxmlformats.org/officeDocument/2006/relationships/image" Target="../media/image26.png"/><Relationship Id="rId4" Type="http://schemas.openxmlformats.org/officeDocument/2006/relationships/image" Target="../media/image22.jpeg"/><Relationship Id="rId9" Type="http://schemas.openxmlformats.org/officeDocument/2006/relationships/image" Target="../media/image25.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svg"/><Relationship Id="rId3" Type="http://schemas.openxmlformats.org/officeDocument/2006/relationships/image" Target="../media/image30.jpeg"/><Relationship Id="rId7" Type="http://schemas.openxmlformats.org/officeDocument/2006/relationships/image" Target="../media/image27.svg"/><Relationship Id="rId12"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3.svg"/><Relationship Id="rId5" Type="http://schemas.openxmlformats.org/officeDocument/2006/relationships/image" Target="../media/image25.sv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1.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coveragetoolkit.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nationaldppcsc.cdc.gov/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https://ama-roi-calculator.appspot.com/" TargetMode="External"/><Relationship Id="rId5" Type="http://schemas.openxmlformats.org/officeDocument/2006/relationships/hyperlink" Target="https://nccd.cdc.gov/Toolkit/DiabetesImpact/Employer" TargetMode="External"/><Relationship Id="rId4" Type="http://schemas.openxmlformats.org/officeDocument/2006/relationships/image" Target="../media/image43.tif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A2DA-357A-064D-B802-3691D3EC2903}"/>
              </a:ext>
            </a:extLst>
          </p:cNvPr>
          <p:cNvSpPr>
            <a:spLocks noGrp="1"/>
          </p:cNvSpPr>
          <p:nvPr>
            <p:ph type="title"/>
          </p:nvPr>
        </p:nvSpPr>
        <p:spPr>
          <a:xfrm>
            <a:off x="2041742" y="1112122"/>
            <a:ext cx="6645058" cy="1174935"/>
          </a:xfrm>
        </p:spPr>
        <p:txBody>
          <a:bodyPr>
            <a:normAutofit fontScale="90000"/>
          </a:bodyPr>
          <a:lstStyle/>
          <a:p>
            <a:pPr algn="ctr"/>
            <a:r>
              <a:rPr lang="en-US" dirty="0">
                <a:latin typeface="+mn-lt"/>
              </a:rPr>
              <a:t>Preventing Type 2 Diabetes in the Workforce: </a:t>
            </a:r>
            <a:br>
              <a:rPr lang="en-US" dirty="0">
                <a:latin typeface="+mn-lt"/>
              </a:rPr>
            </a:br>
            <a:r>
              <a:rPr lang="en-US" dirty="0">
                <a:highlight>
                  <a:srgbClr val="FFFF00"/>
                </a:highlight>
                <a:latin typeface="+mn-lt"/>
              </a:rPr>
              <a:t>Employer Name</a:t>
            </a:r>
          </a:p>
        </p:txBody>
      </p:sp>
      <p:sp>
        <p:nvSpPr>
          <p:cNvPr id="3" name="Subtitle 2">
            <a:extLst>
              <a:ext uri="{FF2B5EF4-FFF2-40B4-BE49-F238E27FC236}">
                <a16:creationId xmlns:a16="http://schemas.microsoft.com/office/drawing/2014/main" id="{DC91A26F-DBD3-9446-9D6F-A58ED6C74FFB}"/>
              </a:ext>
            </a:extLst>
          </p:cNvPr>
          <p:cNvSpPr>
            <a:spLocks noGrp="1"/>
          </p:cNvSpPr>
          <p:nvPr>
            <p:ph type="subTitle" idx="4294967295"/>
          </p:nvPr>
        </p:nvSpPr>
        <p:spPr>
          <a:xfrm>
            <a:off x="1941534" y="3602038"/>
            <a:ext cx="6858000" cy="1655762"/>
          </a:xfrm>
        </p:spPr>
        <p:txBody>
          <a:bodyPr/>
          <a:lstStyle/>
          <a:p>
            <a:pPr marL="0" indent="0" algn="ctr">
              <a:buNone/>
            </a:pPr>
            <a:r>
              <a:rPr lang="en-US" sz="2400" dirty="0">
                <a:latin typeface="Arial" panose="020B0604020202020204" pitchFamily="34" charset="0"/>
                <a:cs typeface="Arial" panose="020B0604020202020204" pitchFamily="34" charset="0"/>
              </a:rPr>
              <a:t>Presented by </a:t>
            </a:r>
            <a:r>
              <a:rPr lang="en-US" sz="2400" dirty="0">
                <a:highlight>
                  <a:srgbClr val="FFFF00"/>
                </a:highlight>
                <a:latin typeface="Arial" panose="020B0604020202020204" pitchFamily="34" charset="0"/>
                <a:cs typeface="Arial" panose="020B0604020202020204" pitchFamily="34" charset="0"/>
              </a:rPr>
              <a:t>Your Organization Name</a:t>
            </a:r>
          </a:p>
          <a:p>
            <a:pPr marL="0" indent="0" algn="ctr">
              <a:buNone/>
            </a:pPr>
            <a:r>
              <a:rPr lang="en-US" sz="2400">
                <a:highlight>
                  <a:srgbClr val="FFFF00"/>
                </a:highlight>
                <a:latin typeface="Arial" panose="020B0604020202020204" pitchFamily="34" charset="0"/>
                <a:cs typeface="Arial" panose="020B0604020202020204" pitchFamily="34" charset="0"/>
              </a:rPr>
              <a:t>January 2021</a:t>
            </a:r>
            <a:endParaRPr lang="en-US" sz="2400" dirty="0">
              <a:highlight>
                <a:srgbClr val="FFFF00"/>
              </a:highligh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05415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6B6C-7E4B-B545-BE53-F58ADFE81185}"/>
              </a:ext>
            </a:extLst>
          </p:cNvPr>
          <p:cNvSpPr>
            <a:spLocks noGrp="1"/>
          </p:cNvSpPr>
          <p:nvPr>
            <p:ph type="title"/>
          </p:nvPr>
        </p:nvSpPr>
        <p:spPr/>
        <p:txBody>
          <a:bodyPr>
            <a:normAutofit fontScale="90000"/>
          </a:bodyPr>
          <a:lstStyle/>
          <a:p>
            <a:r>
              <a:rPr lang="en-US" dirty="0"/>
              <a:t>Preventing Diabetes Makes Sense</a:t>
            </a:r>
          </a:p>
        </p:txBody>
      </p:sp>
      <p:grpSp>
        <p:nvGrpSpPr>
          <p:cNvPr id="6" name="Group 5">
            <a:extLst>
              <a:ext uri="{FF2B5EF4-FFF2-40B4-BE49-F238E27FC236}">
                <a16:creationId xmlns:a16="http://schemas.microsoft.com/office/drawing/2014/main" id="{A4B7DE16-6190-404B-A5A7-EC825CE377FF}"/>
              </a:ext>
            </a:extLst>
          </p:cNvPr>
          <p:cNvGrpSpPr/>
          <p:nvPr/>
        </p:nvGrpSpPr>
        <p:grpSpPr>
          <a:xfrm>
            <a:off x="3460225" y="1893181"/>
            <a:ext cx="4566093" cy="1731151"/>
            <a:chOff x="1209856" y="2152744"/>
            <a:chExt cx="4566093" cy="1731151"/>
          </a:xfrm>
        </p:grpSpPr>
        <p:grpSp>
          <p:nvGrpSpPr>
            <p:cNvPr id="7" name="Group 6">
              <a:extLst>
                <a:ext uri="{FF2B5EF4-FFF2-40B4-BE49-F238E27FC236}">
                  <a16:creationId xmlns:a16="http://schemas.microsoft.com/office/drawing/2014/main" id="{48CF9EEF-1608-478C-9CD6-AE4D5F641E98}"/>
                </a:ext>
              </a:extLst>
            </p:cNvPr>
            <p:cNvGrpSpPr/>
            <p:nvPr/>
          </p:nvGrpSpPr>
          <p:grpSpPr>
            <a:xfrm>
              <a:off x="1209856" y="2152744"/>
              <a:ext cx="1665020" cy="1731151"/>
              <a:chOff x="4319834" y="1201855"/>
              <a:chExt cx="852797" cy="886668"/>
            </a:xfrm>
          </p:grpSpPr>
          <p:grpSp>
            <p:nvGrpSpPr>
              <p:cNvPr id="9" name="Group 8">
                <a:extLst>
                  <a:ext uri="{FF2B5EF4-FFF2-40B4-BE49-F238E27FC236}">
                    <a16:creationId xmlns:a16="http://schemas.microsoft.com/office/drawing/2014/main" id="{44B45410-67B3-41DF-8CE3-F31BF1DC97C1}"/>
                  </a:ext>
                </a:extLst>
              </p:cNvPr>
              <p:cNvGrpSpPr/>
              <p:nvPr/>
            </p:nvGrpSpPr>
            <p:grpSpPr>
              <a:xfrm>
                <a:off x="4642180" y="1201855"/>
                <a:ext cx="530451" cy="886668"/>
                <a:chOff x="4634231" y="1214438"/>
                <a:chExt cx="530451" cy="886668"/>
              </a:xfrm>
            </p:grpSpPr>
            <p:sp>
              <p:nvSpPr>
                <p:cNvPr id="26" name="Freeform 4684">
                  <a:extLst>
                    <a:ext uri="{FF2B5EF4-FFF2-40B4-BE49-F238E27FC236}">
                      <a16:creationId xmlns:a16="http://schemas.microsoft.com/office/drawing/2014/main" id="{9FC00E9A-4E1F-42F6-9184-CDFA1849E431}"/>
                    </a:ext>
                  </a:extLst>
                </p:cNvPr>
                <p:cNvSpPr>
                  <a:spLocks/>
                </p:cNvSpPr>
                <p:nvPr/>
              </p:nvSpPr>
              <p:spPr bwMode="auto">
                <a:xfrm>
                  <a:off x="4634231" y="1464791"/>
                  <a:ext cx="530451" cy="636315"/>
                </a:xfrm>
                <a:custGeom>
                  <a:avLst/>
                  <a:gdLst>
                    <a:gd name="T0" fmla="*/ 2147483646 w 133"/>
                    <a:gd name="T1" fmla="*/ 2147483646 h 158"/>
                    <a:gd name="T2" fmla="*/ 2147483646 w 133"/>
                    <a:gd name="T3" fmla="*/ 2147483646 h 158"/>
                    <a:gd name="T4" fmla="*/ 0 w 133"/>
                    <a:gd name="T5" fmla="*/ 2147483646 h 158"/>
                    <a:gd name="T6" fmla="*/ 0 w 133"/>
                    <a:gd name="T7" fmla="*/ 2147483646 h 158"/>
                    <a:gd name="T8" fmla="*/ 2147483646 w 133"/>
                    <a:gd name="T9" fmla="*/ 0 h 158"/>
                    <a:gd name="T10" fmla="*/ 2147483646 w 133"/>
                    <a:gd name="T11" fmla="*/ 0 h 158"/>
                    <a:gd name="T12" fmla="*/ 2147483646 w 133"/>
                    <a:gd name="T13" fmla="*/ 2147483646 h 158"/>
                    <a:gd name="T14" fmla="*/ 2147483646 w 133"/>
                    <a:gd name="T15" fmla="*/ 2147483646 h 158"/>
                    <a:gd name="T16" fmla="*/ 2147483646 w 133"/>
                    <a:gd name="T17" fmla="*/ 2147483646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158">
                      <a:moveTo>
                        <a:pt x="74" y="158"/>
                      </a:moveTo>
                      <a:cubicBezTo>
                        <a:pt x="59" y="158"/>
                        <a:pt x="59" y="158"/>
                        <a:pt x="59" y="158"/>
                      </a:cubicBezTo>
                      <a:cubicBezTo>
                        <a:pt x="26" y="158"/>
                        <a:pt x="0" y="131"/>
                        <a:pt x="0" y="98"/>
                      </a:cubicBezTo>
                      <a:cubicBezTo>
                        <a:pt x="0" y="60"/>
                        <a:pt x="0" y="60"/>
                        <a:pt x="0" y="60"/>
                      </a:cubicBezTo>
                      <a:cubicBezTo>
                        <a:pt x="0" y="27"/>
                        <a:pt x="26" y="0"/>
                        <a:pt x="59" y="0"/>
                      </a:cubicBezTo>
                      <a:cubicBezTo>
                        <a:pt x="74" y="0"/>
                        <a:pt x="74" y="0"/>
                        <a:pt x="74" y="0"/>
                      </a:cubicBezTo>
                      <a:cubicBezTo>
                        <a:pt x="106" y="0"/>
                        <a:pt x="133" y="27"/>
                        <a:pt x="133" y="60"/>
                      </a:cubicBezTo>
                      <a:cubicBezTo>
                        <a:pt x="133" y="98"/>
                        <a:pt x="133" y="98"/>
                        <a:pt x="133" y="98"/>
                      </a:cubicBezTo>
                      <a:cubicBezTo>
                        <a:pt x="133" y="131"/>
                        <a:pt x="106" y="158"/>
                        <a:pt x="74" y="158"/>
                      </a:cubicBezTo>
                      <a:close/>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7" name="Rectangle 4685">
                  <a:extLst>
                    <a:ext uri="{FF2B5EF4-FFF2-40B4-BE49-F238E27FC236}">
                      <a16:creationId xmlns:a16="http://schemas.microsoft.com/office/drawing/2014/main" id="{39123029-B0FE-471A-AC86-7C64DA239897}"/>
                    </a:ext>
                  </a:extLst>
                </p:cNvPr>
                <p:cNvSpPr>
                  <a:spLocks noChangeArrowheads="1"/>
                </p:cNvSpPr>
                <p:nvPr/>
              </p:nvSpPr>
              <p:spPr bwMode="auto">
                <a:xfrm>
                  <a:off x="4805584" y="1403693"/>
                  <a:ext cx="187744" cy="61099"/>
                </a:xfrm>
                <a:prstGeom prst="ellipse">
                  <a:avLst/>
                </a:prstGeom>
                <a:solidFill>
                  <a:schemeClr val="tx2"/>
                </a:solidFill>
                <a:ln w="28575" cap="rnd">
                  <a:solidFill>
                    <a:schemeClr val="tx2"/>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28" name="Freeform 4686">
                  <a:extLst>
                    <a:ext uri="{FF2B5EF4-FFF2-40B4-BE49-F238E27FC236}">
                      <a16:creationId xmlns:a16="http://schemas.microsoft.com/office/drawing/2014/main" id="{CD12EF92-5246-4BB9-915B-37207C6679D0}"/>
                    </a:ext>
                  </a:extLst>
                </p:cNvPr>
                <p:cNvSpPr>
                  <a:spLocks/>
                </p:cNvSpPr>
                <p:nvPr/>
              </p:nvSpPr>
              <p:spPr bwMode="auto">
                <a:xfrm>
                  <a:off x="4765354" y="1214438"/>
                  <a:ext cx="263735" cy="189256"/>
                </a:xfrm>
                <a:custGeom>
                  <a:avLst/>
                  <a:gdLst>
                    <a:gd name="T0" fmla="*/ 2147483646 w 66"/>
                    <a:gd name="T1" fmla="*/ 2147483646 h 47"/>
                    <a:gd name="T2" fmla="*/ 2147483646 w 66"/>
                    <a:gd name="T3" fmla="*/ 2147483646 h 47"/>
                    <a:gd name="T4" fmla="*/ 2147483646 w 66"/>
                    <a:gd name="T5" fmla="*/ 2147483646 h 47"/>
                    <a:gd name="T6" fmla="*/ 2147483646 w 66"/>
                    <a:gd name="T7" fmla="*/ 2147483646 h 47"/>
                    <a:gd name="T8" fmla="*/ 2147483646 w 66"/>
                    <a:gd name="T9" fmla="*/ 2147483646 h 47"/>
                    <a:gd name="T10" fmla="*/ 2147483646 w 66"/>
                    <a:gd name="T11" fmla="*/ 2147483646 h 47"/>
                    <a:gd name="T12" fmla="*/ 2147483646 w 66"/>
                    <a:gd name="T13" fmla="*/ 2147483646 h 47"/>
                    <a:gd name="T14" fmla="*/ 2147483646 w 66"/>
                    <a:gd name="T15" fmla="*/ 2147483646 h 47"/>
                    <a:gd name="T16" fmla="*/ 2147483646 w 66"/>
                    <a:gd name="T17" fmla="*/ 2147483646 h 47"/>
                    <a:gd name="T18" fmla="*/ 2147483646 w 66"/>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47">
                      <a:moveTo>
                        <a:pt x="43" y="47"/>
                      </a:moveTo>
                      <a:cubicBezTo>
                        <a:pt x="52" y="36"/>
                        <a:pt x="63" y="20"/>
                        <a:pt x="65" y="13"/>
                      </a:cubicBezTo>
                      <a:cubicBezTo>
                        <a:pt x="66" y="8"/>
                        <a:pt x="57" y="11"/>
                        <a:pt x="51" y="13"/>
                      </a:cubicBezTo>
                      <a:cubicBezTo>
                        <a:pt x="49" y="14"/>
                        <a:pt x="46" y="13"/>
                        <a:pt x="44" y="11"/>
                      </a:cubicBezTo>
                      <a:cubicBezTo>
                        <a:pt x="38" y="3"/>
                        <a:pt x="38" y="3"/>
                        <a:pt x="38" y="3"/>
                      </a:cubicBezTo>
                      <a:cubicBezTo>
                        <a:pt x="36" y="0"/>
                        <a:pt x="31" y="0"/>
                        <a:pt x="28" y="3"/>
                      </a:cubicBezTo>
                      <a:cubicBezTo>
                        <a:pt x="23" y="11"/>
                        <a:pt x="23" y="11"/>
                        <a:pt x="23" y="11"/>
                      </a:cubicBezTo>
                      <a:cubicBezTo>
                        <a:pt x="21" y="13"/>
                        <a:pt x="18" y="14"/>
                        <a:pt x="15" y="13"/>
                      </a:cubicBezTo>
                      <a:cubicBezTo>
                        <a:pt x="10" y="11"/>
                        <a:pt x="0" y="8"/>
                        <a:pt x="2" y="13"/>
                      </a:cubicBezTo>
                      <a:cubicBezTo>
                        <a:pt x="4" y="20"/>
                        <a:pt x="15" y="36"/>
                        <a:pt x="24" y="47"/>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9" name="Oval 4690">
                  <a:extLst>
                    <a:ext uri="{FF2B5EF4-FFF2-40B4-BE49-F238E27FC236}">
                      <a16:creationId xmlns:a16="http://schemas.microsoft.com/office/drawing/2014/main" id="{157B2440-A04B-4CE9-A59B-DC4D13EFAF43}"/>
                    </a:ext>
                  </a:extLst>
                </p:cNvPr>
                <p:cNvSpPr>
                  <a:spLocks noChangeArrowheads="1"/>
                </p:cNvSpPr>
                <p:nvPr/>
              </p:nvSpPr>
              <p:spPr bwMode="auto">
                <a:xfrm>
                  <a:off x="4722142" y="1606359"/>
                  <a:ext cx="354627" cy="353177"/>
                </a:xfrm>
                <a:prstGeom prst="ellipse">
                  <a:avLst/>
                </a:prstGeom>
                <a:solidFill>
                  <a:schemeClr val="tx2"/>
                </a:solidFill>
                <a:ln w="28575" cap="rnd">
                  <a:solidFill>
                    <a:schemeClr val="tx2"/>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30" name="Freeform 4687">
                  <a:extLst>
                    <a:ext uri="{FF2B5EF4-FFF2-40B4-BE49-F238E27FC236}">
                      <a16:creationId xmlns:a16="http://schemas.microsoft.com/office/drawing/2014/main" id="{EF2EB182-498C-49C9-B399-7E6B9013429B}"/>
                    </a:ext>
                  </a:extLst>
                </p:cNvPr>
                <p:cNvSpPr>
                  <a:spLocks/>
                </p:cNvSpPr>
                <p:nvPr/>
              </p:nvSpPr>
              <p:spPr bwMode="auto">
                <a:xfrm>
                  <a:off x="4841345" y="1677889"/>
                  <a:ext cx="116222" cy="210118"/>
                </a:xfrm>
                <a:custGeom>
                  <a:avLst/>
                  <a:gdLst>
                    <a:gd name="T0" fmla="*/ 2147483646 w 29"/>
                    <a:gd name="T1" fmla="*/ 2147483646 h 52"/>
                    <a:gd name="T2" fmla="*/ 2147483646 w 29"/>
                    <a:gd name="T3" fmla="*/ 2147483646 h 52"/>
                    <a:gd name="T4" fmla="*/ 2147483646 w 29"/>
                    <a:gd name="T5" fmla="*/ 2147483646 h 52"/>
                    <a:gd name="T6" fmla="*/ 2147483646 w 29"/>
                    <a:gd name="T7" fmla="*/ 2147483646 h 52"/>
                    <a:gd name="T8" fmla="*/ 0 w 29"/>
                    <a:gd name="T9" fmla="*/ 2147483646 h 52"/>
                    <a:gd name="T10" fmla="*/ 2147483646 w 29"/>
                    <a:gd name="T11" fmla="*/ 0 h 52"/>
                    <a:gd name="T12" fmla="*/ 2147483646 w 29"/>
                    <a:gd name="T13" fmla="*/ 2147483646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2">
                      <a:moveTo>
                        <a:pt x="1" y="43"/>
                      </a:moveTo>
                      <a:cubicBezTo>
                        <a:pt x="2" y="48"/>
                        <a:pt x="8" y="52"/>
                        <a:pt x="14" y="52"/>
                      </a:cubicBezTo>
                      <a:cubicBezTo>
                        <a:pt x="22" y="52"/>
                        <a:pt x="29" y="46"/>
                        <a:pt x="29" y="39"/>
                      </a:cubicBezTo>
                      <a:cubicBezTo>
                        <a:pt x="29" y="32"/>
                        <a:pt x="23" y="27"/>
                        <a:pt x="14" y="26"/>
                      </a:cubicBezTo>
                      <a:cubicBezTo>
                        <a:pt x="6" y="25"/>
                        <a:pt x="0" y="20"/>
                        <a:pt x="0" y="13"/>
                      </a:cubicBezTo>
                      <a:cubicBezTo>
                        <a:pt x="0" y="6"/>
                        <a:pt x="6" y="0"/>
                        <a:pt x="14" y="0"/>
                      </a:cubicBezTo>
                      <a:cubicBezTo>
                        <a:pt x="21" y="0"/>
                        <a:pt x="26" y="4"/>
                        <a:pt x="28" y="9"/>
                      </a:cubicBezTo>
                    </a:path>
                  </a:pathLst>
                </a:custGeom>
                <a:noFill/>
                <a:ln w="571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1" name="Line 4688">
                  <a:extLst>
                    <a:ext uri="{FF2B5EF4-FFF2-40B4-BE49-F238E27FC236}">
                      <a16:creationId xmlns:a16="http://schemas.microsoft.com/office/drawing/2014/main" id="{2CF735A8-4B56-4F63-B4CC-D8CA24B93979}"/>
                    </a:ext>
                  </a:extLst>
                </p:cNvPr>
                <p:cNvSpPr>
                  <a:spLocks noChangeShapeType="1"/>
                </p:cNvSpPr>
                <p:nvPr/>
              </p:nvSpPr>
              <p:spPr bwMode="auto">
                <a:xfrm>
                  <a:off x="4897966" y="1649576"/>
                  <a:ext cx="0" cy="28314"/>
                </a:xfrm>
                <a:prstGeom prst="line">
                  <a:avLst/>
                </a:prstGeom>
                <a:noFill/>
                <a:ln w="5715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 name="Line 4689">
                  <a:extLst>
                    <a:ext uri="{FF2B5EF4-FFF2-40B4-BE49-F238E27FC236}">
                      <a16:creationId xmlns:a16="http://schemas.microsoft.com/office/drawing/2014/main" id="{87555B07-2A07-41D4-8862-CB1C81251355}"/>
                    </a:ext>
                  </a:extLst>
                </p:cNvPr>
                <p:cNvSpPr>
                  <a:spLocks noChangeShapeType="1"/>
                </p:cNvSpPr>
                <p:nvPr/>
              </p:nvSpPr>
              <p:spPr bwMode="auto">
                <a:xfrm>
                  <a:off x="4897966" y="1888007"/>
                  <a:ext cx="0" cy="28314"/>
                </a:xfrm>
                <a:prstGeom prst="line">
                  <a:avLst/>
                </a:prstGeom>
                <a:noFill/>
                <a:ln w="5715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10" name="Group 9">
                <a:extLst>
                  <a:ext uri="{FF2B5EF4-FFF2-40B4-BE49-F238E27FC236}">
                    <a16:creationId xmlns:a16="http://schemas.microsoft.com/office/drawing/2014/main" id="{C2ABC39F-972C-4E66-9792-F690C8B9D2A7}"/>
                  </a:ext>
                </a:extLst>
              </p:cNvPr>
              <p:cNvGrpSpPr/>
              <p:nvPr/>
            </p:nvGrpSpPr>
            <p:grpSpPr>
              <a:xfrm>
                <a:off x="4319834" y="1613811"/>
                <a:ext cx="390388" cy="447059"/>
                <a:chOff x="4319834" y="1613811"/>
                <a:chExt cx="390388" cy="447059"/>
              </a:xfrm>
            </p:grpSpPr>
            <p:sp>
              <p:nvSpPr>
                <p:cNvPr id="11" name="Freeform 4669">
                  <a:extLst>
                    <a:ext uri="{FF2B5EF4-FFF2-40B4-BE49-F238E27FC236}">
                      <a16:creationId xmlns:a16="http://schemas.microsoft.com/office/drawing/2014/main" id="{FAFDFAE2-1DE9-4190-823C-3ADCC94622F4}"/>
                    </a:ext>
                  </a:extLst>
                </p:cNvPr>
                <p:cNvSpPr>
                  <a:spLocks/>
                </p:cNvSpPr>
                <p:nvPr/>
              </p:nvSpPr>
              <p:spPr bwMode="auto">
                <a:xfrm>
                  <a:off x="4450957" y="1959537"/>
                  <a:ext cx="259265" cy="101333"/>
                </a:xfrm>
                <a:custGeom>
                  <a:avLst/>
                  <a:gdLst>
                    <a:gd name="T0" fmla="*/ 0 w 65"/>
                    <a:gd name="T1" fmla="*/ 0 h 25"/>
                    <a:gd name="T2" fmla="*/ 0 w 65"/>
                    <a:gd name="T3" fmla="*/ 2147483646 h 25"/>
                    <a:gd name="T4" fmla="*/ 2147483646 w 65"/>
                    <a:gd name="T5" fmla="*/ 2147483646 h 25"/>
                    <a:gd name="T6" fmla="*/ 2147483646 w 65"/>
                    <a:gd name="T7" fmla="*/ 21474836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25">
                      <a:moveTo>
                        <a:pt x="0" y="0"/>
                      </a:moveTo>
                      <a:cubicBezTo>
                        <a:pt x="0" y="12"/>
                        <a:pt x="0" y="12"/>
                        <a:pt x="0" y="12"/>
                      </a:cubicBezTo>
                      <a:cubicBezTo>
                        <a:pt x="0" y="19"/>
                        <a:pt x="16" y="25"/>
                        <a:pt x="36" y="25"/>
                      </a:cubicBezTo>
                      <a:cubicBezTo>
                        <a:pt x="48" y="25"/>
                        <a:pt x="59" y="23"/>
                        <a:pt x="65" y="19"/>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2" name="Freeform 4670">
                  <a:extLst>
                    <a:ext uri="{FF2B5EF4-FFF2-40B4-BE49-F238E27FC236}">
                      <a16:creationId xmlns:a16="http://schemas.microsoft.com/office/drawing/2014/main" id="{FAC873F7-F45A-4FAB-83DF-D5C409C0D1F1}"/>
                    </a:ext>
                  </a:extLst>
                </p:cNvPr>
                <p:cNvSpPr>
                  <a:spLocks/>
                </p:cNvSpPr>
                <p:nvPr/>
              </p:nvSpPr>
              <p:spPr bwMode="auto">
                <a:xfrm>
                  <a:off x="4450957" y="1911850"/>
                  <a:ext cx="227974" cy="99844"/>
                </a:xfrm>
                <a:custGeom>
                  <a:avLst/>
                  <a:gdLst>
                    <a:gd name="T0" fmla="*/ 0 w 57"/>
                    <a:gd name="T1" fmla="*/ 0 h 25"/>
                    <a:gd name="T2" fmla="*/ 0 w 57"/>
                    <a:gd name="T3" fmla="*/ 2147483646 h 25"/>
                    <a:gd name="T4" fmla="*/ 2147483646 w 57"/>
                    <a:gd name="T5" fmla="*/ 2147483646 h 25"/>
                    <a:gd name="T6" fmla="*/ 2147483646 w 57"/>
                    <a:gd name="T7" fmla="*/ 21474836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25">
                      <a:moveTo>
                        <a:pt x="0" y="0"/>
                      </a:moveTo>
                      <a:cubicBezTo>
                        <a:pt x="0" y="12"/>
                        <a:pt x="0" y="12"/>
                        <a:pt x="0" y="12"/>
                      </a:cubicBezTo>
                      <a:cubicBezTo>
                        <a:pt x="0" y="19"/>
                        <a:pt x="16" y="25"/>
                        <a:pt x="36" y="25"/>
                      </a:cubicBezTo>
                      <a:cubicBezTo>
                        <a:pt x="44" y="25"/>
                        <a:pt x="51" y="24"/>
                        <a:pt x="57" y="22"/>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 name="Freeform 4671">
                  <a:extLst>
                    <a:ext uri="{FF2B5EF4-FFF2-40B4-BE49-F238E27FC236}">
                      <a16:creationId xmlns:a16="http://schemas.microsoft.com/office/drawing/2014/main" id="{3CA21804-3E50-4440-AFD5-E1F3A126352B}"/>
                    </a:ext>
                  </a:extLst>
                </p:cNvPr>
                <p:cNvSpPr>
                  <a:spLocks/>
                </p:cNvSpPr>
                <p:nvPr/>
              </p:nvSpPr>
              <p:spPr bwMode="auto">
                <a:xfrm>
                  <a:off x="4450957" y="1862673"/>
                  <a:ext cx="204134" cy="101333"/>
                </a:xfrm>
                <a:custGeom>
                  <a:avLst/>
                  <a:gdLst>
                    <a:gd name="T0" fmla="*/ 0 w 51"/>
                    <a:gd name="T1" fmla="*/ 0 h 25"/>
                    <a:gd name="T2" fmla="*/ 0 w 51"/>
                    <a:gd name="T3" fmla="*/ 2147483646 h 25"/>
                    <a:gd name="T4" fmla="*/ 2147483646 w 51"/>
                    <a:gd name="T5" fmla="*/ 2147483646 h 25"/>
                    <a:gd name="T6" fmla="*/ 2147483646 w 51"/>
                    <a:gd name="T7" fmla="*/ 21474836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25">
                      <a:moveTo>
                        <a:pt x="0" y="0"/>
                      </a:moveTo>
                      <a:cubicBezTo>
                        <a:pt x="0" y="12"/>
                        <a:pt x="0" y="12"/>
                        <a:pt x="0" y="12"/>
                      </a:cubicBezTo>
                      <a:cubicBezTo>
                        <a:pt x="0" y="19"/>
                        <a:pt x="16" y="25"/>
                        <a:pt x="36" y="25"/>
                      </a:cubicBezTo>
                      <a:cubicBezTo>
                        <a:pt x="41" y="25"/>
                        <a:pt x="46" y="24"/>
                        <a:pt x="51" y="24"/>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 name="Freeform 4672">
                  <a:extLst>
                    <a:ext uri="{FF2B5EF4-FFF2-40B4-BE49-F238E27FC236}">
                      <a16:creationId xmlns:a16="http://schemas.microsoft.com/office/drawing/2014/main" id="{207E73AC-F9D9-46E2-B325-2EB5A0C22D07}"/>
                    </a:ext>
                  </a:extLst>
                </p:cNvPr>
                <p:cNvSpPr>
                  <a:spLocks/>
                </p:cNvSpPr>
                <p:nvPr/>
              </p:nvSpPr>
              <p:spPr bwMode="auto">
                <a:xfrm>
                  <a:off x="4450957" y="1810517"/>
                  <a:ext cx="187744" cy="105804"/>
                </a:xfrm>
                <a:custGeom>
                  <a:avLst/>
                  <a:gdLst>
                    <a:gd name="T0" fmla="*/ 0 w 47"/>
                    <a:gd name="T1" fmla="*/ 0 h 26"/>
                    <a:gd name="T2" fmla="*/ 0 w 47"/>
                    <a:gd name="T3" fmla="*/ 2147483646 h 26"/>
                    <a:gd name="T4" fmla="*/ 2147483646 w 47"/>
                    <a:gd name="T5" fmla="*/ 2147483646 h 26"/>
                    <a:gd name="T6" fmla="*/ 2147483646 w 47"/>
                    <a:gd name="T7" fmla="*/ 214748364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26">
                      <a:moveTo>
                        <a:pt x="0" y="0"/>
                      </a:moveTo>
                      <a:cubicBezTo>
                        <a:pt x="0" y="13"/>
                        <a:pt x="0" y="13"/>
                        <a:pt x="0" y="13"/>
                      </a:cubicBezTo>
                      <a:cubicBezTo>
                        <a:pt x="0" y="20"/>
                        <a:pt x="16" y="26"/>
                        <a:pt x="36" y="26"/>
                      </a:cubicBezTo>
                      <a:cubicBezTo>
                        <a:pt x="40" y="26"/>
                        <a:pt x="43" y="26"/>
                        <a:pt x="47" y="25"/>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 name="Freeform 4673">
                  <a:extLst>
                    <a:ext uri="{FF2B5EF4-FFF2-40B4-BE49-F238E27FC236}">
                      <a16:creationId xmlns:a16="http://schemas.microsoft.com/office/drawing/2014/main" id="{74A7626D-BA06-40D9-9D65-1CDE2B3382AF}"/>
                    </a:ext>
                  </a:extLst>
                </p:cNvPr>
                <p:cNvSpPr>
                  <a:spLocks/>
                </p:cNvSpPr>
                <p:nvPr/>
              </p:nvSpPr>
              <p:spPr bwMode="auto">
                <a:xfrm>
                  <a:off x="4450957" y="1762831"/>
                  <a:ext cx="183273" cy="104314"/>
                </a:xfrm>
                <a:custGeom>
                  <a:avLst/>
                  <a:gdLst>
                    <a:gd name="T0" fmla="*/ 0 w 46"/>
                    <a:gd name="T1" fmla="*/ 0 h 26"/>
                    <a:gd name="T2" fmla="*/ 0 w 46"/>
                    <a:gd name="T3" fmla="*/ 2147483646 h 26"/>
                    <a:gd name="T4" fmla="*/ 2147483646 w 46"/>
                    <a:gd name="T5" fmla="*/ 2147483646 h 26"/>
                    <a:gd name="T6" fmla="*/ 2147483646 w 46"/>
                    <a:gd name="T7" fmla="*/ 214748364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6">
                      <a:moveTo>
                        <a:pt x="0" y="0"/>
                      </a:moveTo>
                      <a:cubicBezTo>
                        <a:pt x="0" y="12"/>
                        <a:pt x="0" y="12"/>
                        <a:pt x="0" y="12"/>
                      </a:cubicBezTo>
                      <a:cubicBezTo>
                        <a:pt x="0" y="20"/>
                        <a:pt x="16" y="26"/>
                        <a:pt x="36" y="26"/>
                      </a:cubicBezTo>
                      <a:cubicBezTo>
                        <a:pt x="39" y="26"/>
                        <a:pt x="42" y="26"/>
                        <a:pt x="46" y="25"/>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6" name="Freeform 4674">
                  <a:extLst>
                    <a:ext uri="{FF2B5EF4-FFF2-40B4-BE49-F238E27FC236}">
                      <a16:creationId xmlns:a16="http://schemas.microsoft.com/office/drawing/2014/main" id="{461423F6-E9CD-4F01-A5C4-5DE8879A7714}"/>
                    </a:ext>
                  </a:extLst>
                </p:cNvPr>
                <p:cNvSpPr>
                  <a:spLocks/>
                </p:cNvSpPr>
                <p:nvPr/>
              </p:nvSpPr>
              <p:spPr bwMode="auto">
                <a:xfrm>
                  <a:off x="4450957" y="1715144"/>
                  <a:ext cx="183273" cy="104314"/>
                </a:xfrm>
                <a:custGeom>
                  <a:avLst/>
                  <a:gdLst>
                    <a:gd name="T0" fmla="*/ 0 w 46"/>
                    <a:gd name="T1" fmla="*/ 0 h 26"/>
                    <a:gd name="T2" fmla="*/ 0 w 46"/>
                    <a:gd name="T3" fmla="*/ 2147483646 h 26"/>
                    <a:gd name="T4" fmla="*/ 2147483646 w 46"/>
                    <a:gd name="T5" fmla="*/ 2147483646 h 26"/>
                    <a:gd name="T6" fmla="*/ 2147483646 w 46"/>
                    <a:gd name="T7" fmla="*/ 214748364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6">
                      <a:moveTo>
                        <a:pt x="0" y="0"/>
                      </a:moveTo>
                      <a:cubicBezTo>
                        <a:pt x="0" y="12"/>
                        <a:pt x="0" y="12"/>
                        <a:pt x="0" y="12"/>
                      </a:cubicBezTo>
                      <a:cubicBezTo>
                        <a:pt x="0" y="20"/>
                        <a:pt x="16" y="26"/>
                        <a:pt x="36" y="26"/>
                      </a:cubicBezTo>
                      <a:cubicBezTo>
                        <a:pt x="39" y="26"/>
                        <a:pt x="42" y="26"/>
                        <a:pt x="46" y="25"/>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7" name="Freeform 4675">
                  <a:extLst>
                    <a:ext uri="{FF2B5EF4-FFF2-40B4-BE49-F238E27FC236}">
                      <a16:creationId xmlns:a16="http://schemas.microsoft.com/office/drawing/2014/main" id="{4F7094BA-0C0F-4180-8677-F2DD627DFDA7}"/>
                    </a:ext>
                  </a:extLst>
                </p:cNvPr>
                <p:cNvSpPr>
                  <a:spLocks/>
                </p:cNvSpPr>
                <p:nvPr/>
              </p:nvSpPr>
              <p:spPr bwMode="auto">
                <a:xfrm>
                  <a:off x="4450957" y="1665967"/>
                  <a:ext cx="183273" cy="56628"/>
                </a:xfrm>
                <a:custGeom>
                  <a:avLst/>
                  <a:gdLst>
                    <a:gd name="T0" fmla="*/ 2147483646 w 46"/>
                    <a:gd name="T1" fmla="*/ 2147483646 h 14"/>
                    <a:gd name="T2" fmla="*/ 2147483646 w 46"/>
                    <a:gd name="T3" fmla="*/ 2147483646 h 14"/>
                    <a:gd name="T4" fmla="*/ 0 w 46"/>
                    <a:gd name="T5" fmla="*/ 0 h 14"/>
                    <a:gd name="T6" fmla="*/ 0 60000 65536"/>
                    <a:gd name="T7" fmla="*/ 0 60000 65536"/>
                    <a:gd name="T8" fmla="*/ 0 60000 65536"/>
                  </a:gdLst>
                  <a:ahLst/>
                  <a:cxnLst>
                    <a:cxn ang="T6">
                      <a:pos x="T0" y="T1"/>
                    </a:cxn>
                    <a:cxn ang="T7">
                      <a:pos x="T2" y="T3"/>
                    </a:cxn>
                    <a:cxn ang="T8">
                      <a:pos x="T4" y="T5"/>
                    </a:cxn>
                  </a:cxnLst>
                  <a:rect l="0" t="0" r="r" b="b"/>
                  <a:pathLst>
                    <a:path w="46" h="14">
                      <a:moveTo>
                        <a:pt x="46" y="13"/>
                      </a:moveTo>
                      <a:cubicBezTo>
                        <a:pt x="42" y="13"/>
                        <a:pt x="39" y="14"/>
                        <a:pt x="36" y="14"/>
                      </a:cubicBezTo>
                      <a:cubicBezTo>
                        <a:pt x="16" y="14"/>
                        <a:pt x="0" y="8"/>
                        <a:pt x="0" y="0"/>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8" name="Freeform 4676">
                  <a:extLst>
                    <a:ext uri="{FF2B5EF4-FFF2-40B4-BE49-F238E27FC236}">
                      <a16:creationId xmlns:a16="http://schemas.microsoft.com/office/drawing/2014/main" id="{B3653F01-E846-4141-9338-3183357096A8}"/>
                    </a:ext>
                  </a:extLst>
                </p:cNvPr>
                <p:cNvSpPr>
                  <a:spLocks/>
                </p:cNvSpPr>
                <p:nvPr/>
              </p:nvSpPr>
              <p:spPr bwMode="auto">
                <a:xfrm>
                  <a:off x="4450957" y="1613811"/>
                  <a:ext cx="199664" cy="52157"/>
                </a:xfrm>
                <a:custGeom>
                  <a:avLst/>
                  <a:gdLst>
                    <a:gd name="T0" fmla="*/ 0 w 50"/>
                    <a:gd name="T1" fmla="*/ 2147483646 h 13"/>
                    <a:gd name="T2" fmla="*/ 2147483646 w 50"/>
                    <a:gd name="T3" fmla="*/ 0 h 13"/>
                    <a:gd name="T4" fmla="*/ 2147483646 w 50"/>
                    <a:gd name="T5" fmla="*/ 2147483646 h 13"/>
                    <a:gd name="T6" fmla="*/ 0 60000 65536"/>
                    <a:gd name="T7" fmla="*/ 0 60000 65536"/>
                    <a:gd name="T8" fmla="*/ 0 60000 65536"/>
                  </a:gdLst>
                  <a:ahLst/>
                  <a:cxnLst>
                    <a:cxn ang="T6">
                      <a:pos x="T0" y="T1"/>
                    </a:cxn>
                    <a:cxn ang="T7">
                      <a:pos x="T2" y="T3"/>
                    </a:cxn>
                    <a:cxn ang="T8">
                      <a:pos x="T4" y="T5"/>
                    </a:cxn>
                  </a:cxnLst>
                  <a:rect l="0" t="0" r="r" b="b"/>
                  <a:pathLst>
                    <a:path w="50" h="13">
                      <a:moveTo>
                        <a:pt x="0" y="13"/>
                      </a:moveTo>
                      <a:cubicBezTo>
                        <a:pt x="0" y="6"/>
                        <a:pt x="16" y="0"/>
                        <a:pt x="36" y="0"/>
                      </a:cubicBezTo>
                      <a:cubicBezTo>
                        <a:pt x="41" y="0"/>
                        <a:pt x="45" y="0"/>
                        <a:pt x="50" y="1"/>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 name="Freeform 4677">
                  <a:extLst>
                    <a:ext uri="{FF2B5EF4-FFF2-40B4-BE49-F238E27FC236}">
                      <a16:creationId xmlns:a16="http://schemas.microsoft.com/office/drawing/2014/main" id="{219E460D-2036-4B06-8A20-A77120A95120}"/>
                    </a:ext>
                  </a:extLst>
                </p:cNvPr>
                <p:cNvSpPr>
                  <a:spLocks/>
                </p:cNvSpPr>
                <p:nvPr/>
              </p:nvSpPr>
              <p:spPr bwMode="auto">
                <a:xfrm>
                  <a:off x="4450957" y="1665967"/>
                  <a:ext cx="183273" cy="104314"/>
                </a:xfrm>
                <a:custGeom>
                  <a:avLst/>
                  <a:gdLst>
                    <a:gd name="T0" fmla="*/ 0 w 46"/>
                    <a:gd name="T1" fmla="*/ 0 h 26"/>
                    <a:gd name="T2" fmla="*/ 0 w 46"/>
                    <a:gd name="T3" fmla="*/ 2147483646 h 26"/>
                    <a:gd name="T4" fmla="*/ 2147483646 w 46"/>
                    <a:gd name="T5" fmla="*/ 2147483646 h 26"/>
                    <a:gd name="T6" fmla="*/ 2147483646 w 46"/>
                    <a:gd name="T7" fmla="*/ 214748364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6">
                      <a:moveTo>
                        <a:pt x="0" y="0"/>
                      </a:moveTo>
                      <a:cubicBezTo>
                        <a:pt x="0" y="12"/>
                        <a:pt x="0" y="12"/>
                        <a:pt x="0" y="12"/>
                      </a:cubicBezTo>
                      <a:cubicBezTo>
                        <a:pt x="0" y="20"/>
                        <a:pt x="16" y="26"/>
                        <a:pt x="36" y="26"/>
                      </a:cubicBezTo>
                      <a:cubicBezTo>
                        <a:pt x="39" y="26"/>
                        <a:pt x="42" y="25"/>
                        <a:pt x="46" y="25"/>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0" name="Freeform 4678">
                  <a:extLst>
                    <a:ext uri="{FF2B5EF4-FFF2-40B4-BE49-F238E27FC236}">
                      <a16:creationId xmlns:a16="http://schemas.microsoft.com/office/drawing/2014/main" id="{7828B343-B364-46E8-AC37-73B9CDCAD64E}"/>
                    </a:ext>
                  </a:extLst>
                </p:cNvPr>
                <p:cNvSpPr>
                  <a:spLocks/>
                </p:cNvSpPr>
                <p:nvPr/>
              </p:nvSpPr>
              <p:spPr bwMode="auto">
                <a:xfrm>
                  <a:off x="4319834" y="1911850"/>
                  <a:ext cx="131123" cy="104314"/>
                </a:xfrm>
                <a:custGeom>
                  <a:avLst/>
                  <a:gdLst>
                    <a:gd name="T0" fmla="*/ 0 w 33"/>
                    <a:gd name="T1" fmla="*/ 0 h 26"/>
                    <a:gd name="T2" fmla="*/ 0 w 33"/>
                    <a:gd name="T3" fmla="*/ 2147483646 h 26"/>
                    <a:gd name="T4" fmla="*/ 2147483646 w 33"/>
                    <a:gd name="T5" fmla="*/ 2147483646 h 26"/>
                    <a:gd name="T6" fmla="*/ 0 60000 65536"/>
                    <a:gd name="T7" fmla="*/ 0 60000 65536"/>
                    <a:gd name="T8" fmla="*/ 0 60000 65536"/>
                  </a:gdLst>
                  <a:ahLst/>
                  <a:cxnLst>
                    <a:cxn ang="T6">
                      <a:pos x="T0" y="T1"/>
                    </a:cxn>
                    <a:cxn ang="T7">
                      <a:pos x="T2" y="T3"/>
                    </a:cxn>
                    <a:cxn ang="T8">
                      <a:pos x="T4" y="T5"/>
                    </a:cxn>
                  </a:cxnLst>
                  <a:rect l="0" t="0" r="r" b="b"/>
                  <a:pathLst>
                    <a:path w="33" h="26">
                      <a:moveTo>
                        <a:pt x="0" y="0"/>
                      </a:moveTo>
                      <a:cubicBezTo>
                        <a:pt x="0" y="12"/>
                        <a:pt x="0" y="12"/>
                        <a:pt x="0" y="12"/>
                      </a:cubicBezTo>
                      <a:cubicBezTo>
                        <a:pt x="0" y="19"/>
                        <a:pt x="14" y="25"/>
                        <a:pt x="33" y="26"/>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1" name="Freeform 4679">
                  <a:extLst>
                    <a:ext uri="{FF2B5EF4-FFF2-40B4-BE49-F238E27FC236}">
                      <a16:creationId xmlns:a16="http://schemas.microsoft.com/office/drawing/2014/main" id="{6BC543DC-E8E4-456B-991E-277A69A4607A}"/>
                    </a:ext>
                  </a:extLst>
                </p:cNvPr>
                <p:cNvSpPr>
                  <a:spLocks/>
                </p:cNvSpPr>
                <p:nvPr/>
              </p:nvSpPr>
              <p:spPr bwMode="auto">
                <a:xfrm>
                  <a:off x="4319834" y="1862673"/>
                  <a:ext cx="131123" cy="105804"/>
                </a:xfrm>
                <a:custGeom>
                  <a:avLst/>
                  <a:gdLst>
                    <a:gd name="T0" fmla="*/ 0 w 33"/>
                    <a:gd name="T1" fmla="*/ 0 h 26"/>
                    <a:gd name="T2" fmla="*/ 0 w 33"/>
                    <a:gd name="T3" fmla="*/ 2147483646 h 26"/>
                    <a:gd name="T4" fmla="*/ 2147483646 w 33"/>
                    <a:gd name="T5" fmla="*/ 2147483646 h 26"/>
                    <a:gd name="T6" fmla="*/ 0 60000 65536"/>
                    <a:gd name="T7" fmla="*/ 0 60000 65536"/>
                    <a:gd name="T8" fmla="*/ 0 60000 65536"/>
                  </a:gdLst>
                  <a:ahLst/>
                  <a:cxnLst>
                    <a:cxn ang="T6">
                      <a:pos x="T0" y="T1"/>
                    </a:cxn>
                    <a:cxn ang="T7">
                      <a:pos x="T2" y="T3"/>
                    </a:cxn>
                    <a:cxn ang="T8">
                      <a:pos x="T4" y="T5"/>
                    </a:cxn>
                  </a:cxnLst>
                  <a:rect l="0" t="0" r="r" b="b"/>
                  <a:pathLst>
                    <a:path w="33" h="26">
                      <a:moveTo>
                        <a:pt x="0" y="0"/>
                      </a:moveTo>
                      <a:cubicBezTo>
                        <a:pt x="0" y="12"/>
                        <a:pt x="0" y="12"/>
                        <a:pt x="0" y="12"/>
                      </a:cubicBezTo>
                      <a:cubicBezTo>
                        <a:pt x="0" y="19"/>
                        <a:pt x="14" y="25"/>
                        <a:pt x="33" y="26"/>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2" name="Freeform 4680">
                  <a:extLst>
                    <a:ext uri="{FF2B5EF4-FFF2-40B4-BE49-F238E27FC236}">
                      <a16:creationId xmlns:a16="http://schemas.microsoft.com/office/drawing/2014/main" id="{D2253C16-EE1A-4CC3-9316-A99858F97D53}"/>
                    </a:ext>
                  </a:extLst>
                </p:cNvPr>
                <p:cNvSpPr>
                  <a:spLocks/>
                </p:cNvSpPr>
                <p:nvPr/>
              </p:nvSpPr>
              <p:spPr bwMode="auto">
                <a:xfrm>
                  <a:off x="4319834" y="1814987"/>
                  <a:ext cx="131123" cy="101333"/>
                </a:xfrm>
                <a:custGeom>
                  <a:avLst/>
                  <a:gdLst>
                    <a:gd name="T0" fmla="*/ 0 w 33"/>
                    <a:gd name="T1" fmla="*/ 0 h 25"/>
                    <a:gd name="T2" fmla="*/ 0 w 33"/>
                    <a:gd name="T3" fmla="*/ 2147483646 h 25"/>
                    <a:gd name="T4" fmla="*/ 2147483646 w 33"/>
                    <a:gd name="T5" fmla="*/ 2147483646 h 25"/>
                    <a:gd name="T6" fmla="*/ 0 60000 65536"/>
                    <a:gd name="T7" fmla="*/ 0 60000 65536"/>
                    <a:gd name="T8" fmla="*/ 0 60000 65536"/>
                  </a:gdLst>
                  <a:ahLst/>
                  <a:cxnLst>
                    <a:cxn ang="T6">
                      <a:pos x="T0" y="T1"/>
                    </a:cxn>
                    <a:cxn ang="T7">
                      <a:pos x="T2" y="T3"/>
                    </a:cxn>
                    <a:cxn ang="T8">
                      <a:pos x="T4" y="T5"/>
                    </a:cxn>
                  </a:cxnLst>
                  <a:rect l="0" t="0" r="r" b="b"/>
                  <a:pathLst>
                    <a:path w="33" h="25">
                      <a:moveTo>
                        <a:pt x="0" y="0"/>
                      </a:moveTo>
                      <a:cubicBezTo>
                        <a:pt x="0" y="12"/>
                        <a:pt x="0" y="12"/>
                        <a:pt x="0" y="12"/>
                      </a:cubicBezTo>
                      <a:cubicBezTo>
                        <a:pt x="0" y="19"/>
                        <a:pt x="14" y="25"/>
                        <a:pt x="33" y="25"/>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3" name="Freeform 4681">
                  <a:extLst>
                    <a:ext uri="{FF2B5EF4-FFF2-40B4-BE49-F238E27FC236}">
                      <a16:creationId xmlns:a16="http://schemas.microsoft.com/office/drawing/2014/main" id="{6E8FCC7D-05F3-407D-A270-D955A7D661D2}"/>
                    </a:ext>
                  </a:extLst>
                </p:cNvPr>
                <p:cNvSpPr>
                  <a:spLocks/>
                </p:cNvSpPr>
                <p:nvPr/>
              </p:nvSpPr>
              <p:spPr bwMode="auto">
                <a:xfrm>
                  <a:off x="4319834" y="1767301"/>
                  <a:ext cx="131123" cy="52157"/>
                </a:xfrm>
                <a:custGeom>
                  <a:avLst/>
                  <a:gdLst>
                    <a:gd name="T0" fmla="*/ 2147483646 w 33"/>
                    <a:gd name="T1" fmla="*/ 2147483646 h 13"/>
                    <a:gd name="T2" fmla="*/ 0 w 33"/>
                    <a:gd name="T3" fmla="*/ 0 h 13"/>
                    <a:gd name="T4" fmla="*/ 0 60000 65536"/>
                    <a:gd name="T5" fmla="*/ 0 60000 65536"/>
                  </a:gdLst>
                  <a:ahLst/>
                  <a:cxnLst>
                    <a:cxn ang="T4">
                      <a:pos x="T0" y="T1"/>
                    </a:cxn>
                    <a:cxn ang="T5">
                      <a:pos x="T2" y="T3"/>
                    </a:cxn>
                  </a:cxnLst>
                  <a:rect l="0" t="0" r="r" b="b"/>
                  <a:pathLst>
                    <a:path w="33" h="13">
                      <a:moveTo>
                        <a:pt x="33" y="13"/>
                      </a:moveTo>
                      <a:cubicBezTo>
                        <a:pt x="14" y="13"/>
                        <a:pt x="0" y="7"/>
                        <a:pt x="0" y="0"/>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4" name="Freeform 4682">
                  <a:extLst>
                    <a:ext uri="{FF2B5EF4-FFF2-40B4-BE49-F238E27FC236}">
                      <a16:creationId xmlns:a16="http://schemas.microsoft.com/office/drawing/2014/main" id="{CE9B68BA-01FE-4DF7-97E6-AAD13E7A47BF}"/>
                    </a:ext>
                  </a:extLst>
                </p:cNvPr>
                <p:cNvSpPr>
                  <a:spLocks/>
                </p:cNvSpPr>
                <p:nvPr/>
              </p:nvSpPr>
              <p:spPr bwMode="auto">
                <a:xfrm>
                  <a:off x="4319834" y="1715144"/>
                  <a:ext cx="131123" cy="52157"/>
                </a:xfrm>
                <a:custGeom>
                  <a:avLst/>
                  <a:gdLst>
                    <a:gd name="T0" fmla="*/ 0 w 33"/>
                    <a:gd name="T1" fmla="*/ 2147483646 h 13"/>
                    <a:gd name="T2" fmla="*/ 2147483646 w 33"/>
                    <a:gd name="T3" fmla="*/ 0 h 13"/>
                    <a:gd name="T4" fmla="*/ 0 60000 65536"/>
                    <a:gd name="T5" fmla="*/ 0 60000 65536"/>
                  </a:gdLst>
                  <a:ahLst/>
                  <a:cxnLst>
                    <a:cxn ang="T4">
                      <a:pos x="T0" y="T1"/>
                    </a:cxn>
                    <a:cxn ang="T5">
                      <a:pos x="T2" y="T3"/>
                    </a:cxn>
                  </a:cxnLst>
                  <a:rect l="0" t="0" r="r" b="b"/>
                  <a:pathLst>
                    <a:path w="33" h="13">
                      <a:moveTo>
                        <a:pt x="0" y="13"/>
                      </a:moveTo>
                      <a:cubicBezTo>
                        <a:pt x="0" y="6"/>
                        <a:pt x="14" y="0"/>
                        <a:pt x="33" y="0"/>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5" name="Freeform 4683">
                  <a:extLst>
                    <a:ext uri="{FF2B5EF4-FFF2-40B4-BE49-F238E27FC236}">
                      <a16:creationId xmlns:a16="http://schemas.microsoft.com/office/drawing/2014/main" id="{3B94EBA5-EBC5-49BB-A32D-BEF35D1977C7}"/>
                    </a:ext>
                  </a:extLst>
                </p:cNvPr>
                <p:cNvSpPr>
                  <a:spLocks/>
                </p:cNvSpPr>
                <p:nvPr/>
              </p:nvSpPr>
              <p:spPr bwMode="auto">
                <a:xfrm>
                  <a:off x="4319834" y="1767301"/>
                  <a:ext cx="131123" cy="99844"/>
                </a:xfrm>
                <a:custGeom>
                  <a:avLst/>
                  <a:gdLst>
                    <a:gd name="T0" fmla="*/ 0 w 33"/>
                    <a:gd name="T1" fmla="*/ 0 h 25"/>
                    <a:gd name="T2" fmla="*/ 0 w 33"/>
                    <a:gd name="T3" fmla="*/ 2147483646 h 25"/>
                    <a:gd name="T4" fmla="*/ 2147483646 w 33"/>
                    <a:gd name="T5" fmla="*/ 2147483646 h 25"/>
                    <a:gd name="T6" fmla="*/ 0 60000 65536"/>
                    <a:gd name="T7" fmla="*/ 0 60000 65536"/>
                    <a:gd name="T8" fmla="*/ 0 60000 65536"/>
                  </a:gdLst>
                  <a:ahLst/>
                  <a:cxnLst>
                    <a:cxn ang="T6">
                      <a:pos x="T0" y="T1"/>
                    </a:cxn>
                    <a:cxn ang="T7">
                      <a:pos x="T2" y="T3"/>
                    </a:cxn>
                    <a:cxn ang="T8">
                      <a:pos x="T4" y="T5"/>
                    </a:cxn>
                  </a:cxnLst>
                  <a:rect l="0" t="0" r="r" b="b"/>
                  <a:pathLst>
                    <a:path w="33" h="25">
                      <a:moveTo>
                        <a:pt x="0" y="0"/>
                      </a:moveTo>
                      <a:cubicBezTo>
                        <a:pt x="0" y="12"/>
                        <a:pt x="0" y="12"/>
                        <a:pt x="0" y="12"/>
                      </a:cubicBezTo>
                      <a:cubicBezTo>
                        <a:pt x="0" y="19"/>
                        <a:pt x="14" y="25"/>
                        <a:pt x="33" y="25"/>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grpSp>
        <p:sp>
          <p:nvSpPr>
            <p:cNvPr id="8" name="TextBox 7">
              <a:extLst>
                <a:ext uri="{FF2B5EF4-FFF2-40B4-BE49-F238E27FC236}">
                  <a16:creationId xmlns:a16="http://schemas.microsoft.com/office/drawing/2014/main" id="{F50CE754-3E36-457C-8CDD-5012024AD3A9}"/>
                </a:ext>
              </a:extLst>
            </p:cNvPr>
            <p:cNvSpPr txBox="1"/>
            <p:nvPr/>
          </p:nvSpPr>
          <p:spPr>
            <a:xfrm>
              <a:off x="3108501" y="2728991"/>
              <a:ext cx="2667448" cy="1107996"/>
            </a:xfrm>
            <a:prstGeom prst="rect">
              <a:avLst/>
            </a:prstGeom>
            <a:noFill/>
          </p:spPr>
          <p:txBody>
            <a:bodyPr wrap="square" rtlCol="0">
              <a:spAutoFit/>
            </a:bodyPr>
            <a:lstStyle/>
            <a:p>
              <a:r>
                <a:rPr lang="en-US" sz="1600" dirty="0"/>
                <a:t>Health care costs for Americans with diabetes are </a:t>
              </a:r>
              <a:r>
                <a:rPr lang="en-US" b="1" dirty="0">
                  <a:solidFill>
                    <a:schemeClr val="tx2"/>
                  </a:solidFill>
                </a:rPr>
                <a:t>2.3x GREATER </a:t>
              </a:r>
              <a:r>
                <a:rPr lang="en-US" sz="1600" dirty="0"/>
                <a:t>than those without diabetes</a:t>
              </a:r>
              <a:endParaRPr lang="en-US" dirty="0"/>
            </a:p>
          </p:txBody>
        </p:sp>
      </p:grpSp>
      <p:grpSp>
        <p:nvGrpSpPr>
          <p:cNvPr id="33" name="Group 32">
            <a:extLst>
              <a:ext uri="{FF2B5EF4-FFF2-40B4-BE49-F238E27FC236}">
                <a16:creationId xmlns:a16="http://schemas.microsoft.com/office/drawing/2014/main" id="{89AAD32A-693E-4AC3-A64B-0DF6EF724469}"/>
              </a:ext>
            </a:extLst>
          </p:cNvPr>
          <p:cNvGrpSpPr/>
          <p:nvPr/>
        </p:nvGrpSpPr>
        <p:grpSpPr>
          <a:xfrm>
            <a:off x="830492" y="2151768"/>
            <a:ext cx="2217640" cy="3638363"/>
            <a:chOff x="3352956" y="2490888"/>
            <a:chExt cx="2217640" cy="3638363"/>
          </a:xfrm>
        </p:grpSpPr>
        <p:grpSp>
          <p:nvGrpSpPr>
            <p:cNvPr id="34" name="Group 33">
              <a:extLst>
                <a:ext uri="{FF2B5EF4-FFF2-40B4-BE49-F238E27FC236}">
                  <a16:creationId xmlns:a16="http://schemas.microsoft.com/office/drawing/2014/main" id="{8E5AC3EA-7C4A-462E-81BE-0C8866C1F03D}"/>
                </a:ext>
              </a:extLst>
            </p:cNvPr>
            <p:cNvGrpSpPr/>
            <p:nvPr/>
          </p:nvGrpSpPr>
          <p:grpSpPr>
            <a:xfrm>
              <a:off x="3352956" y="2490888"/>
              <a:ext cx="2217640" cy="3638363"/>
              <a:chOff x="3352956" y="2490888"/>
              <a:chExt cx="2217640" cy="3638363"/>
            </a:xfrm>
          </p:grpSpPr>
          <p:grpSp>
            <p:nvGrpSpPr>
              <p:cNvPr id="36" name="Group 35">
                <a:extLst>
                  <a:ext uri="{FF2B5EF4-FFF2-40B4-BE49-F238E27FC236}">
                    <a16:creationId xmlns:a16="http://schemas.microsoft.com/office/drawing/2014/main" id="{D427D64C-8080-4E45-847D-3B1C3921DE71}"/>
                  </a:ext>
                </a:extLst>
              </p:cNvPr>
              <p:cNvGrpSpPr/>
              <p:nvPr/>
            </p:nvGrpSpPr>
            <p:grpSpPr>
              <a:xfrm>
                <a:off x="3352956" y="2490888"/>
                <a:ext cx="2217640" cy="3638363"/>
                <a:chOff x="3786711" y="1324177"/>
                <a:chExt cx="2217640" cy="3638363"/>
              </a:xfrm>
            </p:grpSpPr>
            <p:grpSp>
              <p:nvGrpSpPr>
                <p:cNvPr id="38" name="Group 37">
                  <a:extLst>
                    <a:ext uri="{FF2B5EF4-FFF2-40B4-BE49-F238E27FC236}">
                      <a16:creationId xmlns:a16="http://schemas.microsoft.com/office/drawing/2014/main" id="{A3D24B9A-92E0-4C16-958C-A4EB2DAD6383}"/>
                    </a:ext>
                  </a:extLst>
                </p:cNvPr>
                <p:cNvGrpSpPr/>
                <p:nvPr/>
              </p:nvGrpSpPr>
              <p:grpSpPr>
                <a:xfrm>
                  <a:off x="3786711" y="1324177"/>
                  <a:ext cx="2217640" cy="3638363"/>
                  <a:chOff x="4634231" y="1069418"/>
                  <a:chExt cx="628830" cy="1031688"/>
                </a:xfrm>
              </p:grpSpPr>
              <p:sp>
                <p:nvSpPr>
                  <p:cNvPr id="41" name="Freeform 4684">
                    <a:extLst>
                      <a:ext uri="{FF2B5EF4-FFF2-40B4-BE49-F238E27FC236}">
                        <a16:creationId xmlns:a16="http://schemas.microsoft.com/office/drawing/2014/main" id="{38F4D735-DB11-4224-B141-CB17813FCD0E}"/>
                      </a:ext>
                    </a:extLst>
                  </p:cNvPr>
                  <p:cNvSpPr>
                    <a:spLocks/>
                  </p:cNvSpPr>
                  <p:nvPr/>
                </p:nvSpPr>
                <p:spPr bwMode="auto">
                  <a:xfrm>
                    <a:off x="4634231" y="1346779"/>
                    <a:ext cx="628830" cy="754327"/>
                  </a:xfrm>
                  <a:custGeom>
                    <a:avLst/>
                    <a:gdLst>
                      <a:gd name="T0" fmla="*/ 2147483646 w 133"/>
                      <a:gd name="T1" fmla="*/ 2147483646 h 158"/>
                      <a:gd name="T2" fmla="*/ 2147483646 w 133"/>
                      <a:gd name="T3" fmla="*/ 2147483646 h 158"/>
                      <a:gd name="T4" fmla="*/ 0 w 133"/>
                      <a:gd name="T5" fmla="*/ 2147483646 h 158"/>
                      <a:gd name="T6" fmla="*/ 0 w 133"/>
                      <a:gd name="T7" fmla="*/ 2147483646 h 158"/>
                      <a:gd name="T8" fmla="*/ 2147483646 w 133"/>
                      <a:gd name="T9" fmla="*/ 0 h 158"/>
                      <a:gd name="T10" fmla="*/ 2147483646 w 133"/>
                      <a:gd name="T11" fmla="*/ 0 h 158"/>
                      <a:gd name="T12" fmla="*/ 2147483646 w 133"/>
                      <a:gd name="T13" fmla="*/ 2147483646 h 158"/>
                      <a:gd name="T14" fmla="*/ 2147483646 w 133"/>
                      <a:gd name="T15" fmla="*/ 2147483646 h 158"/>
                      <a:gd name="T16" fmla="*/ 2147483646 w 133"/>
                      <a:gd name="T17" fmla="*/ 2147483646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158">
                        <a:moveTo>
                          <a:pt x="74" y="158"/>
                        </a:moveTo>
                        <a:cubicBezTo>
                          <a:pt x="59" y="158"/>
                          <a:pt x="59" y="158"/>
                          <a:pt x="59" y="158"/>
                        </a:cubicBezTo>
                        <a:cubicBezTo>
                          <a:pt x="26" y="158"/>
                          <a:pt x="0" y="131"/>
                          <a:pt x="0" y="98"/>
                        </a:cubicBezTo>
                        <a:cubicBezTo>
                          <a:pt x="0" y="60"/>
                          <a:pt x="0" y="60"/>
                          <a:pt x="0" y="60"/>
                        </a:cubicBezTo>
                        <a:cubicBezTo>
                          <a:pt x="0" y="27"/>
                          <a:pt x="26" y="0"/>
                          <a:pt x="59" y="0"/>
                        </a:cubicBezTo>
                        <a:cubicBezTo>
                          <a:pt x="74" y="0"/>
                          <a:pt x="74" y="0"/>
                          <a:pt x="74" y="0"/>
                        </a:cubicBezTo>
                        <a:cubicBezTo>
                          <a:pt x="106" y="0"/>
                          <a:pt x="133" y="27"/>
                          <a:pt x="133" y="60"/>
                        </a:cubicBezTo>
                        <a:cubicBezTo>
                          <a:pt x="133" y="98"/>
                          <a:pt x="133" y="98"/>
                          <a:pt x="133" y="98"/>
                        </a:cubicBezTo>
                        <a:cubicBezTo>
                          <a:pt x="133" y="131"/>
                          <a:pt x="106" y="158"/>
                          <a:pt x="74" y="158"/>
                        </a:cubicBezTo>
                        <a:close/>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2" name="Rectangle 4685">
                    <a:extLst>
                      <a:ext uri="{FF2B5EF4-FFF2-40B4-BE49-F238E27FC236}">
                        <a16:creationId xmlns:a16="http://schemas.microsoft.com/office/drawing/2014/main" id="{A608AD5F-4B4A-456B-A330-2CD5760DDEE4}"/>
                      </a:ext>
                    </a:extLst>
                  </p:cNvPr>
                  <p:cNvSpPr>
                    <a:spLocks noChangeArrowheads="1"/>
                  </p:cNvSpPr>
                  <p:nvPr/>
                </p:nvSpPr>
                <p:spPr bwMode="auto">
                  <a:xfrm>
                    <a:off x="4828293" y="1286494"/>
                    <a:ext cx="222563" cy="72430"/>
                  </a:xfrm>
                  <a:prstGeom prst="ellipse">
                    <a:avLst/>
                  </a:prstGeom>
                  <a:solidFill>
                    <a:schemeClr val="tx2"/>
                  </a:solidFill>
                  <a:ln w="28575" cap="rnd">
                    <a:solidFill>
                      <a:schemeClr val="tx2"/>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43" name="Freeform 4686">
                    <a:extLst>
                      <a:ext uri="{FF2B5EF4-FFF2-40B4-BE49-F238E27FC236}">
                        <a16:creationId xmlns:a16="http://schemas.microsoft.com/office/drawing/2014/main" id="{33903ABA-B637-4AD7-8DEA-0177B397B8D9}"/>
                      </a:ext>
                    </a:extLst>
                  </p:cNvPr>
                  <p:cNvSpPr>
                    <a:spLocks/>
                  </p:cNvSpPr>
                  <p:nvPr/>
                </p:nvSpPr>
                <p:spPr bwMode="auto">
                  <a:xfrm>
                    <a:off x="4784011" y="1069418"/>
                    <a:ext cx="312648" cy="224356"/>
                  </a:xfrm>
                  <a:custGeom>
                    <a:avLst/>
                    <a:gdLst>
                      <a:gd name="T0" fmla="*/ 2147483646 w 66"/>
                      <a:gd name="T1" fmla="*/ 2147483646 h 47"/>
                      <a:gd name="T2" fmla="*/ 2147483646 w 66"/>
                      <a:gd name="T3" fmla="*/ 2147483646 h 47"/>
                      <a:gd name="T4" fmla="*/ 2147483646 w 66"/>
                      <a:gd name="T5" fmla="*/ 2147483646 h 47"/>
                      <a:gd name="T6" fmla="*/ 2147483646 w 66"/>
                      <a:gd name="T7" fmla="*/ 2147483646 h 47"/>
                      <a:gd name="T8" fmla="*/ 2147483646 w 66"/>
                      <a:gd name="T9" fmla="*/ 2147483646 h 47"/>
                      <a:gd name="T10" fmla="*/ 2147483646 w 66"/>
                      <a:gd name="T11" fmla="*/ 2147483646 h 47"/>
                      <a:gd name="T12" fmla="*/ 2147483646 w 66"/>
                      <a:gd name="T13" fmla="*/ 2147483646 h 47"/>
                      <a:gd name="T14" fmla="*/ 2147483646 w 66"/>
                      <a:gd name="T15" fmla="*/ 2147483646 h 47"/>
                      <a:gd name="T16" fmla="*/ 2147483646 w 66"/>
                      <a:gd name="T17" fmla="*/ 2147483646 h 47"/>
                      <a:gd name="T18" fmla="*/ 2147483646 w 66"/>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47">
                        <a:moveTo>
                          <a:pt x="43" y="47"/>
                        </a:moveTo>
                        <a:cubicBezTo>
                          <a:pt x="52" y="36"/>
                          <a:pt x="63" y="20"/>
                          <a:pt x="65" y="13"/>
                        </a:cubicBezTo>
                        <a:cubicBezTo>
                          <a:pt x="66" y="8"/>
                          <a:pt x="57" y="11"/>
                          <a:pt x="51" y="13"/>
                        </a:cubicBezTo>
                        <a:cubicBezTo>
                          <a:pt x="49" y="14"/>
                          <a:pt x="46" y="13"/>
                          <a:pt x="44" y="11"/>
                        </a:cubicBezTo>
                        <a:cubicBezTo>
                          <a:pt x="38" y="3"/>
                          <a:pt x="38" y="3"/>
                          <a:pt x="38" y="3"/>
                        </a:cubicBezTo>
                        <a:cubicBezTo>
                          <a:pt x="36" y="0"/>
                          <a:pt x="31" y="0"/>
                          <a:pt x="28" y="3"/>
                        </a:cubicBezTo>
                        <a:cubicBezTo>
                          <a:pt x="23" y="11"/>
                          <a:pt x="23" y="11"/>
                          <a:pt x="23" y="11"/>
                        </a:cubicBezTo>
                        <a:cubicBezTo>
                          <a:pt x="21" y="13"/>
                          <a:pt x="18" y="14"/>
                          <a:pt x="15" y="13"/>
                        </a:cubicBezTo>
                        <a:cubicBezTo>
                          <a:pt x="10" y="11"/>
                          <a:pt x="0" y="8"/>
                          <a:pt x="2" y="13"/>
                        </a:cubicBezTo>
                        <a:cubicBezTo>
                          <a:pt x="4" y="20"/>
                          <a:pt x="15" y="36"/>
                          <a:pt x="24" y="47"/>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
              <p:nvSpPr>
                <p:cNvPr id="39" name="TextBox 38">
                  <a:extLst>
                    <a:ext uri="{FF2B5EF4-FFF2-40B4-BE49-F238E27FC236}">
                      <a16:creationId xmlns:a16="http://schemas.microsoft.com/office/drawing/2014/main" id="{BC90BBF1-4546-4FE6-B7AB-CF9B1127DA79}"/>
                    </a:ext>
                  </a:extLst>
                </p:cNvPr>
                <p:cNvSpPr txBox="1"/>
                <p:nvPr/>
              </p:nvSpPr>
              <p:spPr>
                <a:xfrm>
                  <a:off x="4073901" y="2591722"/>
                  <a:ext cx="1631154" cy="923330"/>
                </a:xfrm>
                <a:prstGeom prst="rect">
                  <a:avLst/>
                </a:prstGeom>
                <a:noFill/>
              </p:spPr>
              <p:txBody>
                <a:bodyPr wrap="square" rtlCol="0">
                  <a:spAutoFit/>
                </a:bodyPr>
                <a:lstStyle/>
                <a:p>
                  <a:pPr algn="ctr"/>
                  <a:r>
                    <a:rPr lang="en-US" dirty="0"/>
                    <a:t>Diagnosed diabetes costs America </a:t>
                  </a:r>
                </a:p>
              </p:txBody>
            </p:sp>
            <p:sp>
              <p:nvSpPr>
                <p:cNvPr id="40" name="Rectangle 39">
                  <a:extLst>
                    <a:ext uri="{FF2B5EF4-FFF2-40B4-BE49-F238E27FC236}">
                      <a16:creationId xmlns:a16="http://schemas.microsoft.com/office/drawing/2014/main" id="{D7740E6D-BE11-4462-8B40-C13EC03FA9EF}"/>
                    </a:ext>
                  </a:extLst>
                </p:cNvPr>
                <p:cNvSpPr/>
                <p:nvPr/>
              </p:nvSpPr>
              <p:spPr>
                <a:xfrm>
                  <a:off x="3927532" y="3367527"/>
                  <a:ext cx="1864261" cy="646331"/>
                </a:xfrm>
                <a:prstGeom prst="rect">
                  <a:avLst/>
                </a:prstGeom>
              </p:spPr>
              <p:txBody>
                <a:bodyPr wrap="square">
                  <a:spAutoFit/>
                </a:bodyPr>
                <a:lstStyle/>
                <a:p>
                  <a:pPr algn="ctr"/>
                  <a:r>
                    <a:rPr lang="en-US" sz="3600" b="1" dirty="0">
                      <a:solidFill>
                        <a:schemeClr val="tx2"/>
                      </a:solidFill>
                    </a:rPr>
                    <a:t>$327</a:t>
                  </a:r>
                </a:p>
              </p:txBody>
            </p:sp>
          </p:grpSp>
          <p:sp>
            <p:nvSpPr>
              <p:cNvPr id="37" name="Rectangle 36">
                <a:extLst>
                  <a:ext uri="{FF2B5EF4-FFF2-40B4-BE49-F238E27FC236}">
                    <a16:creationId xmlns:a16="http://schemas.microsoft.com/office/drawing/2014/main" id="{0B1C1E6B-FAF3-4B3F-B7DD-B717CAA1915E}"/>
                  </a:ext>
                </a:extLst>
              </p:cNvPr>
              <p:cNvSpPr/>
              <p:nvPr/>
            </p:nvSpPr>
            <p:spPr>
              <a:xfrm>
                <a:off x="3440641" y="4893533"/>
                <a:ext cx="2031325" cy="646331"/>
              </a:xfrm>
              <a:prstGeom prst="rect">
                <a:avLst/>
              </a:prstGeom>
            </p:spPr>
            <p:txBody>
              <a:bodyPr wrap="none">
                <a:spAutoFit/>
              </a:bodyPr>
              <a:lstStyle/>
              <a:p>
                <a:r>
                  <a:rPr lang="en-US" sz="3600" b="1" dirty="0">
                    <a:solidFill>
                      <a:schemeClr val="tx2"/>
                    </a:solidFill>
                  </a:rPr>
                  <a:t>BILLION</a:t>
                </a:r>
                <a:endParaRPr lang="en-US" sz="3600" dirty="0"/>
              </a:p>
            </p:txBody>
          </p:sp>
        </p:grpSp>
        <p:sp>
          <p:nvSpPr>
            <p:cNvPr id="35" name="TextBox 34">
              <a:extLst>
                <a:ext uri="{FF2B5EF4-FFF2-40B4-BE49-F238E27FC236}">
                  <a16:creationId xmlns:a16="http://schemas.microsoft.com/office/drawing/2014/main" id="{53997E20-BD4D-47BC-953B-7EDF266676C7}"/>
                </a:ext>
              </a:extLst>
            </p:cNvPr>
            <p:cNvSpPr txBox="1"/>
            <p:nvPr/>
          </p:nvSpPr>
          <p:spPr>
            <a:xfrm>
              <a:off x="3615813" y="5351897"/>
              <a:ext cx="1631154" cy="338554"/>
            </a:xfrm>
            <a:prstGeom prst="rect">
              <a:avLst/>
            </a:prstGeom>
            <a:noFill/>
          </p:spPr>
          <p:txBody>
            <a:bodyPr wrap="square" rtlCol="0">
              <a:spAutoFit/>
            </a:bodyPr>
            <a:lstStyle/>
            <a:p>
              <a:pPr algn="ctr"/>
              <a:r>
                <a:rPr lang="en-US" sz="1600" dirty="0"/>
                <a:t>per year</a:t>
              </a:r>
            </a:p>
          </p:txBody>
        </p:sp>
      </p:grpSp>
      <p:grpSp>
        <p:nvGrpSpPr>
          <p:cNvPr id="44" name="Group 43">
            <a:extLst>
              <a:ext uri="{FF2B5EF4-FFF2-40B4-BE49-F238E27FC236}">
                <a16:creationId xmlns:a16="http://schemas.microsoft.com/office/drawing/2014/main" id="{9FA34E26-619E-4D2D-A0DF-E7871E74996F}"/>
              </a:ext>
            </a:extLst>
          </p:cNvPr>
          <p:cNvGrpSpPr/>
          <p:nvPr/>
        </p:nvGrpSpPr>
        <p:grpSpPr>
          <a:xfrm>
            <a:off x="3460225" y="4095438"/>
            <a:ext cx="3555563" cy="2173716"/>
            <a:chOff x="3524745" y="4415898"/>
            <a:chExt cx="3555563" cy="2173716"/>
          </a:xfrm>
        </p:grpSpPr>
        <p:grpSp>
          <p:nvGrpSpPr>
            <p:cNvPr id="45" name="Group 44">
              <a:extLst>
                <a:ext uri="{FF2B5EF4-FFF2-40B4-BE49-F238E27FC236}">
                  <a16:creationId xmlns:a16="http://schemas.microsoft.com/office/drawing/2014/main" id="{3392EF6A-F22F-402F-8E11-655F22095F6C}"/>
                </a:ext>
              </a:extLst>
            </p:cNvPr>
            <p:cNvGrpSpPr/>
            <p:nvPr/>
          </p:nvGrpSpPr>
          <p:grpSpPr>
            <a:xfrm>
              <a:off x="3524745" y="5389285"/>
              <a:ext cx="3555563" cy="1200329"/>
              <a:chOff x="6403296" y="2390434"/>
              <a:chExt cx="3398223" cy="1200329"/>
            </a:xfrm>
          </p:grpSpPr>
          <p:grpSp>
            <p:nvGrpSpPr>
              <p:cNvPr id="72" name="Group 71">
                <a:extLst>
                  <a:ext uri="{FF2B5EF4-FFF2-40B4-BE49-F238E27FC236}">
                    <a16:creationId xmlns:a16="http://schemas.microsoft.com/office/drawing/2014/main" id="{21710AD4-8FCB-4C5F-BC0A-0966F4B25070}"/>
                  </a:ext>
                </a:extLst>
              </p:cNvPr>
              <p:cNvGrpSpPr/>
              <p:nvPr/>
            </p:nvGrpSpPr>
            <p:grpSpPr>
              <a:xfrm>
                <a:off x="6403296" y="2826462"/>
                <a:ext cx="226914" cy="520800"/>
                <a:chOff x="4841345" y="1649576"/>
                <a:chExt cx="116222" cy="266745"/>
              </a:xfrm>
            </p:grpSpPr>
            <p:sp>
              <p:nvSpPr>
                <p:cNvPr id="74" name="Freeform 4687">
                  <a:extLst>
                    <a:ext uri="{FF2B5EF4-FFF2-40B4-BE49-F238E27FC236}">
                      <a16:creationId xmlns:a16="http://schemas.microsoft.com/office/drawing/2014/main" id="{CFAF2F2B-A073-4929-8A0A-67A60C6EABD1}"/>
                    </a:ext>
                  </a:extLst>
                </p:cNvPr>
                <p:cNvSpPr>
                  <a:spLocks/>
                </p:cNvSpPr>
                <p:nvPr/>
              </p:nvSpPr>
              <p:spPr bwMode="auto">
                <a:xfrm>
                  <a:off x="4841345" y="1677889"/>
                  <a:ext cx="116222" cy="210118"/>
                </a:xfrm>
                <a:custGeom>
                  <a:avLst/>
                  <a:gdLst>
                    <a:gd name="T0" fmla="*/ 2147483646 w 29"/>
                    <a:gd name="T1" fmla="*/ 2147483646 h 52"/>
                    <a:gd name="T2" fmla="*/ 2147483646 w 29"/>
                    <a:gd name="T3" fmla="*/ 2147483646 h 52"/>
                    <a:gd name="T4" fmla="*/ 2147483646 w 29"/>
                    <a:gd name="T5" fmla="*/ 2147483646 h 52"/>
                    <a:gd name="T6" fmla="*/ 2147483646 w 29"/>
                    <a:gd name="T7" fmla="*/ 2147483646 h 52"/>
                    <a:gd name="T8" fmla="*/ 0 w 29"/>
                    <a:gd name="T9" fmla="*/ 2147483646 h 52"/>
                    <a:gd name="T10" fmla="*/ 2147483646 w 29"/>
                    <a:gd name="T11" fmla="*/ 0 h 52"/>
                    <a:gd name="T12" fmla="*/ 2147483646 w 29"/>
                    <a:gd name="T13" fmla="*/ 2147483646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2">
                      <a:moveTo>
                        <a:pt x="1" y="43"/>
                      </a:moveTo>
                      <a:cubicBezTo>
                        <a:pt x="2" y="48"/>
                        <a:pt x="8" y="52"/>
                        <a:pt x="14" y="52"/>
                      </a:cubicBezTo>
                      <a:cubicBezTo>
                        <a:pt x="22" y="52"/>
                        <a:pt x="29" y="46"/>
                        <a:pt x="29" y="39"/>
                      </a:cubicBezTo>
                      <a:cubicBezTo>
                        <a:pt x="29" y="32"/>
                        <a:pt x="23" y="27"/>
                        <a:pt x="14" y="26"/>
                      </a:cubicBezTo>
                      <a:cubicBezTo>
                        <a:pt x="6" y="25"/>
                        <a:pt x="0" y="20"/>
                        <a:pt x="0" y="13"/>
                      </a:cubicBezTo>
                      <a:cubicBezTo>
                        <a:pt x="0" y="6"/>
                        <a:pt x="6" y="0"/>
                        <a:pt x="14" y="0"/>
                      </a:cubicBezTo>
                      <a:cubicBezTo>
                        <a:pt x="21" y="0"/>
                        <a:pt x="26" y="4"/>
                        <a:pt x="28" y="9"/>
                      </a:cubicBezTo>
                    </a:path>
                  </a:pathLst>
                </a:custGeom>
                <a:noFill/>
                <a:ln w="571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5" name="Line 4688">
                  <a:extLst>
                    <a:ext uri="{FF2B5EF4-FFF2-40B4-BE49-F238E27FC236}">
                      <a16:creationId xmlns:a16="http://schemas.microsoft.com/office/drawing/2014/main" id="{D4B2F427-CD09-4177-B015-35BAA4FA007B}"/>
                    </a:ext>
                  </a:extLst>
                </p:cNvPr>
                <p:cNvSpPr>
                  <a:spLocks noChangeShapeType="1"/>
                </p:cNvSpPr>
                <p:nvPr/>
              </p:nvSpPr>
              <p:spPr bwMode="auto">
                <a:xfrm>
                  <a:off x="4897966" y="1649576"/>
                  <a:ext cx="0" cy="28314"/>
                </a:xfrm>
                <a:prstGeom prst="line">
                  <a:avLst/>
                </a:prstGeom>
                <a:noFill/>
                <a:ln w="5715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6" name="Line 4689">
                  <a:extLst>
                    <a:ext uri="{FF2B5EF4-FFF2-40B4-BE49-F238E27FC236}">
                      <a16:creationId xmlns:a16="http://schemas.microsoft.com/office/drawing/2014/main" id="{35275488-B67B-4A22-86CA-90486641125A}"/>
                    </a:ext>
                  </a:extLst>
                </p:cNvPr>
                <p:cNvSpPr>
                  <a:spLocks noChangeShapeType="1"/>
                </p:cNvSpPr>
                <p:nvPr/>
              </p:nvSpPr>
              <p:spPr bwMode="auto">
                <a:xfrm>
                  <a:off x="4897966" y="1888007"/>
                  <a:ext cx="0" cy="28314"/>
                </a:xfrm>
                <a:prstGeom prst="line">
                  <a:avLst/>
                </a:prstGeom>
                <a:noFill/>
                <a:ln w="5715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73" name="TextBox 72">
                <a:extLst>
                  <a:ext uri="{FF2B5EF4-FFF2-40B4-BE49-F238E27FC236}">
                    <a16:creationId xmlns:a16="http://schemas.microsoft.com/office/drawing/2014/main" id="{CDBC5F16-4EBF-4F03-BDF1-DB802B710E96}"/>
                  </a:ext>
                </a:extLst>
              </p:cNvPr>
              <p:cNvSpPr txBox="1"/>
              <p:nvPr/>
            </p:nvSpPr>
            <p:spPr>
              <a:xfrm>
                <a:off x="7192486" y="2390434"/>
                <a:ext cx="2609033" cy="1200329"/>
              </a:xfrm>
              <a:prstGeom prst="rect">
                <a:avLst/>
              </a:prstGeom>
              <a:noFill/>
            </p:spPr>
            <p:txBody>
              <a:bodyPr wrap="square" rtlCol="0">
                <a:spAutoFit/>
              </a:bodyPr>
              <a:lstStyle/>
              <a:p>
                <a:r>
                  <a:rPr lang="en-US" sz="1600" dirty="0"/>
                  <a:t>Annual cost of health care for people without diabetes</a:t>
                </a:r>
              </a:p>
              <a:p>
                <a:r>
                  <a:rPr lang="en-US" sz="2400" b="1" dirty="0">
                    <a:solidFill>
                      <a:schemeClr val="tx2"/>
                    </a:solidFill>
                  </a:rPr>
                  <a:t>$7,151 </a:t>
                </a:r>
              </a:p>
            </p:txBody>
          </p:sp>
        </p:grpSp>
        <p:grpSp>
          <p:nvGrpSpPr>
            <p:cNvPr id="46" name="Group 45">
              <a:extLst>
                <a:ext uri="{FF2B5EF4-FFF2-40B4-BE49-F238E27FC236}">
                  <a16:creationId xmlns:a16="http://schemas.microsoft.com/office/drawing/2014/main" id="{C06D35D0-825F-4308-AB5C-93813BEF22C6}"/>
                </a:ext>
              </a:extLst>
            </p:cNvPr>
            <p:cNvGrpSpPr/>
            <p:nvPr/>
          </p:nvGrpSpPr>
          <p:grpSpPr>
            <a:xfrm>
              <a:off x="3524745" y="4471470"/>
              <a:ext cx="636588" cy="790576"/>
              <a:chOff x="2986088" y="4095750"/>
              <a:chExt cx="636588" cy="790576"/>
            </a:xfrm>
          </p:grpSpPr>
          <p:sp>
            <p:nvSpPr>
              <p:cNvPr id="61" name="Line 779">
                <a:extLst>
                  <a:ext uri="{FF2B5EF4-FFF2-40B4-BE49-F238E27FC236}">
                    <a16:creationId xmlns:a16="http://schemas.microsoft.com/office/drawing/2014/main" id="{593EA959-DC34-4189-9E5A-5885F34FB9BA}"/>
                  </a:ext>
                </a:extLst>
              </p:cNvPr>
              <p:cNvSpPr>
                <a:spLocks noChangeShapeType="1"/>
              </p:cNvSpPr>
              <p:nvPr/>
            </p:nvSpPr>
            <p:spPr bwMode="auto">
              <a:xfrm>
                <a:off x="3055938" y="4500563"/>
                <a:ext cx="0" cy="385763"/>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2" name="Line 780">
                <a:extLst>
                  <a:ext uri="{FF2B5EF4-FFF2-40B4-BE49-F238E27FC236}">
                    <a16:creationId xmlns:a16="http://schemas.microsoft.com/office/drawing/2014/main" id="{1ED16B40-F352-47C9-9C45-E62F0E84E171}"/>
                  </a:ext>
                </a:extLst>
              </p:cNvPr>
              <p:cNvSpPr>
                <a:spLocks noChangeShapeType="1"/>
              </p:cNvSpPr>
              <p:nvPr/>
            </p:nvSpPr>
            <p:spPr bwMode="auto">
              <a:xfrm>
                <a:off x="3138488" y="4684713"/>
                <a:ext cx="0" cy="201613"/>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3" name="Line 781">
                <a:extLst>
                  <a:ext uri="{FF2B5EF4-FFF2-40B4-BE49-F238E27FC236}">
                    <a16:creationId xmlns:a16="http://schemas.microsoft.com/office/drawing/2014/main" id="{2A52BCF1-4ABD-4569-A33B-F657E0204370}"/>
                  </a:ext>
                </a:extLst>
              </p:cNvPr>
              <p:cNvSpPr>
                <a:spLocks noChangeShapeType="1"/>
              </p:cNvSpPr>
              <p:nvPr/>
            </p:nvSpPr>
            <p:spPr bwMode="auto">
              <a:xfrm>
                <a:off x="3214688" y="4500563"/>
                <a:ext cx="0" cy="385763"/>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4" name="Oval 782">
                <a:extLst>
                  <a:ext uri="{FF2B5EF4-FFF2-40B4-BE49-F238E27FC236}">
                    <a16:creationId xmlns:a16="http://schemas.microsoft.com/office/drawing/2014/main" id="{CCD22D35-4CF0-4455-A9F3-E253ED03096E}"/>
                  </a:ext>
                </a:extLst>
              </p:cNvPr>
              <p:cNvSpPr>
                <a:spLocks noChangeArrowheads="1"/>
              </p:cNvSpPr>
              <p:nvPr/>
            </p:nvSpPr>
            <p:spPr bwMode="auto">
              <a:xfrm>
                <a:off x="3063875" y="4095750"/>
                <a:ext cx="150813" cy="161925"/>
              </a:xfrm>
              <a:prstGeom prst="ellipse">
                <a:avLst/>
              </a:prstGeom>
              <a:noFill/>
              <a:ln w="28575"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65" name="Freeform 783">
                <a:extLst>
                  <a:ext uri="{FF2B5EF4-FFF2-40B4-BE49-F238E27FC236}">
                    <a16:creationId xmlns:a16="http://schemas.microsoft.com/office/drawing/2014/main" id="{3E5A7E39-9667-45EC-B274-22B6528FCCAA}"/>
                  </a:ext>
                </a:extLst>
              </p:cNvPr>
              <p:cNvSpPr>
                <a:spLocks/>
              </p:cNvSpPr>
              <p:nvPr/>
            </p:nvSpPr>
            <p:spPr bwMode="auto">
              <a:xfrm>
                <a:off x="2986088" y="4295775"/>
                <a:ext cx="306388" cy="317500"/>
              </a:xfrm>
              <a:custGeom>
                <a:avLst/>
                <a:gdLst>
                  <a:gd name="T0" fmla="*/ 2147483646 w 82"/>
                  <a:gd name="T1" fmla="*/ 2147483646 h 84"/>
                  <a:gd name="T2" fmla="*/ 2147483646 w 82"/>
                  <a:gd name="T3" fmla="*/ 2147483646 h 84"/>
                  <a:gd name="T4" fmla="*/ 2147483646 w 82"/>
                  <a:gd name="T5" fmla="*/ 2147483646 h 84"/>
                  <a:gd name="T6" fmla="*/ 2147483646 w 82"/>
                  <a:gd name="T7" fmla="*/ 0 h 84"/>
                  <a:gd name="T8" fmla="*/ 2147483646 w 82"/>
                  <a:gd name="T9" fmla="*/ 2147483646 h 84"/>
                  <a:gd name="T10" fmla="*/ 2147483646 w 82"/>
                  <a:gd name="T11" fmla="*/ 0 h 84"/>
                  <a:gd name="T12" fmla="*/ 0 w 82"/>
                  <a:gd name="T13" fmla="*/ 2147483646 h 84"/>
                  <a:gd name="T14" fmla="*/ 0 w 82"/>
                  <a:gd name="T15" fmla="*/ 2147483646 h 84"/>
                  <a:gd name="T16" fmla="*/ 2147483646 w 82"/>
                  <a:gd name="T17" fmla="*/ 214748364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84">
                    <a:moveTo>
                      <a:pt x="63" y="84"/>
                    </a:moveTo>
                    <a:cubicBezTo>
                      <a:pt x="77" y="83"/>
                      <a:pt x="82" y="81"/>
                      <a:pt x="82" y="54"/>
                    </a:cubicBezTo>
                    <a:cubicBezTo>
                      <a:pt x="82" y="40"/>
                      <a:pt x="82" y="40"/>
                      <a:pt x="82" y="40"/>
                    </a:cubicBezTo>
                    <a:cubicBezTo>
                      <a:pt x="82" y="13"/>
                      <a:pt x="76" y="2"/>
                      <a:pt x="52" y="0"/>
                    </a:cubicBezTo>
                    <a:cubicBezTo>
                      <a:pt x="52" y="0"/>
                      <a:pt x="41" y="20"/>
                      <a:pt x="41" y="20"/>
                    </a:cubicBezTo>
                    <a:cubicBezTo>
                      <a:pt x="30" y="0"/>
                      <a:pt x="30" y="0"/>
                      <a:pt x="30" y="0"/>
                    </a:cubicBezTo>
                    <a:cubicBezTo>
                      <a:pt x="6" y="2"/>
                      <a:pt x="0" y="13"/>
                      <a:pt x="0" y="40"/>
                    </a:cubicBezTo>
                    <a:cubicBezTo>
                      <a:pt x="0" y="54"/>
                      <a:pt x="0" y="54"/>
                      <a:pt x="0" y="54"/>
                    </a:cubicBezTo>
                    <a:cubicBezTo>
                      <a:pt x="0" y="81"/>
                      <a:pt x="5" y="83"/>
                      <a:pt x="19" y="84"/>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6" name="Freeform 784">
                <a:extLst>
                  <a:ext uri="{FF2B5EF4-FFF2-40B4-BE49-F238E27FC236}">
                    <a16:creationId xmlns:a16="http://schemas.microsoft.com/office/drawing/2014/main" id="{3432F6E2-58B2-44CE-9464-9429248FE567}"/>
                  </a:ext>
                </a:extLst>
              </p:cNvPr>
              <p:cNvSpPr>
                <a:spLocks/>
              </p:cNvSpPr>
              <p:nvPr/>
            </p:nvSpPr>
            <p:spPr bwMode="auto">
              <a:xfrm>
                <a:off x="3243263" y="4391025"/>
                <a:ext cx="379413" cy="495300"/>
              </a:xfrm>
              <a:custGeom>
                <a:avLst/>
                <a:gdLst>
                  <a:gd name="T0" fmla="*/ 2147483646 w 101"/>
                  <a:gd name="T1" fmla="*/ 2147483646 h 131"/>
                  <a:gd name="T2" fmla="*/ 2147483646 w 101"/>
                  <a:gd name="T3" fmla="*/ 0 h 131"/>
                  <a:gd name="T4" fmla="*/ 2147483646 w 101"/>
                  <a:gd name="T5" fmla="*/ 0 h 131"/>
                  <a:gd name="T6" fmla="*/ 2147483646 w 101"/>
                  <a:gd name="T7" fmla="*/ 2147483646 h 131"/>
                  <a:gd name="T8" fmla="*/ 2147483646 w 101"/>
                  <a:gd name="T9" fmla="*/ 2147483646 h 131"/>
                  <a:gd name="T10" fmla="*/ 2147483646 w 101"/>
                  <a:gd name="T11" fmla="*/ 2147483646 h 131"/>
                  <a:gd name="T12" fmla="*/ 2147483646 w 101"/>
                  <a:gd name="T13" fmla="*/ 2147483646 h 131"/>
                  <a:gd name="T14" fmla="*/ 0 w 101"/>
                  <a:gd name="T15" fmla="*/ 2147483646 h 1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31">
                    <a:moveTo>
                      <a:pt x="20" y="4"/>
                    </a:moveTo>
                    <a:cubicBezTo>
                      <a:pt x="26" y="1"/>
                      <a:pt x="33" y="0"/>
                      <a:pt x="40" y="0"/>
                    </a:cubicBezTo>
                    <a:cubicBezTo>
                      <a:pt x="51" y="0"/>
                      <a:pt x="51" y="0"/>
                      <a:pt x="51" y="0"/>
                    </a:cubicBezTo>
                    <a:cubicBezTo>
                      <a:pt x="79" y="0"/>
                      <a:pt x="101" y="22"/>
                      <a:pt x="101" y="49"/>
                    </a:cubicBezTo>
                    <a:cubicBezTo>
                      <a:pt x="101" y="82"/>
                      <a:pt x="101" y="82"/>
                      <a:pt x="101" y="82"/>
                    </a:cubicBezTo>
                    <a:cubicBezTo>
                      <a:pt x="101" y="109"/>
                      <a:pt x="79" y="131"/>
                      <a:pt x="51" y="131"/>
                    </a:cubicBezTo>
                    <a:cubicBezTo>
                      <a:pt x="40" y="131"/>
                      <a:pt x="40" y="131"/>
                      <a:pt x="40" y="131"/>
                    </a:cubicBezTo>
                    <a:cubicBezTo>
                      <a:pt x="24" y="131"/>
                      <a:pt x="9" y="124"/>
                      <a:pt x="0" y="112"/>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7" name="Rectangle 785">
                <a:extLst>
                  <a:ext uri="{FF2B5EF4-FFF2-40B4-BE49-F238E27FC236}">
                    <a16:creationId xmlns:a16="http://schemas.microsoft.com/office/drawing/2014/main" id="{329A9A6F-CAD0-4916-B51E-11A08628EF9F}"/>
                  </a:ext>
                </a:extLst>
              </p:cNvPr>
              <p:cNvSpPr>
                <a:spLocks noChangeArrowheads="1"/>
              </p:cNvSpPr>
              <p:nvPr/>
            </p:nvSpPr>
            <p:spPr bwMode="auto">
              <a:xfrm>
                <a:off x="3341688" y="4341813"/>
                <a:ext cx="146050" cy="49213"/>
              </a:xfrm>
              <a:prstGeom prst="rect">
                <a:avLst/>
              </a:prstGeom>
              <a:noFill/>
              <a:ln w="28575"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68" name="Freeform 786">
                <a:extLst>
                  <a:ext uri="{FF2B5EF4-FFF2-40B4-BE49-F238E27FC236}">
                    <a16:creationId xmlns:a16="http://schemas.microsoft.com/office/drawing/2014/main" id="{08C4FA7B-CC65-444D-B8E1-9FF3246C5641}"/>
                  </a:ext>
                </a:extLst>
              </p:cNvPr>
              <p:cNvSpPr>
                <a:spLocks/>
              </p:cNvSpPr>
              <p:nvPr/>
            </p:nvSpPr>
            <p:spPr bwMode="auto">
              <a:xfrm>
                <a:off x="3311525" y="4194175"/>
                <a:ext cx="206375" cy="147638"/>
              </a:xfrm>
              <a:custGeom>
                <a:avLst/>
                <a:gdLst>
                  <a:gd name="T0" fmla="*/ 2147483646 w 55"/>
                  <a:gd name="T1" fmla="*/ 2147483646 h 39"/>
                  <a:gd name="T2" fmla="*/ 2147483646 w 55"/>
                  <a:gd name="T3" fmla="*/ 2147483646 h 39"/>
                  <a:gd name="T4" fmla="*/ 2147483646 w 55"/>
                  <a:gd name="T5" fmla="*/ 2147483646 h 39"/>
                  <a:gd name="T6" fmla="*/ 2147483646 w 55"/>
                  <a:gd name="T7" fmla="*/ 2147483646 h 39"/>
                  <a:gd name="T8" fmla="*/ 2147483646 w 55"/>
                  <a:gd name="T9" fmla="*/ 2147483646 h 39"/>
                  <a:gd name="T10" fmla="*/ 2147483646 w 55"/>
                  <a:gd name="T11" fmla="*/ 2147483646 h 39"/>
                  <a:gd name="T12" fmla="*/ 2147483646 w 55"/>
                  <a:gd name="T13" fmla="*/ 2147483646 h 39"/>
                  <a:gd name="T14" fmla="*/ 2147483646 w 55"/>
                  <a:gd name="T15" fmla="*/ 2147483646 h 39"/>
                  <a:gd name="T16" fmla="*/ 2147483646 w 55"/>
                  <a:gd name="T17" fmla="*/ 2147483646 h 39"/>
                  <a:gd name="T18" fmla="*/ 2147483646 w 55"/>
                  <a:gd name="T19" fmla="*/ 2147483646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39">
                    <a:moveTo>
                      <a:pt x="35" y="39"/>
                    </a:moveTo>
                    <a:cubicBezTo>
                      <a:pt x="43" y="30"/>
                      <a:pt x="52" y="17"/>
                      <a:pt x="54" y="11"/>
                    </a:cubicBezTo>
                    <a:cubicBezTo>
                      <a:pt x="55" y="6"/>
                      <a:pt x="47" y="9"/>
                      <a:pt x="42" y="11"/>
                    </a:cubicBezTo>
                    <a:cubicBezTo>
                      <a:pt x="40" y="12"/>
                      <a:pt x="38" y="11"/>
                      <a:pt x="36" y="9"/>
                    </a:cubicBezTo>
                    <a:cubicBezTo>
                      <a:pt x="32" y="3"/>
                      <a:pt x="32" y="3"/>
                      <a:pt x="32" y="3"/>
                    </a:cubicBezTo>
                    <a:cubicBezTo>
                      <a:pt x="30" y="0"/>
                      <a:pt x="25" y="0"/>
                      <a:pt x="23" y="3"/>
                    </a:cubicBezTo>
                    <a:cubicBezTo>
                      <a:pt x="19" y="9"/>
                      <a:pt x="19" y="9"/>
                      <a:pt x="19" y="9"/>
                    </a:cubicBezTo>
                    <a:cubicBezTo>
                      <a:pt x="17" y="11"/>
                      <a:pt x="15" y="12"/>
                      <a:pt x="13" y="11"/>
                    </a:cubicBezTo>
                    <a:cubicBezTo>
                      <a:pt x="8" y="9"/>
                      <a:pt x="0" y="6"/>
                      <a:pt x="1" y="11"/>
                    </a:cubicBezTo>
                    <a:cubicBezTo>
                      <a:pt x="3" y="17"/>
                      <a:pt x="12" y="30"/>
                      <a:pt x="20" y="39"/>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 name="Freeform 787">
                <a:extLst>
                  <a:ext uri="{FF2B5EF4-FFF2-40B4-BE49-F238E27FC236}">
                    <a16:creationId xmlns:a16="http://schemas.microsoft.com/office/drawing/2014/main" id="{694B1AD1-DDDD-40A5-9651-417170022EDA}"/>
                  </a:ext>
                </a:extLst>
              </p:cNvPr>
              <p:cNvSpPr>
                <a:spLocks/>
              </p:cNvSpPr>
              <p:nvPr/>
            </p:nvSpPr>
            <p:spPr bwMode="auto">
              <a:xfrm>
                <a:off x="3355975" y="4530725"/>
                <a:ext cx="115888" cy="214313"/>
              </a:xfrm>
              <a:custGeom>
                <a:avLst/>
                <a:gdLst>
                  <a:gd name="T0" fmla="*/ 2147483646 w 31"/>
                  <a:gd name="T1" fmla="*/ 2147483646 h 57"/>
                  <a:gd name="T2" fmla="*/ 2147483646 w 31"/>
                  <a:gd name="T3" fmla="*/ 2147483646 h 57"/>
                  <a:gd name="T4" fmla="*/ 2147483646 w 31"/>
                  <a:gd name="T5" fmla="*/ 2147483646 h 57"/>
                  <a:gd name="T6" fmla="*/ 2147483646 w 31"/>
                  <a:gd name="T7" fmla="*/ 2147483646 h 57"/>
                  <a:gd name="T8" fmla="*/ 0 w 31"/>
                  <a:gd name="T9" fmla="*/ 2147483646 h 57"/>
                  <a:gd name="T10" fmla="*/ 2147483646 w 31"/>
                  <a:gd name="T11" fmla="*/ 0 h 57"/>
                  <a:gd name="T12" fmla="*/ 2147483646 w 31"/>
                  <a:gd name="T13" fmla="*/ 2147483646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7">
                    <a:moveTo>
                      <a:pt x="1" y="47"/>
                    </a:moveTo>
                    <a:cubicBezTo>
                      <a:pt x="3" y="53"/>
                      <a:pt x="8" y="57"/>
                      <a:pt x="16" y="57"/>
                    </a:cubicBezTo>
                    <a:cubicBezTo>
                      <a:pt x="24" y="57"/>
                      <a:pt x="31" y="50"/>
                      <a:pt x="31" y="43"/>
                    </a:cubicBezTo>
                    <a:cubicBezTo>
                      <a:pt x="31" y="35"/>
                      <a:pt x="24" y="29"/>
                      <a:pt x="16" y="29"/>
                    </a:cubicBezTo>
                    <a:cubicBezTo>
                      <a:pt x="7" y="28"/>
                      <a:pt x="0" y="22"/>
                      <a:pt x="0" y="14"/>
                    </a:cubicBezTo>
                    <a:cubicBezTo>
                      <a:pt x="0" y="7"/>
                      <a:pt x="7" y="0"/>
                      <a:pt x="16" y="0"/>
                    </a:cubicBezTo>
                    <a:cubicBezTo>
                      <a:pt x="22" y="0"/>
                      <a:pt x="28" y="4"/>
                      <a:pt x="30" y="10"/>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0" name="Line 788">
                <a:extLst>
                  <a:ext uri="{FF2B5EF4-FFF2-40B4-BE49-F238E27FC236}">
                    <a16:creationId xmlns:a16="http://schemas.microsoft.com/office/drawing/2014/main" id="{8ECB5ACC-6BFB-4424-BC27-613C976440F3}"/>
                  </a:ext>
                </a:extLst>
              </p:cNvPr>
              <p:cNvSpPr>
                <a:spLocks noChangeShapeType="1"/>
              </p:cNvSpPr>
              <p:nvPr/>
            </p:nvSpPr>
            <p:spPr bwMode="auto">
              <a:xfrm>
                <a:off x="3416300" y="4503738"/>
                <a:ext cx="0" cy="26988"/>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 name="Line 789">
                <a:extLst>
                  <a:ext uri="{FF2B5EF4-FFF2-40B4-BE49-F238E27FC236}">
                    <a16:creationId xmlns:a16="http://schemas.microsoft.com/office/drawing/2014/main" id="{F3E0D98E-43AA-4B7B-8F45-5E92D007B735}"/>
                  </a:ext>
                </a:extLst>
              </p:cNvPr>
              <p:cNvSpPr>
                <a:spLocks noChangeShapeType="1"/>
              </p:cNvSpPr>
              <p:nvPr/>
            </p:nvSpPr>
            <p:spPr bwMode="auto">
              <a:xfrm>
                <a:off x="3416300" y="4745038"/>
                <a:ext cx="0" cy="31750"/>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47" name="Group 46">
              <a:extLst>
                <a:ext uri="{FF2B5EF4-FFF2-40B4-BE49-F238E27FC236}">
                  <a16:creationId xmlns:a16="http://schemas.microsoft.com/office/drawing/2014/main" id="{3E22D772-18AA-4F18-81F5-93EEAD37B6C6}"/>
                </a:ext>
              </a:extLst>
            </p:cNvPr>
            <p:cNvGrpSpPr/>
            <p:nvPr/>
          </p:nvGrpSpPr>
          <p:grpSpPr>
            <a:xfrm>
              <a:off x="3529953" y="5433837"/>
              <a:ext cx="535756" cy="790576"/>
              <a:chOff x="3548564" y="5520418"/>
              <a:chExt cx="535756" cy="790576"/>
            </a:xfrm>
          </p:grpSpPr>
          <p:grpSp>
            <p:nvGrpSpPr>
              <p:cNvPr id="49" name="Group 48">
                <a:extLst>
                  <a:ext uri="{FF2B5EF4-FFF2-40B4-BE49-F238E27FC236}">
                    <a16:creationId xmlns:a16="http://schemas.microsoft.com/office/drawing/2014/main" id="{C43126D0-69E3-471F-9E50-FEAD3AD94C8B}"/>
                  </a:ext>
                </a:extLst>
              </p:cNvPr>
              <p:cNvGrpSpPr/>
              <p:nvPr/>
            </p:nvGrpSpPr>
            <p:grpSpPr>
              <a:xfrm>
                <a:off x="3548564" y="5520418"/>
                <a:ext cx="535756" cy="790576"/>
                <a:chOff x="3009907" y="4219574"/>
                <a:chExt cx="535756" cy="790576"/>
              </a:xfrm>
            </p:grpSpPr>
            <p:sp>
              <p:nvSpPr>
                <p:cNvPr id="51" name="Line 779">
                  <a:extLst>
                    <a:ext uri="{FF2B5EF4-FFF2-40B4-BE49-F238E27FC236}">
                      <a16:creationId xmlns:a16="http://schemas.microsoft.com/office/drawing/2014/main" id="{467CE803-60DB-4370-9DF7-03B49B7C86E5}"/>
                    </a:ext>
                  </a:extLst>
                </p:cNvPr>
                <p:cNvSpPr>
                  <a:spLocks noChangeShapeType="1"/>
                </p:cNvSpPr>
                <p:nvPr/>
              </p:nvSpPr>
              <p:spPr bwMode="auto">
                <a:xfrm>
                  <a:off x="3079757" y="4624387"/>
                  <a:ext cx="0" cy="385763"/>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2" name="Line 780">
                  <a:extLst>
                    <a:ext uri="{FF2B5EF4-FFF2-40B4-BE49-F238E27FC236}">
                      <a16:creationId xmlns:a16="http://schemas.microsoft.com/office/drawing/2014/main" id="{063585AD-8896-41AB-A2B8-4B07C4C2D539}"/>
                    </a:ext>
                  </a:extLst>
                </p:cNvPr>
                <p:cNvSpPr>
                  <a:spLocks noChangeShapeType="1"/>
                </p:cNvSpPr>
                <p:nvPr/>
              </p:nvSpPr>
              <p:spPr bwMode="auto">
                <a:xfrm>
                  <a:off x="3162307" y="4808537"/>
                  <a:ext cx="0" cy="201613"/>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3" name="Line 781">
                  <a:extLst>
                    <a:ext uri="{FF2B5EF4-FFF2-40B4-BE49-F238E27FC236}">
                      <a16:creationId xmlns:a16="http://schemas.microsoft.com/office/drawing/2014/main" id="{748C0A36-54F4-471F-9970-4711802003C8}"/>
                    </a:ext>
                  </a:extLst>
                </p:cNvPr>
                <p:cNvSpPr>
                  <a:spLocks noChangeShapeType="1"/>
                </p:cNvSpPr>
                <p:nvPr/>
              </p:nvSpPr>
              <p:spPr bwMode="auto">
                <a:xfrm>
                  <a:off x="3238507" y="4624387"/>
                  <a:ext cx="0" cy="385763"/>
                </a:xfrm>
                <a:prstGeom prst="line">
                  <a:avLst/>
                </a:prstGeom>
                <a:noFill/>
                <a:ln w="28575"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4" name="Oval 782">
                  <a:extLst>
                    <a:ext uri="{FF2B5EF4-FFF2-40B4-BE49-F238E27FC236}">
                      <a16:creationId xmlns:a16="http://schemas.microsoft.com/office/drawing/2014/main" id="{37B5170D-AAFE-4995-8E61-733AC2C4179B}"/>
                    </a:ext>
                  </a:extLst>
                </p:cNvPr>
                <p:cNvSpPr>
                  <a:spLocks noChangeArrowheads="1"/>
                </p:cNvSpPr>
                <p:nvPr/>
              </p:nvSpPr>
              <p:spPr bwMode="auto">
                <a:xfrm>
                  <a:off x="3087694" y="4219574"/>
                  <a:ext cx="150813" cy="161925"/>
                </a:xfrm>
                <a:prstGeom prst="ellipse">
                  <a:avLst/>
                </a:prstGeom>
                <a:noFill/>
                <a:ln w="28575"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55" name="Freeform 783">
                  <a:extLst>
                    <a:ext uri="{FF2B5EF4-FFF2-40B4-BE49-F238E27FC236}">
                      <a16:creationId xmlns:a16="http://schemas.microsoft.com/office/drawing/2014/main" id="{87CA4A34-6913-4978-B205-A343EDE59852}"/>
                    </a:ext>
                  </a:extLst>
                </p:cNvPr>
                <p:cNvSpPr>
                  <a:spLocks/>
                </p:cNvSpPr>
                <p:nvPr/>
              </p:nvSpPr>
              <p:spPr bwMode="auto">
                <a:xfrm>
                  <a:off x="3009907" y="4419599"/>
                  <a:ext cx="306388" cy="317500"/>
                </a:xfrm>
                <a:custGeom>
                  <a:avLst/>
                  <a:gdLst>
                    <a:gd name="T0" fmla="*/ 2147483646 w 82"/>
                    <a:gd name="T1" fmla="*/ 2147483646 h 84"/>
                    <a:gd name="T2" fmla="*/ 2147483646 w 82"/>
                    <a:gd name="T3" fmla="*/ 2147483646 h 84"/>
                    <a:gd name="T4" fmla="*/ 2147483646 w 82"/>
                    <a:gd name="T5" fmla="*/ 2147483646 h 84"/>
                    <a:gd name="T6" fmla="*/ 2147483646 w 82"/>
                    <a:gd name="T7" fmla="*/ 0 h 84"/>
                    <a:gd name="T8" fmla="*/ 2147483646 w 82"/>
                    <a:gd name="T9" fmla="*/ 2147483646 h 84"/>
                    <a:gd name="T10" fmla="*/ 2147483646 w 82"/>
                    <a:gd name="T11" fmla="*/ 0 h 84"/>
                    <a:gd name="T12" fmla="*/ 0 w 82"/>
                    <a:gd name="T13" fmla="*/ 2147483646 h 84"/>
                    <a:gd name="T14" fmla="*/ 0 w 82"/>
                    <a:gd name="T15" fmla="*/ 2147483646 h 84"/>
                    <a:gd name="T16" fmla="*/ 2147483646 w 82"/>
                    <a:gd name="T17" fmla="*/ 214748364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84">
                      <a:moveTo>
                        <a:pt x="63" y="84"/>
                      </a:moveTo>
                      <a:cubicBezTo>
                        <a:pt x="77" y="83"/>
                        <a:pt x="82" y="81"/>
                        <a:pt x="82" y="54"/>
                      </a:cubicBezTo>
                      <a:cubicBezTo>
                        <a:pt x="82" y="40"/>
                        <a:pt x="82" y="40"/>
                        <a:pt x="82" y="40"/>
                      </a:cubicBezTo>
                      <a:cubicBezTo>
                        <a:pt x="82" y="13"/>
                        <a:pt x="76" y="2"/>
                        <a:pt x="52" y="0"/>
                      </a:cubicBezTo>
                      <a:cubicBezTo>
                        <a:pt x="52" y="0"/>
                        <a:pt x="41" y="20"/>
                        <a:pt x="41" y="20"/>
                      </a:cubicBezTo>
                      <a:cubicBezTo>
                        <a:pt x="30" y="0"/>
                        <a:pt x="30" y="0"/>
                        <a:pt x="30" y="0"/>
                      </a:cubicBezTo>
                      <a:cubicBezTo>
                        <a:pt x="6" y="2"/>
                        <a:pt x="0" y="13"/>
                        <a:pt x="0" y="40"/>
                      </a:cubicBezTo>
                      <a:cubicBezTo>
                        <a:pt x="0" y="54"/>
                        <a:pt x="0" y="54"/>
                        <a:pt x="0" y="54"/>
                      </a:cubicBezTo>
                      <a:cubicBezTo>
                        <a:pt x="0" y="81"/>
                        <a:pt x="5" y="83"/>
                        <a:pt x="19" y="84"/>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6" name="Freeform 784">
                  <a:extLst>
                    <a:ext uri="{FF2B5EF4-FFF2-40B4-BE49-F238E27FC236}">
                      <a16:creationId xmlns:a16="http://schemas.microsoft.com/office/drawing/2014/main" id="{D79F04F1-13EC-460F-BC64-49FFCC9820F2}"/>
                    </a:ext>
                  </a:extLst>
                </p:cNvPr>
                <p:cNvSpPr>
                  <a:spLocks noChangeAspect="1"/>
                </p:cNvSpPr>
                <p:nvPr/>
              </p:nvSpPr>
              <p:spPr bwMode="auto">
                <a:xfrm>
                  <a:off x="3315199" y="4529296"/>
                  <a:ext cx="230464" cy="300856"/>
                </a:xfrm>
                <a:custGeom>
                  <a:avLst/>
                  <a:gdLst>
                    <a:gd name="T0" fmla="*/ 2147483646 w 101"/>
                    <a:gd name="T1" fmla="*/ 2147483646 h 131"/>
                    <a:gd name="T2" fmla="*/ 2147483646 w 101"/>
                    <a:gd name="T3" fmla="*/ 0 h 131"/>
                    <a:gd name="T4" fmla="*/ 2147483646 w 101"/>
                    <a:gd name="T5" fmla="*/ 0 h 131"/>
                    <a:gd name="T6" fmla="*/ 2147483646 w 101"/>
                    <a:gd name="T7" fmla="*/ 2147483646 h 131"/>
                    <a:gd name="T8" fmla="*/ 2147483646 w 101"/>
                    <a:gd name="T9" fmla="*/ 2147483646 h 131"/>
                    <a:gd name="T10" fmla="*/ 2147483646 w 101"/>
                    <a:gd name="T11" fmla="*/ 2147483646 h 131"/>
                    <a:gd name="T12" fmla="*/ 2147483646 w 101"/>
                    <a:gd name="T13" fmla="*/ 2147483646 h 131"/>
                    <a:gd name="T14" fmla="*/ 0 w 101"/>
                    <a:gd name="T15" fmla="*/ 2147483646 h 1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31">
                      <a:moveTo>
                        <a:pt x="20" y="4"/>
                      </a:moveTo>
                      <a:cubicBezTo>
                        <a:pt x="26" y="1"/>
                        <a:pt x="33" y="0"/>
                        <a:pt x="40" y="0"/>
                      </a:cubicBezTo>
                      <a:cubicBezTo>
                        <a:pt x="51" y="0"/>
                        <a:pt x="51" y="0"/>
                        <a:pt x="51" y="0"/>
                      </a:cubicBezTo>
                      <a:cubicBezTo>
                        <a:pt x="79" y="0"/>
                        <a:pt x="101" y="22"/>
                        <a:pt x="101" y="49"/>
                      </a:cubicBezTo>
                      <a:cubicBezTo>
                        <a:pt x="101" y="82"/>
                        <a:pt x="101" y="82"/>
                        <a:pt x="101" y="82"/>
                      </a:cubicBezTo>
                      <a:cubicBezTo>
                        <a:pt x="101" y="109"/>
                        <a:pt x="79" y="131"/>
                        <a:pt x="51" y="131"/>
                      </a:cubicBezTo>
                      <a:cubicBezTo>
                        <a:pt x="40" y="131"/>
                        <a:pt x="40" y="131"/>
                        <a:pt x="40" y="131"/>
                      </a:cubicBezTo>
                      <a:cubicBezTo>
                        <a:pt x="24" y="131"/>
                        <a:pt x="9" y="124"/>
                        <a:pt x="0" y="112"/>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7" name="Freeform 786">
                  <a:extLst>
                    <a:ext uri="{FF2B5EF4-FFF2-40B4-BE49-F238E27FC236}">
                      <a16:creationId xmlns:a16="http://schemas.microsoft.com/office/drawing/2014/main" id="{82F54BCA-4E17-4720-9FD5-B7BC185A3E95}"/>
                    </a:ext>
                  </a:extLst>
                </p:cNvPr>
                <p:cNvSpPr>
                  <a:spLocks noChangeAspect="1"/>
                </p:cNvSpPr>
                <p:nvPr/>
              </p:nvSpPr>
              <p:spPr bwMode="auto">
                <a:xfrm>
                  <a:off x="3356023" y="4399777"/>
                  <a:ext cx="125357" cy="89679"/>
                </a:xfrm>
                <a:custGeom>
                  <a:avLst/>
                  <a:gdLst>
                    <a:gd name="T0" fmla="*/ 2147483646 w 55"/>
                    <a:gd name="T1" fmla="*/ 2147483646 h 39"/>
                    <a:gd name="T2" fmla="*/ 2147483646 w 55"/>
                    <a:gd name="T3" fmla="*/ 2147483646 h 39"/>
                    <a:gd name="T4" fmla="*/ 2147483646 w 55"/>
                    <a:gd name="T5" fmla="*/ 2147483646 h 39"/>
                    <a:gd name="T6" fmla="*/ 2147483646 w 55"/>
                    <a:gd name="T7" fmla="*/ 2147483646 h 39"/>
                    <a:gd name="T8" fmla="*/ 2147483646 w 55"/>
                    <a:gd name="T9" fmla="*/ 2147483646 h 39"/>
                    <a:gd name="T10" fmla="*/ 2147483646 w 55"/>
                    <a:gd name="T11" fmla="*/ 2147483646 h 39"/>
                    <a:gd name="T12" fmla="*/ 2147483646 w 55"/>
                    <a:gd name="T13" fmla="*/ 2147483646 h 39"/>
                    <a:gd name="T14" fmla="*/ 2147483646 w 55"/>
                    <a:gd name="T15" fmla="*/ 2147483646 h 39"/>
                    <a:gd name="T16" fmla="*/ 2147483646 w 55"/>
                    <a:gd name="T17" fmla="*/ 2147483646 h 39"/>
                    <a:gd name="T18" fmla="*/ 2147483646 w 55"/>
                    <a:gd name="T19" fmla="*/ 2147483646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39">
                      <a:moveTo>
                        <a:pt x="35" y="39"/>
                      </a:moveTo>
                      <a:cubicBezTo>
                        <a:pt x="43" y="30"/>
                        <a:pt x="52" y="17"/>
                        <a:pt x="54" y="11"/>
                      </a:cubicBezTo>
                      <a:cubicBezTo>
                        <a:pt x="55" y="6"/>
                        <a:pt x="47" y="9"/>
                        <a:pt x="42" y="11"/>
                      </a:cubicBezTo>
                      <a:cubicBezTo>
                        <a:pt x="40" y="12"/>
                        <a:pt x="38" y="11"/>
                        <a:pt x="36" y="9"/>
                      </a:cubicBezTo>
                      <a:cubicBezTo>
                        <a:pt x="32" y="3"/>
                        <a:pt x="32" y="3"/>
                        <a:pt x="32" y="3"/>
                      </a:cubicBezTo>
                      <a:cubicBezTo>
                        <a:pt x="30" y="0"/>
                        <a:pt x="25" y="0"/>
                        <a:pt x="23" y="3"/>
                      </a:cubicBezTo>
                      <a:cubicBezTo>
                        <a:pt x="19" y="9"/>
                        <a:pt x="19" y="9"/>
                        <a:pt x="19" y="9"/>
                      </a:cubicBezTo>
                      <a:cubicBezTo>
                        <a:pt x="17" y="11"/>
                        <a:pt x="15" y="12"/>
                        <a:pt x="13" y="11"/>
                      </a:cubicBezTo>
                      <a:cubicBezTo>
                        <a:pt x="8" y="9"/>
                        <a:pt x="0" y="6"/>
                        <a:pt x="1" y="11"/>
                      </a:cubicBezTo>
                      <a:cubicBezTo>
                        <a:pt x="3" y="17"/>
                        <a:pt x="12" y="30"/>
                        <a:pt x="20" y="39"/>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8" name="Freeform 787">
                  <a:extLst>
                    <a:ext uri="{FF2B5EF4-FFF2-40B4-BE49-F238E27FC236}">
                      <a16:creationId xmlns:a16="http://schemas.microsoft.com/office/drawing/2014/main" id="{BA662637-543B-4FC0-ABCC-85A8A9E3DABC}"/>
                    </a:ext>
                  </a:extLst>
                </p:cNvPr>
                <p:cNvSpPr>
                  <a:spLocks noChangeAspect="1"/>
                </p:cNvSpPr>
                <p:nvPr/>
              </p:nvSpPr>
              <p:spPr bwMode="auto">
                <a:xfrm>
                  <a:off x="3383735" y="4619499"/>
                  <a:ext cx="70393" cy="130179"/>
                </a:xfrm>
                <a:custGeom>
                  <a:avLst/>
                  <a:gdLst>
                    <a:gd name="T0" fmla="*/ 2147483646 w 31"/>
                    <a:gd name="T1" fmla="*/ 2147483646 h 57"/>
                    <a:gd name="T2" fmla="*/ 2147483646 w 31"/>
                    <a:gd name="T3" fmla="*/ 2147483646 h 57"/>
                    <a:gd name="T4" fmla="*/ 2147483646 w 31"/>
                    <a:gd name="T5" fmla="*/ 2147483646 h 57"/>
                    <a:gd name="T6" fmla="*/ 2147483646 w 31"/>
                    <a:gd name="T7" fmla="*/ 2147483646 h 57"/>
                    <a:gd name="T8" fmla="*/ 0 w 31"/>
                    <a:gd name="T9" fmla="*/ 2147483646 h 57"/>
                    <a:gd name="T10" fmla="*/ 2147483646 w 31"/>
                    <a:gd name="T11" fmla="*/ 0 h 57"/>
                    <a:gd name="T12" fmla="*/ 2147483646 w 31"/>
                    <a:gd name="T13" fmla="*/ 2147483646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7">
                      <a:moveTo>
                        <a:pt x="1" y="47"/>
                      </a:moveTo>
                      <a:cubicBezTo>
                        <a:pt x="3" y="53"/>
                        <a:pt x="8" y="57"/>
                        <a:pt x="16" y="57"/>
                      </a:cubicBezTo>
                      <a:cubicBezTo>
                        <a:pt x="24" y="57"/>
                        <a:pt x="31" y="50"/>
                        <a:pt x="31" y="43"/>
                      </a:cubicBezTo>
                      <a:cubicBezTo>
                        <a:pt x="31" y="35"/>
                        <a:pt x="24" y="29"/>
                        <a:pt x="16" y="29"/>
                      </a:cubicBezTo>
                      <a:cubicBezTo>
                        <a:pt x="7" y="28"/>
                        <a:pt x="0" y="22"/>
                        <a:pt x="0" y="14"/>
                      </a:cubicBezTo>
                      <a:cubicBezTo>
                        <a:pt x="0" y="7"/>
                        <a:pt x="7" y="0"/>
                        <a:pt x="16" y="0"/>
                      </a:cubicBezTo>
                      <a:cubicBezTo>
                        <a:pt x="22" y="0"/>
                        <a:pt x="28" y="4"/>
                        <a:pt x="30" y="10"/>
                      </a:cubicBezTo>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59" name="Line 788">
                  <a:extLst>
                    <a:ext uri="{FF2B5EF4-FFF2-40B4-BE49-F238E27FC236}">
                      <a16:creationId xmlns:a16="http://schemas.microsoft.com/office/drawing/2014/main" id="{D5A48835-9451-4CCF-AAC0-E2264C2AF78A}"/>
                    </a:ext>
                  </a:extLst>
                </p:cNvPr>
                <p:cNvSpPr>
                  <a:spLocks noChangeAspect="1" noChangeShapeType="1"/>
                </p:cNvSpPr>
                <p:nvPr/>
              </p:nvSpPr>
              <p:spPr bwMode="auto">
                <a:xfrm>
                  <a:off x="3419476" y="4600342"/>
                  <a:ext cx="0" cy="4873"/>
                </a:xfrm>
                <a:prstGeom prst="line">
                  <a:avLst/>
                </a:prstGeom>
                <a:noFill/>
                <a:ln w="19050"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0" name="Line 789">
                  <a:extLst>
                    <a:ext uri="{FF2B5EF4-FFF2-40B4-BE49-F238E27FC236}">
                      <a16:creationId xmlns:a16="http://schemas.microsoft.com/office/drawing/2014/main" id="{2563E172-232C-4C2F-A9B5-9E9A1126E384}"/>
                    </a:ext>
                  </a:extLst>
                </p:cNvPr>
                <p:cNvSpPr>
                  <a:spLocks noChangeAspect="1" noChangeShapeType="1"/>
                </p:cNvSpPr>
                <p:nvPr/>
              </p:nvSpPr>
              <p:spPr bwMode="auto">
                <a:xfrm>
                  <a:off x="3419476" y="4763114"/>
                  <a:ext cx="0" cy="5733"/>
                </a:xfrm>
                <a:prstGeom prst="line">
                  <a:avLst/>
                </a:prstGeom>
                <a:noFill/>
                <a:ln w="19050" cap="rnd">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50" name="Oval 49">
                <a:extLst>
                  <a:ext uri="{FF2B5EF4-FFF2-40B4-BE49-F238E27FC236}">
                    <a16:creationId xmlns:a16="http://schemas.microsoft.com/office/drawing/2014/main" id="{B8D9E9C5-B955-48B2-93E9-3DB234DC4DFF}"/>
                  </a:ext>
                </a:extLst>
              </p:cNvPr>
              <p:cNvSpPr/>
              <p:nvPr/>
            </p:nvSpPr>
            <p:spPr>
              <a:xfrm>
                <a:off x="3906722" y="5788543"/>
                <a:ext cx="101905" cy="45719"/>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AEBB3436-93C2-43FD-A448-66074ECFCF01}"/>
                </a:ext>
              </a:extLst>
            </p:cNvPr>
            <p:cNvSpPr txBox="1"/>
            <p:nvPr/>
          </p:nvSpPr>
          <p:spPr>
            <a:xfrm>
              <a:off x="4307745" y="4415898"/>
              <a:ext cx="2609033" cy="954107"/>
            </a:xfrm>
            <a:prstGeom prst="rect">
              <a:avLst/>
            </a:prstGeom>
            <a:noFill/>
          </p:spPr>
          <p:txBody>
            <a:bodyPr wrap="square" rtlCol="0">
              <a:spAutoFit/>
            </a:bodyPr>
            <a:lstStyle/>
            <a:p>
              <a:r>
                <a:rPr lang="en-US" sz="1600" dirty="0"/>
                <a:t>Annual cost of health care for people with diabetes</a:t>
              </a:r>
            </a:p>
            <a:p>
              <a:r>
                <a:rPr lang="en-US" sz="2400" b="1" dirty="0">
                  <a:solidFill>
                    <a:schemeClr val="tx2"/>
                  </a:solidFill>
                </a:rPr>
                <a:t>$16,752 </a:t>
              </a:r>
            </a:p>
          </p:txBody>
        </p:sp>
      </p:grpSp>
    </p:spTree>
    <p:extLst>
      <p:ext uri="{BB962C8B-B14F-4D97-AF65-F5344CB8AC3E}">
        <p14:creationId xmlns:p14="http://schemas.microsoft.com/office/powerpoint/2010/main" val="212667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par>
                                <p:cTn id="10" presetID="53" presetClass="entr" presetSubtype="16"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nodeType="withEffect">
                                  <p:stCondLst>
                                    <p:cond delay="1000"/>
                                  </p:stCondLst>
                                  <p:childTnLst>
                                    <p:set>
                                      <p:cBhvr>
                                        <p:cTn id="16" dur="1" fill="hold">
                                          <p:stCondLst>
                                            <p:cond delay="0"/>
                                          </p:stCondLst>
                                        </p:cTn>
                                        <p:tgtEl>
                                          <p:spTgt spid="44"/>
                                        </p:tgtEl>
                                        <p:attrNameLst>
                                          <p:attrName>style.visibility</p:attrName>
                                        </p:attrNameLst>
                                      </p:cBhvr>
                                      <p:to>
                                        <p:strVal val="visible"/>
                                      </p:to>
                                    </p:set>
                                    <p:anim calcmode="lin" valueType="num">
                                      <p:cBhvr>
                                        <p:cTn id="17" dur="1000" fill="hold"/>
                                        <p:tgtEl>
                                          <p:spTgt spid="44"/>
                                        </p:tgtEl>
                                        <p:attrNameLst>
                                          <p:attrName>ppt_w</p:attrName>
                                        </p:attrNameLst>
                                      </p:cBhvr>
                                      <p:tavLst>
                                        <p:tav tm="0">
                                          <p:val>
                                            <p:fltVal val="0"/>
                                          </p:val>
                                        </p:tav>
                                        <p:tav tm="100000">
                                          <p:val>
                                            <p:strVal val="#ppt_w"/>
                                          </p:val>
                                        </p:tav>
                                      </p:tavLst>
                                    </p:anim>
                                    <p:anim calcmode="lin" valueType="num">
                                      <p:cBhvr>
                                        <p:cTn id="18" dur="1000" fill="hold"/>
                                        <p:tgtEl>
                                          <p:spTgt spid="44"/>
                                        </p:tgtEl>
                                        <p:attrNameLst>
                                          <p:attrName>ppt_h</p:attrName>
                                        </p:attrNameLst>
                                      </p:cBhvr>
                                      <p:tavLst>
                                        <p:tav tm="0">
                                          <p:val>
                                            <p:fltVal val="0"/>
                                          </p:val>
                                        </p:tav>
                                        <p:tav tm="100000">
                                          <p:val>
                                            <p:strVal val="#ppt_h"/>
                                          </p:val>
                                        </p:tav>
                                      </p:tavLst>
                                    </p:anim>
                                    <p:animEffect transition="in" filter="fade">
                                      <p:cBhvr>
                                        <p:cTn id="1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725E-201B-414B-80BF-B4606DE11850}"/>
              </a:ext>
            </a:extLst>
          </p:cNvPr>
          <p:cNvSpPr>
            <a:spLocks noGrp="1"/>
          </p:cNvSpPr>
          <p:nvPr>
            <p:ph type="title"/>
          </p:nvPr>
        </p:nvSpPr>
        <p:spPr/>
        <p:txBody>
          <a:bodyPr/>
          <a:lstStyle/>
          <a:p>
            <a:r>
              <a:rPr lang="en-US" dirty="0"/>
              <a:t>Trends in Diabetes Costs</a:t>
            </a:r>
          </a:p>
        </p:txBody>
      </p:sp>
      <p:sp>
        <p:nvSpPr>
          <p:cNvPr id="5" name="Content Placeholder 4">
            <a:extLst>
              <a:ext uri="{FF2B5EF4-FFF2-40B4-BE49-F238E27FC236}">
                <a16:creationId xmlns:a16="http://schemas.microsoft.com/office/drawing/2014/main" id="{422AD4ED-6E92-8E47-B5F7-A4455CA0B372}"/>
              </a:ext>
            </a:extLst>
          </p:cNvPr>
          <p:cNvSpPr>
            <a:spLocks noGrp="1"/>
          </p:cNvSpPr>
          <p:nvPr>
            <p:ph sz="half" idx="1"/>
          </p:nvPr>
        </p:nvSpPr>
        <p:spPr/>
        <p:txBody>
          <a:bodyPr>
            <a:normAutofit/>
          </a:bodyPr>
          <a:lstStyle/>
          <a:p>
            <a:pPr marL="0" indent="0">
              <a:buNone/>
            </a:pPr>
            <a:endParaRPr lang="en-US" sz="2400" dirty="0"/>
          </a:p>
          <a:p>
            <a:pPr marL="0" indent="0">
              <a:buNone/>
            </a:pPr>
            <a:r>
              <a:rPr lang="en-US" sz="2400" b="1" dirty="0"/>
              <a:t>Diabetes costs increased by 26% from 2012 – 2017</a:t>
            </a:r>
          </a:p>
          <a:p>
            <a:pPr marL="0" indent="0">
              <a:buNone/>
            </a:pPr>
            <a:endParaRPr lang="en-US" sz="1400" dirty="0"/>
          </a:p>
          <a:p>
            <a:r>
              <a:rPr lang="en-US" sz="2400" dirty="0"/>
              <a:t>What will increases from 2017– 2022 look like if we don’t take action now? </a:t>
            </a:r>
          </a:p>
          <a:p>
            <a:r>
              <a:rPr lang="en-US" sz="2400" dirty="0"/>
              <a:t>How many more employees will have diabetes?</a:t>
            </a:r>
          </a:p>
        </p:txBody>
      </p:sp>
      <p:grpSp>
        <p:nvGrpSpPr>
          <p:cNvPr id="9" name="Group 8">
            <a:extLst>
              <a:ext uri="{FF2B5EF4-FFF2-40B4-BE49-F238E27FC236}">
                <a16:creationId xmlns:a16="http://schemas.microsoft.com/office/drawing/2014/main" id="{BD605A99-B033-45E6-9329-0C38A32AAC7D}"/>
              </a:ext>
            </a:extLst>
          </p:cNvPr>
          <p:cNvGrpSpPr/>
          <p:nvPr/>
        </p:nvGrpSpPr>
        <p:grpSpPr>
          <a:xfrm>
            <a:off x="5236697" y="2209528"/>
            <a:ext cx="3371363" cy="2979344"/>
            <a:chOff x="5649913" y="2630488"/>
            <a:chExt cx="955675" cy="844550"/>
          </a:xfrm>
        </p:grpSpPr>
        <p:sp>
          <p:nvSpPr>
            <p:cNvPr id="10" name="Freeform 310">
              <a:extLst>
                <a:ext uri="{FF2B5EF4-FFF2-40B4-BE49-F238E27FC236}">
                  <a16:creationId xmlns:a16="http://schemas.microsoft.com/office/drawing/2014/main" id="{884E6C70-3101-4B91-B89C-EE622EBEBF52}"/>
                </a:ext>
              </a:extLst>
            </p:cNvPr>
            <p:cNvSpPr>
              <a:spLocks/>
            </p:cNvSpPr>
            <p:nvPr/>
          </p:nvSpPr>
          <p:spPr bwMode="auto">
            <a:xfrm>
              <a:off x="5826125" y="2692400"/>
              <a:ext cx="485775" cy="488950"/>
            </a:xfrm>
            <a:custGeom>
              <a:avLst/>
              <a:gdLst>
                <a:gd name="T0" fmla="*/ 2147483646 w 129"/>
                <a:gd name="T1" fmla="*/ 2147483646 h 129"/>
                <a:gd name="T2" fmla="*/ 2147483646 w 129"/>
                <a:gd name="T3" fmla="*/ 2147483646 h 129"/>
                <a:gd name="T4" fmla="*/ 2147483646 w 129"/>
                <a:gd name="T5" fmla="*/ 2147483646 h 129"/>
                <a:gd name="T6" fmla="*/ 2147483646 w 129"/>
                <a:gd name="T7" fmla="*/ 2147483646 h 129"/>
                <a:gd name="T8" fmla="*/ 2147483646 w 129"/>
                <a:gd name="T9" fmla="*/ 2147483646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129">
                  <a:moveTo>
                    <a:pt x="106" y="23"/>
                  </a:moveTo>
                  <a:cubicBezTo>
                    <a:pt x="129" y="46"/>
                    <a:pt x="129" y="83"/>
                    <a:pt x="106" y="106"/>
                  </a:cubicBezTo>
                  <a:cubicBezTo>
                    <a:pt x="83" y="129"/>
                    <a:pt x="46" y="129"/>
                    <a:pt x="23" y="106"/>
                  </a:cubicBezTo>
                  <a:cubicBezTo>
                    <a:pt x="0" y="83"/>
                    <a:pt x="0" y="46"/>
                    <a:pt x="23" y="23"/>
                  </a:cubicBezTo>
                  <a:cubicBezTo>
                    <a:pt x="46" y="0"/>
                    <a:pt x="83" y="0"/>
                    <a:pt x="106" y="23"/>
                  </a:cubicBez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1" name="Freeform 311">
              <a:extLst>
                <a:ext uri="{FF2B5EF4-FFF2-40B4-BE49-F238E27FC236}">
                  <a16:creationId xmlns:a16="http://schemas.microsoft.com/office/drawing/2014/main" id="{0961BCEE-EE09-4DA5-9831-18D36080D3A0}"/>
                </a:ext>
              </a:extLst>
            </p:cNvPr>
            <p:cNvSpPr>
              <a:spLocks/>
            </p:cNvSpPr>
            <p:nvPr/>
          </p:nvSpPr>
          <p:spPr bwMode="auto">
            <a:xfrm>
              <a:off x="5807075" y="2744788"/>
              <a:ext cx="76200" cy="147638"/>
            </a:xfrm>
            <a:custGeom>
              <a:avLst/>
              <a:gdLst>
                <a:gd name="T0" fmla="*/ 0 w 20"/>
                <a:gd name="T1" fmla="*/ 2147483646 h 39"/>
                <a:gd name="T2" fmla="*/ 2147483646 w 20"/>
                <a:gd name="T3" fmla="*/ 0 h 39"/>
                <a:gd name="T4" fmla="*/ 0 60000 65536"/>
                <a:gd name="T5" fmla="*/ 0 60000 65536"/>
              </a:gdLst>
              <a:ahLst/>
              <a:cxnLst>
                <a:cxn ang="T4">
                  <a:pos x="T0" y="T1"/>
                </a:cxn>
                <a:cxn ang="T5">
                  <a:pos x="T2" y="T3"/>
                </a:cxn>
              </a:cxnLst>
              <a:rect l="0" t="0" r="r" b="b"/>
              <a:pathLst>
                <a:path w="20" h="39">
                  <a:moveTo>
                    <a:pt x="0" y="39"/>
                  </a:moveTo>
                  <a:cubicBezTo>
                    <a:pt x="2" y="25"/>
                    <a:pt x="9" y="11"/>
                    <a:pt x="20" y="0"/>
                  </a:cubicBez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2" name="Freeform 312">
              <a:extLst>
                <a:ext uri="{FF2B5EF4-FFF2-40B4-BE49-F238E27FC236}">
                  <a16:creationId xmlns:a16="http://schemas.microsoft.com/office/drawing/2014/main" id="{E3D9187F-036B-405E-B72C-82E236833510}"/>
                </a:ext>
              </a:extLst>
            </p:cNvPr>
            <p:cNvSpPr>
              <a:spLocks/>
            </p:cNvSpPr>
            <p:nvPr/>
          </p:nvSpPr>
          <p:spPr bwMode="auto">
            <a:xfrm>
              <a:off x="6308725" y="2820988"/>
              <a:ext cx="25400" cy="114300"/>
            </a:xfrm>
            <a:custGeom>
              <a:avLst/>
              <a:gdLst>
                <a:gd name="T0" fmla="*/ 0 w 7"/>
                <a:gd name="T1" fmla="*/ 0 h 30"/>
                <a:gd name="T2" fmla="*/ 2147483646 w 7"/>
                <a:gd name="T3" fmla="*/ 2147483646 h 30"/>
                <a:gd name="T4" fmla="*/ 0 60000 65536"/>
                <a:gd name="T5" fmla="*/ 0 60000 65536"/>
              </a:gdLst>
              <a:ahLst/>
              <a:cxnLst>
                <a:cxn ang="T4">
                  <a:pos x="T0" y="T1"/>
                </a:cxn>
                <a:cxn ang="T5">
                  <a:pos x="T2" y="T3"/>
                </a:cxn>
              </a:cxnLst>
              <a:rect l="0" t="0" r="r" b="b"/>
              <a:pathLst>
                <a:path w="7" h="30">
                  <a:moveTo>
                    <a:pt x="0" y="0"/>
                  </a:moveTo>
                  <a:cubicBezTo>
                    <a:pt x="4" y="10"/>
                    <a:pt x="7" y="20"/>
                    <a:pt x="7" y="30"/>
                  </a:cubicBez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3" name="Freeform 313">
              <a:extLst>
                <a:ext uri="{FF2B5EF4-FFF2-40B4-BE49-F238E27FC236}">
                  <a16:creationId xmlns:a16="http://schemas.microsoft.com/office/drawing/2014/main" id="{B1F7D1F6-90DC-40A1-BBC1-419904813E67}"/>
                </a:ext>
              </a:extLst>
            </p:cNvPr>
            <p:cNvSpPr>
              <a:spLocks/>
            </p:cNvSpPr>
            <p:nvPr/>
          </p:nvSpPr>
          <p:spPr bwMode="auto">
            <a:xfrm>
              <a:off x="6316663" y="3181350"/>
              <a:ext cx="288925" cy="293688"/>
            </a:xfrm>
            <a:custGeom>
              <a:avLst/>
              <a:gdLst>
                <a:gd name="T0" fmla="*/ 2147483646 w 182"/>
                <a:gd name="T1" fmla="*/ 2147483646 h 185"/>
                <a:gd name="T2" fmla="*/ 2147483646 w 182"/>
                <a:gd name="T3" fmla="*/ 2147483646 h 185"/>
                <a:gd name="T4" fmla="*/ 0 w 182"/>
                <a:gd name="T5" fmla="*/ 2147483646 h 185"/>
                <a:gd name="T6" fmla="*/ 2147483646 w 182"/>
                <a:gd name="T7" fmla="*/ 0 h 185"/>
                <a:gd name="T8" fmla="*/ 2147483646 w 182"/>
                <a:gd name="T9" fmla="*/ 2147483646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185">
                  <a:moveTo>
                    <a:pt x="182" y="147"/>
                  </a:moveTo>
                  <a:lnTo>
                    <a:pt x="144" y="185"/>
                  </a:lnTo>
                  <a:lnTo>
                    <a:pt x="0" y="39"/>
                  </a:lnTo>
                  <a:lnTo>
                    <a:pt x="35" y="0"/>
                  </a:lnTo>
                  <a:lnTo>
                    <a:pt x="182" y="147"/>
                  </a:ln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 name="Freeform 314">
              <a:extLst>
                <a:ext uri="{FF2B5EF4-FFF2-40B4-BE49-F238E27FC236}">
                  <a16:creationId xmlns:a16="http://schemas.microsoft.com/office/drawing/2014/main" id="{81998B90-E99D-4FDD-9328-4BB08078D75F}"/>
                </a:ext>
              </a:extLst>
            </p:cNvPr>
            <p:cNvSpPr>
              <a:spLocks/>
            </p:cNvSpPr>
            <p:nvPr/>
          </p:nvSpPr>
          <p:spPr bwMode="auto">
            <a:xfrm>
              <a:off x="6210300" y="3074988"/>
              <a:ext cx="150812" cy="152400"/>
            </a:xfrm>
            <a:custGeom>
              <a:avLst/>
              <a:gdLst>
                <a:gd name="T0" fmla="*/ 2147483646 w 40"/>
                <a:gd name="T1" fmla="*/ 2147483646 h 40"/>
                <a:gd name="T2" fmla="*/ 0 w 40"/>
                <a:gd name="T3" fmla="*/ 2147483646 h 40"/>
                <a:gd name="T4" fmla="*/ 2147483646 w 40"/>
                <a:gd name="T5" fmla="*/ 2147483646 h 40"/>
                <a:gd name="T6" fmla="*/ 2147483646 w 40"/>
                <a:gd name="T7" fmla="*/ 2147483646 h 40"/>
                <a:gd name="T8" fmla="*/ 2147483646 w 40"/>
                <a:gd name="T9" fmla="*/ 0 h 40"/>
                <a:gd name="T10" fmla="*/ 2147483646 w 40"/>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40">
                  <a:moveTo>
                    <a:pt x="4" y="5"/>
                  </a:moveTo>
                  <a:cubicBezTo>
                    <a:pt x="3" y="6"/>
                    <a:pt x="1" y="7"/>
                    <a:pt x="0" y="9"/>
                  </a:cubicBezTo>
                  <a:cubicBezTo>
                    <a:pt x="31" y="40"/>
                    <a:pt x="31" y="40"/>
                    <a:pt x="31" y="40"/>
                  </a:cubicBezTo>
                  <a:cubicBezTo>
                    <a:pt x="40" y="32"/>
                    <a:pt x="40" y="32"/>
                    <a:pt x="40" y="32"/>
                  </a:cubicBezTo>
                  <a:cubicBezTo>
                    <a:pt x="8" y="0"/>
                    <a:pt x="8" y="0"/>
                    <a:pt x="8" y="0"/>
                  </a:cubicBezTo>
                  <a:cubicBezTo>
                    <a:pt x="7" y="2"/>
                    <a:pt x="6" y="3"/>
                    <a:pt x="4" y="5"/>
                  </a:cubicBezTo>
                  <a:close/>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 name="Line 315">
              <a:extLst>
                <a:ext uri="{FF2B5EF4-FFF2-40B4-BE49-F238E27FC236}">
                  <a16:creationId xmlns:a16="http://schemas.microsoft.com/office/drawing/2014/main" id="{C6046E7C-6CFD-4757-AE3A-C9E2D94D1ED1}"/>
                </a:ext>
              </a:extLst>
            </p:cNvPr>
            <p:cNvSpPr>
              <a:spLocks noChangeShapeType="1"/>
            </p:cNvSpPr>
            <p:nvPr/>
          </p:nvSpPr>
          <p:spPr bwMode="auto">
            <a:xfrm flipV="1">
              <a:off x="6278563" y="2630488"/>
              <a:ext cx="101600" cy="160338"/>
            </a:xfrm>
            <a:prstGeom prst="line">
              <a:avLst/>
            </a:prstGeom>
            <a:noFill/>
            <a:ln w="38100" cap="rnd">
              <a:solidFill>
                <a:srgbClr val="0057B8"/>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 name="Freeform 316">
              <a:extLst>
                <a:ext uri="{FF2B5EF4-FFF2-40B4-BE49-F238E27FC236}">
                  <a16:creationId xmlns:a16="http://schemas.microsoft.com/office/drawing/2014/main" id="{E3142774-5929-4D83-9EAD-EB358406E6BB}"/>
                </a:ext>
              </a:extLst>
            </p:cNvPr>
            <p:cNvSpPr>
              <a:spLocks/>
            </p:cNvSpPr>
            <p:nvPr/>
          </p:nvSpPr>
          <p:spPr bwMode="auto">
            <a:xfrm>
              <a:off x="5969000" y="2843213"/>
              <a:ext cx="276225" cy="250825"/>
            </a:xfrm>
            <a:custGeom>
              <a:avLst/>
              <a:gdLst>
                <a:gd name="T0" fmla="*/ 0 w 174"/>
                <a:gd name="T1" fmla="*/ 2147483646 h 158"/>
                <a:gd name="T2" fmla="*/ 2147483646 w 174"/>
                <a:gd name="T3" fmla="*/ 2147483646 h 158"/>
                <a:gd name="T4" fmla="*/ 2147483646 w 174"/>
                <a:gd name="T5" fmla="*/ 2147483646 h 158"/>
                <a:gd name="T6" fmla="*/ 2147483646 w 174"/>
                <a:gd name="T7" fmla="*/ 0 h 1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4" h="158">
                  <a:moveTo>
                    <a:pt x="0" y="158"/>
                  </a:moveTo>
                  <a:lnTo>
                    <a:pt x="55" y="31"/>
                  </a:lnTo>
                  <a:lnTo>
                    <a:pt x="119" y="89"/>
                  </a:lnTo>
                  <a:lnTo>
                    <a:pt x="174" y="0"/>
                  </a:lnTo>
                </a:path>
              </a:pathLst>
            </a:custGeom>
            <a:noFill/>
            <a:ln w="38100" cap="rnd">
              <a:solidFill>
                <a:srgbClr val="0057B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7" name="Freeform 317">
              <a:extLst>
                <a:ext uri="{FF2B5EF4-FFF2-40B4-BE49-F238E27FC236}">
                  <a16:creationId xmlns:a16="http://schemas.microsoft.com/office/drawing/2014/main" id="{D5A5E283-F959-4DC3-9EEF-50CE3F0E0E4C}"/>
                </a:ext>
              </a:extLst>
            </p:cNvPr>
            <p:cNvSpPr>
              <a:spLocks/>
            </p:cNvSpPr>
            <p:nvPr/>
          </p:nvSpPr>
          <p:spPr bwMode="auto">
            <a:xfrm>
              <a:off x="5732463" y="3049588"/>
              <a:ext cx="211137" cy="246063"/>
            </a:xfrm>
            <a:custGeom>
              <a:avLst/>
              <a:gdLst>
                <a:gd name="T0" fmla="*/ 0 w 133"/>
                <a:gd name="T1" fmla="*/ 2147483646 h 155"/>
                <a:gd name="T2" fmla="*/ 2147483646 w 133"/>
                <a:gd name="T3" fmla="*/ 0 h 155"/>
                <a:gd name="T4" fmla="*/ 2147483646 w 133"/>
                <a:gd name="T5" fmla="*/ 2147483646 h 155"/>
                <a:gd name="T6" fmla="*/ 2147483646 w 133"/>
                <a:gd name="T7" fmla="*/ 2147483646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55">
                  <a:moveTo>
                    <a:pt x="0" y="155"/>
                  </a:moveTo>
                  <a:lnTo>
                    <a:pt x="33" y="0"/>
                  </a:lnTo>
                  <a:lnTo>
                    <a:pt x="119" y="98"/>
                  </a:lnTo>
                  <a:lnTo>
                    <a:pt x="133" y="64"/>
                  </a:lnTo>
                </a:path>
              </a:pathLst>
            </a:custGeom>
            <a:noFill/>
            <a:ln w="38100" cap="rnd">
              <a:solidFill>
                <a:srgbClr val="0057B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8" name="Freeform 318">
              <a:extLst>
                <a:ext uri="{FF2B5EF4-FFF2-40B4-BE49-F238E27FC236}">
                  <a16:creationId xmlns:a16="http://schemas.microsoft.com/office/drawing/2014/main" id="{57F77978-1D5D-4008-B99C-7D367B35349B}"/>
                </a:ext>
              </a:extLst>
            </p:cNvPr>
            <p:cNvSpPr>
              <a:spLocks/>
            </p:cNvSpPr>
            <p:nvPr/>
          </p:nvSpPr>
          <p:spPr bwMode="auto">
            <a:xfrm>
              <a:off x="6316663" y="2630488"/>
              <a:ext cx="63500" cy="76200"/>
            </a:xfrm>
            <a:custGeom>
              <a:avLst/>
              <a:gdLst>
                <a:gd name="T0" fmla="*/ 0 w 40"/>
                <a:gd name="T1" fmla="*/ 2147483646 h 48"/>
                <a:gd name="T2" fmla="*/ 2147483646 w 40"/>
                <a:gd name="T3" fmla="*/ 0 h 48"/>
                <a:gd name="T4" fmla="*/ 2147483646 w 40"/>
                <a:gd name="T5" fmla="*/ 2147483646 h 48"/>
                <a:gd name="T6" fmla="*/ 0 60000 65536"/>
                <a:gd name="T7" fmla="*/ 0 60000 65536"/>
                <a:gd name="T8" fmla="*/ 0 60000 65536"/>
              </a:gdLst>
              <a:ahLst/>
              <a:cxnLst>
                <a:cxn ang="T6">
                  <a:pos x="T0" y="T1"/>
                </a:cxn>
                <a:cxn ang="T7">
                  <a:pos x="T2" y="T3"/>
                </a:cxn>
                <a:cxn ang="T8">
                  <a:pos x="T4" y="T5"/>
                </a:cxn>
              </a:cxnLst>
              <a:rect l="0" t="0" r="r" b="b"/>
              <a:pathLst>
                <a:path w="40" h="48">
                  <a:moveTo>
                    <a:pt x="0" y="27"/>
                  </a:moveTo>
                  <a:lnTo>
                    <a:pt x="40" y="0"/>
                  </a:lnTo>
                  <a:lnTo>
                    <a:pt x="33" y="48"/>
                  </a:lnTo>
                </a:path>
              </a:pathLst>
            </a:custGeom>
            <a:noFill/>
            <a:ln w="38100" cap="rnd">
              <a:solidFill>
                <a:srgbClr val="0057B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 name="Freeform 319">
              <a:extLst>
                <a:ext uri="{FF2B5EF4-FFF2-40B4-BE49-F238E27FC236}">
                  <a16:creationId xmlns:a16="http://schemas.microsoft.com/office/drawing/2014/main" id="{33F2FE64-73C7-4A00-BEA5-E19CACE68F85}"/>
                </a:ext>
              </a:extLst>
            </p:cNvPr>
            <p:cNvSpPr>
              <a:spLocks/>
            </p:cNvSpPr>
            <p:nvPr/>
          </p:nvSpPr>
          <p:spPr bwMode="auto">
            <a:xfrm>
              <a:off x="5683250" y="2695575"/>
              <a:ext cx="636587" cy="695325"/>
            </a:xfrm>
            <a:custGeom>
              <a:avLst/>
              <a:gdLst>
                <a:gd name="T0" fmla="*/ 0 w 401"/>
                <a:gd name="T1" fmla="*/ 0 h 438"/>
                <a:gd name="T2" fmla="*/ 0 w 401"/>
                <a:gd name="T3" fmla="*/ 2147483646 h 438"/>
                <a:gd name="T4" fmla="*/ 2147483646 w 401"/>
                <a:gd name="T5" fmla="*/ 2147483646 h 438"/>
                <a:gd name="T6" fmla="*/ 0 60000 65536"/>
                <a:gd name="T7" fmla="*/ 0 60000 65536"/>
                <a:gd name="T8" fmla="*/ 0 60000 65536"/>
              </a:gdLst>
              <a:ahLst/>
              <a:cxnLst>
                <a:cxn ang="T6">
                  <a:pos x="T0" y="T1"/>
                </a:cxn>
                <a:cxn ang="T7">
                  <a:pos x="T2" y="T3"/>
                </a:cxn>
                <a:cxn ang="T8">
                  <a:pos x="T4" y="T5"/>
                </a:cxn>
              </a:cxnLst>
              <a:rect l="0" t="0" r="r" b="b"/>
              <a:pathLst>
                <a:path w="401" h="438">
                  <a:moveTo>
                    <a:pt x="0" y="0"/>
                  </a:moveTo>
                  <a:lnTo>
                    <a:pt x="0" y="438"/>
                  </a:lnTo>
                  <a:lnTo>
                    <a:pt x="401" y="438"/>
                  </a:ln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0" name="Freeform 320">
              <a:extLst>
                <a:ext uri="{FF2B5EF4-FFF2-40B4-BE49-F238E27FC236}">
                  <a16:creationId xmlns:a16="http://schemas.microsoft.com/office/drawing/2014/main" id="{55D1C0AD-F72F-4C2F-91F2-59787F6B0CE2}"/>
                </a:ext>
              </a:extLst>
            </p:cNvPr>
            <p:cNvSpPr>
              <a:spLocks/>
            </p:cNvSpPr>
            <p:nvPr/>
          </p:nvSpPr>
          <p:spPr bwMode="auto">
            <a:xfrm>
              <a:off x="6251575" y="3360738"/>
              <a:ext cx="68262" cy="65088"/>
            </a:xfrm>
            <a:custGeom>
              <a:avLst/>
              <a:gdLst>
                <a:gd name="T0" fmla="*/ 0 w 43"/>
                <a:gd name="T1" fmla="*/ 0 h 41"/>
                <a:gd name="T2" fmla="*/ 2147483646 w 43"/>
                <a:gd name="T3" fmla="*/ 2147483646 h 41"/>
                <a:gd name="T4" fmla="*/ 0 w 43"/>
                <a:gd name="T5" fmla="*/ 2147483646 h 41"/>
                <a:gd name="T6" fmla="*/ 0 60000 65536"/>
                <a:gd name="T7" fmla="*/ 0 60000 65536"/>
                <a:gd name="T8" fmla="*/ 0 60000 65536"/>
              </a:gdLst>
              <a:ahLst/>
              <a:cxnLst>
                <a:cxn ang="T6">
                  <a:pos x="T0" y="T1"/>
                </a:cxn>
                <a:cxn ang="T7">
                  <a:pos x="T2" y="T3"/>
                </a:cxn>
                <a:cxn ang="T8">
                  <a:pos x="T4" y="T5"/>
                </a:cxn>
              </a:cxnLst>
              <a:rect l="0" t="0" r="r" b="b"/>
              <a:pathLst>
                <a:path w="43" h="41">
                  <a:moveTo>
                    <a:pt x="0" y="0"/>
                  </a:moveTo>
                  <a:lnTo>
                    <a:pt x="43" y="19"/>
                  </a:lnTo>
                  <a:lnTo>
                    <a:pt x="0" y="41"/>
                  </a:ln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1" name="Freeform 321">
              <a:extLst>
                <a:ext uri="{FF2B5EF4-FFF2-40B4-BE49-F238E27FC236}">
                  <a16:creationId xmlns:a16="http://schemas.microsoft.com/office/drawing/2014/main" id="{E1DE3962-95C2-4E41-A668-29DCBB06737C}"/>
                </a:ext>
              </a:extLst>
            </p:cNvPr>
            <p:cNvSpPr>
              <a:spLocks/>
            </p:cNvSpPr>
            <p:nvPr/>
          </p:nvSpPr>
          <p:spPr bwMode="auto">
            <a:xfrm>
              <a:off x="5649913" y="2695575"/>
              <a:ext cx="63500" cy="68263"/>
            </a:xfrm>
            <a:custGeom>
              <a:avLst/>
              <a:gdLst>
                <a:gd name="T0" fmla="*/ 0 w 40"/>
                <a:gd name="T1" fmla="*/ 2147483646 h 43"/>
                <a:gd name="T2" fmla="*/ 2147483646 w 40"/>
                <a:gd name="T3" fmla="*/ 0 h 43"/>
                <a:gd name="T4" fmla="*/ 2147483646 w 40"/>
                <a:gd name="T5" fmla="*/ 2147483646 h 43"/>
                <a:gd name="T6" fmla="*/ 0 60000 65536"/>
                <a:gd name="T7" fmla="*/ 0 60000 65536"/>
                <a:gd name="T8" fmla="*/ 0 60000 65536"/>
              </a:gdLst>
              <a:ahLst/>
              <a:cxnLst>
                <a:cxn ang="T6">
                  <a:pos x="T0" y="T1"/>
                </a:cxn>
                <a:cxn ang="T7">
                  <a:pos x="T2" y="T3"/>
                </a:cxn>
                <a:cxn ang="T8">
                  <a:pos x="T4" y="T5"/>
                </a:cxn>
              </a:cxnLst>
              <a:rect l="0" t="0" r="r" b="b"/>
              <a:pathLst>
                <a:path w="40" h="43">
                  <a:moveTo>
                    <a:pt x="0" y="43"/>
                  </a:moveTo>
                  <a:lnTo>
                    <a:pt x="21" y="0"/>
                  </a:lnTo>
                  <a:lnTo>
                    <a:pt x="40" y="43"/>
                  </a:ln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Tree>
    <p:extLst>
      <p:ext uri="{BB962C8B-B14F-4D97-AF65-F5344CB8AC3E}">
        <p14:creationId xmlns:p14="http://schemas.microsoft.com/office/powerpoint/2010/main" val="1694433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2A72-2258-9E48-A480-1C332B61676A}"/>
              </a:ext>
            </a:extLst>
          </p:cNvPr>
          <p:cNvSpPr>
            <a:spLocks noGrp="1"/>
          </p:cNvSpPr>
          <p:nvPr>
            <p:ph type="title"/>
          </p:nvPr>
        </p:nvSpPr>
        <p:spPr/>
        <p:txBody>
          <a:bodyPr/>
          <a:lstStyle/>
          <a:p>
            <a:r>
              <a:rPr lang="en-US" dirty="0"/>
              <a:t>More Than Diabetes</a:t>
            </a:r>
          </a:p>
        </p:txBody>
      </p:sp>
      <p:pic>
        <p:nvPicPr>
          <p:cNvPr id="4" name="Content Placeholder 3">
            <a:extLst>
              <a:ext uri="{FF2B5EF4-FFF2-40B4-BE49-F238E27FC236}">
                <a16:creationId xmlns:a16="http://schemas.microsoft.com/office/drawing/2014/main" id="{F2668C08-22F7-504A-A8E9-37474D5B6BD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1" y="2349583"/>
            <a:ext cx="8229600" cy="25272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571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F8DF-42F2-484C-8EC9-90642FFE1989}"/>
              </a:ext>
            </a:extLst>
          </p:cNvPr>
          <p:cNvSpPr>
            <a:spLocks noGrp="1"/>
          </p:cNvSpPr>
          <p:nvPr>
            <p:ph type="title"/>
          </p:nvPr>
        </p:nvSpPr>
        <p:spPr/>
        <p:txBody>
          <a:bodyPr>
            <a:normAutofit fontScale="90000"/>
          </a:bodyPr>
          <a:lstStyle/>
          <a:p>
            <a:r>
              <a:rPr lang="en-US" dirty="0"/>
              <a:t>Discussion: Diabetes in Your Workforce</a:t>
            </a:r>
          </a:p>
        </p:txBody>
      </p:sp>
      <p:sp>
        <p:nvSpPr>
          <p:cNvPr id="3" name="Content Placeholder 2">
            <a:extLst>
              <a:ext uri="{FF2B5EF4-FFF2-40B4-BE49-F238E27FC236}">
                <a16:creationId xmlns:a16="http://schemas.microsoft.com/office/drawing/2014/main" id="{6BF8E5FE-DDA3-8949-A515-51EA779595F9}"/>
              </a:ext>
            </a:extLst>
          </p:cNvPr>
          <p:cNvSpPr>
            <a:spLocks noGrp="1"/>
          </p:cNvSpPr>
          <p:nvPr>
            <p:ph idx="1"/>
          </p:nvPr>
        </p:nvSpPr>
        <p:spPr/>
        <p:txBody>
          <a:bodyPr/>
          <a:lstStyle/>
          <a:p>
            <a:r>
              <a:rPr lang="en-US" dirty="0"/>
              <a:t>What do you know about diabetes in your workforce?</a:t>
            </a:r>
          </a:p>
          <a:p>
            <a:pPr marL="0" indent="0">
              <a:buNone/>
            </a:pPr>
            <a:endParaRPr lang="en-US" dirty="0"/>
          </a:p>
          <a:p>
            <a:r>
              <a:rPr lang="en-US" dirty="0"/>
              <a:t>Have you implemented any programs or benefit changes to address diabetes? </a:t>
            </a:r>
          </a:p>
          <a:p>
            <a:pPr marL="0" indent="0">
              <a:buNone/>
            </a:pPr>
            <a:endParaRPr lang="en-US" dirty="0"/>
          </a:p>
          <a:p>
            <a:r>
              <a:rPr lang="en-US" dirty="0"/>
              <a:t>How familiar are you with prediabetes?</a:t>
            </a:r>
          </a:p>
        </p:txBody>
      </p:sp>
    </p:spTree>
    <p:extLst>
      <p:ext uri="{BB962C8B-B14F-4D97-AF65-F5344CB8AC3E}">
        <p14:creationId xmlns:p14="http://schemas.microsoft.com/office/powerpoint/2010/main" val="69708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6">
            <a:extLst>
              <a:ext uri="{FF2B5EF4-FFF2-40B4-BE49-F238E27FC236}">
                <a16:creationId xmlns:a16="http://schemas.microsoft.com/office/drawing/2014/main" id="{36C07853-EADD-4E13-8485-61AA909F4B63}"/>
              </a:ext>
            </a:extLst>
          </p:cNvPr>
          <p:cNvSpPr>
            <a:spLocks noChangeArrowheads="1"/>
          </p:cNvSpPr>
          <p:nvPr/>
        </p:nvSpPr>
        <p:spPr bwMode="auto">
          <a:xfrm>
            <a:off x="1" y="1723374"/>
            <a:ext cx="9144000" cy="4362449"/>
          </a:xfrm>
          <a:prstGeom prst="rect">
            <a:avLst/>
          </a:prstGeom>
          <a:solidFill>
            <a:srgbClr val="00CEE8">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grpSp>
        <p:nvGrpSpPr>
          <p:cNvPr id="32" name="Group 31">
            <a:extLst>
              <a:ext uri="{FF2B5EF4-FFF2-40B4-BE49-F238E27FC236}">
                <a16:creationId xmlns:a16="http://schemas.microsoft.com/office/drawing/2014/main" id="{D2DF37A1-61A1-494A-8064-8D2407BF90DC}"/>
              </a:ext>
            </a:extLst>
          </p:cNvPr>
          <p:cNvGrpSpPr/>
          <p:nvPr/>
        </p:nvGrpSpPr>
        <p:grpSpPr>
          <a:xfrm>
            <a:off x="4634100" y="520050"/>
            <a:ext cx="4051300" cy="5565774"/>
            <a:chOff x="7559675" y="979488"/>
            <a:chExt cx="4051300" cy="5565774"/>
          </a:xfrm>
        </p:grpSpPr>
        <p:sp>
          <p:nvSpPr>
            <p:cNvPr id="33" name="Freeform 10">
              <a:extLst>
                <a:ext uri="{FF2B5EF4-FFF2-40B4-BE49-F238E27FC236}">
                  <a16:creationId xmlns:a16="http://schemas.microsoft.com/office/drawing/2014/main" id="{B3A5F01E-8526-4882-BE1D-CE4A11265BA9}"/>
                </a:ext>
              </a:extLst>
            </p:cNvPr>
            <p:cNvSpPr>
              <a:spLocks/>
            </p:cNvSpPr>
            <p:nvPr/>
          </p:nvSpPr>
          <p:spPr bwMode="auto">
            <a:xfrm>
              <a:off x="8347075" y="5689600"/>
              <a:ext cx="2879725" cy="855662"/>
            </a:xfrm>
            <a:custGeom>
              <a:avLst/>
              <a:gdLst>
                <a:gd name="T0" fmla="*/ 179 w 1814"/>
                <a:gd name="T1" fmla="*/ 105 h 539"/>
                <a:gd name="T2" fmla="*/ 501 w 1814"/>
                <a:gd name="T3" fmla="*/ 201 h 539"/>
                <a:gd name="T4" fmla="*/ 1059 w 1814"/>
                <a:gd name="T5" fmla="*/ 499 h 539"/>
                <a:gd name="T6" fmla="*/ 1483 w 1814"/>
                <a:gd name="T7" fmla="*/ 539 h 539"/>
                <a:gd name="T8" fmla="*/ 1649 w 1814"/>
                <a:gd name="T9" fmla="*/ 141 h 539"/>
                <a:gd name="T10" fmla="*/ 1814 w 1814"/>
                <a:gd name="T11" fmla="*/ 0 h 539"/>
                <a:gd name="T12" fmla="*/ 0 w 1814"/>
                <a:gd name="T13" fmla="*/ 0 h 539"/>
                <a:gd name="T14" fmla="*/ 179 w 1814"/>
                <a:gd name="T15" fmla="*/ 105 h 5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4" h="539">
                  <a:moveTo>
                    <a:pt x="179" y="105"/>
                  </a:moveTo>
                  <a:lnTo>
                    <a:pt x="501" y="201"/>
                  </a:lnTo>
                  <a:lnTo>
                    <a:pt x="1059" y="499"/>
                  </a:lnTo>
                  <a:lnTo>
                    <a:pt x="1483" y="539"/>
                  </a:lnTo>
                  <a:lnTo>
                    <a:pt x="1649" y="141"/>
                  </a:lnTo>
                  <a:lnTo>
                    <a:pt x="1814" y="0"/>
                  </a:lnTo>
                  <a:lnTo>
                    <a:pt x="0" y="0"/>
                  </a:lnTo>
                  <a:lnTo>
                    <a:pt x="179" y="105"/>
                  </a:ln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414042"/>
                </a:solidFill>
                <a:effectLst/>
                <a:uLnTx/>
                <a:uFillTx/>
                <a:latin typeface="Open Sans"/>
              </a:endParaRPr>
            </a:p>
          </p:txBody>
        </p:sp>
        <p:grpSp>
          <p:nvGrpSpPr>
            <p:cNvPr id="34" name="Group 33">
              <a:extLst>
                <a:ext uri="{FF2B5EF4-FFF2-40B4-BE49-F238E27FC236}">
                  <a16:creationId xmlns:a16="http://schemas.microsoft.com/office/drawing/2014/main" id="{1F003B59-A936-4493-A2B9-0D573B54A3BF}"/>
                </a:ext>
              </a:extLst>
            </p:cNvPr>
            <p:cNvGrpSpPr/>
            <p:nvPr/>
          </p:nvGrpSpPr>
          <p:grpSpPr>
            <a:xfrm>
              <a:off x="8742363" y="979488"/>
              <a:ext cx="2173288" cy="1203325"/>
              <a:chOff x="8742363" y="979488"/>
              <a:chExt cx="2173288" cy="1203325"/>
            </a:xfrm>
          </p:grpSpPr>
          <p:sp>
            <p:nvSpPr>
              <p:cNvPr id="38" name="Freeform 11">
                <a:extLst>
                  <a:ext uri="{FF2B5EF4-FFF2-40B4-BE49-F238E27FC236}">
                    <a16:creationId xmlns:a16="http://schemas.microsoft.com/office/drawing/2014/main" id="{7C8C055B-8CF3-4FA3-A635-7D6A8D28DB22}"/>
                  </a:ext>
                </a:extLst>
              </p:cNvPr>
              <p:cNvSpPr>
                <a:spLocks/>
              </p:cNvSpPr>
              <p:nvPr/>
            </p:nvSpPr>
            <p:spPr bwMode="auto">
              <a:xfrm>
                <a:off x="8742363" y="979488"/>
                <a:ext cx="2173288" cy="1203325"/>
              </a:xfrm>
              <a:custGeom>
                <a:avLst/>
                <a:gdLst>
                  <a:gd name="T0" fmla="*/ 1311 w 1369"/>
                  <a:gd name="T1" fmla="*/ 638 h 758"/>
                  <a:gd name="T2" fmla="*/ 1119 w 1369"/>
                  <a:gd name="T3" fmla="*/ 405 h 758"/>
                  <a:gd name="T4" fmla="*/ 868 w 1369"/>
                  <a:gd name="T5" fmla="*/ 319 h 758"/>
                  <a:gd name="T6" fmla="*/ 647 w 1369"/>
                  <a:gd name="T7" fmla="*/ 96 h 758"/>
                  <a:gd name="T8" fmla="*/ 592 w 1369"/>
                  <a:gd name="T9" fmla="*/ 0 h 758"/>
                  <a:gd name="T10" fmla="*/ 441 w 1369"/>
                  <a:gd name="T11" fmla="*/ 302 h 758"/>
                  <a:gd name="T12" fmla="*/ 383 w 1369"/>
                  <a:gd name="T13" fmla="*/ 281 h 758"/>
                  <a:gd name="T14" fmla="*/ 266 w 1369"/>
                  <a:gd name="T15" fmla="*/ 463 h 758"/>
                  <a:gd name="T16" fmla="*/ 161 w 1369"/>
                  <a:gd name="T17" fmla="*/ 408 h 758"/>
                  <a:gd name="T18" fmla="*/ 0 w 1369"/>
                  <a:gd name="T19" fmla="*/ 758 h 758"/>
                  <a:gd name="T20" fmla="*/ 1369 w 1369"/>
                  <a:gd name="T21" fmla="*/ 758 h 758"/>
                  <a:gd name="T22" fmla="*/ 1311 w 1369"/>
                  <a:gd name="T23" fmla="*/ 638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758">
                    <a:moveTo>
                      <a:pt x="1311" y="638"/>
                    </a:moveTo>
                    <a:lnTo>
                      <a:pt x="1119" y="405"/>
                    </a:lnTo>
                    <a:lnTo>
                      <a:pt x="868" y="319"/>
                    </a:lnTo>
                    <a:lnTo>
                      <a:pt x="647" y="96"/>
                    </a:lnTo>
                    <a:lnTo>
                      <a:pt x="592" y="0"/>
                    </a:lnTo>
                    <a:lnTo>
                      <a:pt x="441" y="302"/>
                    </a:lnTo>
                    <a:lnTo>
                      <a:pt x="383" y="281"/>
                    </a:lnTo>
                    <a:lnTo>
                      <a:pt x="266" y="463"/>
                    </a:lnTo>
                    <a:lnTo>
                      <a:pt x="161" y="408"/>
                    </a:lnTo>
                    <a:lnTo>
                      <a:pt x="0" y="758"/>
                    </a:lnTo>
                    <a:lnTo>
                      <a:pt x="1369" y="758"/>
                    </a:lnTo>
                    <a:lnTo>
                      <a:pt x="1311" y="638"/>
                    </a:lnTo>
                    <a:close/>
                  </a:path>
                </a:pathLst>
              </a:custGeom>
              <a:solidFill>
                <a:srgbClr val="CFE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39" name="Freeform 12">
                <a:extLst>
                  <a:ext uri="{FF2B5EF4-FFF2-40B4-BE49-F238E27FC236}">
                    <a16:creationId xmlns:a16="http://schemas.microsoft.com/office/drawing/2014/main" id="{8C09192F-A346-4977-A45E-6D2A5B417A96}"/>
                  </a:ext>
                </a:extLst>
              </p:cNvPr>
              <p:cNvSpPr>
                <a:spLocks/>
              </p:cNvSpPr>
              <p:nvPr/>
            </p:nvSpPr>
            <p:spPr bwMode="auto">
              <a:xfrm>
                <a:off x="9164638" y="1425575"/>
                <a:ext cx="247650" cy="757237"/>
              </a:xfrm>
              <a:custGeom>
                <a:avLst/>
                <a:gdLst>
                  <a:gd name="T0" fmla="*/ 117 w 156"/>
                  <a:gd name="T1" fmla="*/ 0 h 477"/>
                  <a:gd name="T2" fmla="*/ 156 w 156"/>
                  <a:gd name="T3" fmla="*/ 477 h 477"/>
                  <a:gd name="T4" fmla="*/ 0 w 156"/>
                  <a:gd name="T5" fmla="*/ 182 h 477"/>
                  <a:gd name="T6" fmla="*/ 117 w 156"/>
                  <a:gd name="T7" fmla="*/ 0 h 477"/>
                </a:gdLst>
                <a:ahLst/>
                <a:cxnLst>
                  <a:cxn ang="0">
                    <a:pos x="T0" y="T1"/>
                  </a:cxn>
                  <a:cxn ang="0">
                    <a:pos x="T2" y="T3"/>
                  </a:cxn>
                  <a:cxn ang="0">
                    <a:pos x="T4" y="T5"/>
                  </a:cxn>
                  <a:cxn ang="0">
                    <a:pos x="T6" y="T7"/>
                  </a:cxn>
                </a:cxnLst>
                <a:rect l="0" t="0" r="r" b="b"/>
                <a:pathLst>
                  <a:path w="156" h="477">
                    <a:moveTo>
                      <a:pt x="117" y="0"/>
                    </a:moveTo>
                    <a:lnTo>
                      <a:pt x="156" y="477"/>
                    </a:lnTo>
                    <a:lnTo>
                      <a:pt x="0" y="182"/>
                    </a:lnTo>
                    <a:lnTo>
                      <a:pt x="117" y="0"/>
                    </a:lnTo>
                    <a:close/>
                  </a:path>
                </a:pathLst>
              </a:custGeom>
              <a:solidFill>
                <a:srgbClr val="9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40" name="Freeform 13">
                <a:extLst>
                  <a:ext uri="{FF2B5EF4-FFF2-40B4-BE49-F238E27FC236}">
                    <a16:creationId xmlns:a16="http://schemas.microsoft.com/office/drawing/2014/main" id="{0EE16E5D-FD48-49E0-88BA-24C29E0FE094}"/>
                  </a:ext>
                </a:extLst>
              </p:cNvPr>
              <p:cNvSpPr>
                <a:spLocks/>
              </p:cNvSpPr>
              <p:nvPr/>
            </p:nvSpPr>
            <p:spPr bwMode="auto">
              <a:xfrm>
                <a:off x="10556875" y="1992313"/>
                <a:ext cx="358775" cy="190500"/>
              </a:xfrm>
              <a:custGeom>
                <a:avLst/>
                <a:gdLst>
                  <a:gd name="T0" fmla="*/ 168 w 226"/>
                  <a:gd name="T1" fmla="*/ 0 h 120"/>
                  <a:gd name="T2" fmla="*/ 0 w 226"/>
                  <a:gd name="T3" fmla="*/ 120 h 120"/>
                  <a:gd name="T4" fmla="*/ 226 w 226"/>
                  <a:gd name="T5" fmla="*/ 120 h 120"/>
                  <a:gd name="T6" fmla="*/ 168 w 226"/>
                  <a:gd name="T7" fmla="*/ 0 h 120"/>
                </a:gdLst>
                <a:ahLst/>
                <a:cxnLst>
                  <a:cxn ang="0">
                    <a:pos x="T0" y="T1"/>
                  </a:cxn>
                  <a:cxn ang="0">
                    <a:pos x="T2" y="T3"/>
                  </a:cxn>
                  <a:cxn ang="0">
                    <a:pos x="T4" y="T5"/>
                  </a:cxn>
                  <a:cxn ang="0">
                    <a:pos x="T6" y="T7"/>
                  </a:cxn>
                </a:cxnLst>
                <a:rect l="0" t="0" r="r" b="b"/>
                <a:pathLst>
                  <a:path w="226" h="120">
                    <a:moveTo>
                      <a:pt x="168" y="0"/>
                    </a:moveTo>
                    <a:lnTo>
                      <a:pt x="0" y="120"/>
                    </a:lnTo>
                    <a:lnTo>
                      <a:pt x="226" y="120"/>
                    </a:lnTo>
                    <a:lnTo>
                      <a:pt x="168" y="0"/>
                    </a:lnTo>
                    <a:close/>
                  </a:path>
                </a:pathLst>
              </a:custGeom>
              <a:solidFill>
                <a:srgbClr val="9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41" name="Freeform 14">
                <a:extLst>
                  <a:ext uri="{FF2B5EF4-FFF2-40B4-BE49-F238E27FC236}">
                    <a16:creationId xmlns:a16="http://schemas.microsoft.com/office/drawing/2014/main" id="{EB5303B7-3F14-4A6E-91DB-927F0C1C8580}"/>
                  </a:ext>
                </a:extLst>
              </p:cNvPr>
              <p:cNvSpPr>
                <a:spLocks/>
              </p:cNvSpPr>
              <p:nvPr/>
            </p:nvSpPr>
            <p:spPr bwMode="auto">
              <a:xfrm>
                <a:off x="10036175" y="1485900"/>
                <a:ext cx="234950" cy="696912"/>
              </a:xfrm>
              <a:custGeom>
                <a:avLst/>
                <a:gdLst>
                  <a:gd name="T0" fmla="*/ 53 w 148"/>
                  <a:gd name="T1" fmla="*/ 0 h 439"/>
                  <a:gd name="T2" fmla="*/ 0 w 148"/>
                  <a:gd name="T3" fmla="*/ 439 h 439"/>
                  <a:gd name="T4" fmla="*/ 148 w 148"/>
                  <a:gd name="T5" fmla="*/ 34 h 439"/>
                  <a:gd name="T6" fmla="*/ 53 w 148"/>
                  <a:gd name="T7" fmla="*/ 0 h 439"/>
                </a:gdLst>
                <a:ahLst/>
                <a:cxnLst>
                  <a:cxn ang="0">
                    <a:pos x="T0" y="T1"/>
                  </a:cxn>
                  <a:cxn ang="0">
                    <a:pos x="T2" y="T3"/>
                  </a:cxn>
                  <a:cxn ang="0">
                    <a:pos x="T4" y="T5"/>
                  </a:cxn>
                  <a:cxn ang="0">
                    <a:pos x="T6" y="T7"/>
                  </a:cxn>
                </a:cxnLst>
                <a:rect l="0" t="0" r="r" b="b"/>
                <a:pathLst>
                  <a:path w="148" h="439">
                    <a:moveTo>
                      <a:pt x="53" y="0"/>
                    </a:moveTo>
                    <a:lnTo>
                      <a:pt x="0" y="439"/>
                    </a:lnTo>
                    <a:lnTo>
                      <a:pt x="148" y="34"/>
                    </a:lnTo>
                    <a:lnTo>
                      <a:pt x="53" y="0"/>
                    </a:lnTo>
                    <a:close/>
                  </a:path>
                </a:pathLst>
              </a:custGeom>
              <a:solidFill>
                <a:srgbClr val="82C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42" name="Freeform 15">
                <a:extLst>
                  <a:ext uri="{FF2B5EF4-FFF2-40B4-BE49-F238E27FC236}">
                    <a16:creationId xmlns:a16="http://schemas.microsoft.com/office/drawing/2014/main" id="{981D564C-F507-4974-80EF-9CD0F1084DEE}"/>
                  </a:ext>
                </a:extLst>
              </p:cNvPr>
              <p:cNvSpPr>
                <a:spLocks/>
              </p:cNvSpPr>
              <p:nvPr/>
            </p:nvSpPr>
            <p:spPr bwMode="auto">
              <a:xfrm>
                <a:off x="9632950" y="979488"/>
                <a:ext cx="136525" cy="879475"/>
              </a:xfrm>
              <a:custGeom>
                <a:avLst/>
                <a:gdLst>
                  <a:gd name="T0" fmla="*/ 86 w 86"/>
                  <a:gd name="T1" fmla="*/ 96 h 554"/>
                  <a:gd name="T2" fmla="*/ 65 w 86"/>
                  <a:gd name="T3" fmla="*/ 261 h 554"/>
                  <a:gd name="T4" fmla="*/ 65 w 86"/>
                  <a:gd name="T5" fmla="*/ 554 h 554"/>
                  <a:gd name="T6" fmla="*/ 0 w 86"/>
                  <a:gd name="T7" fmla="*/ 235 h 554"/>
                  <a:gd name="T8" fmla="*/ 31 w 86"/>
                  <a:gd name="T9" fmla="*/ 0 h 554"/>
                  <a:gd name="T10" fmla="*/ 86 w 86"/>
                  <a:gd name="T11" fmla="*/ 96 h 554"/>
                </a:gdLst>
                <a:ahLst/>
                <a:cxnLst>
                  <a:cxn ang="0">
                    <a:pos x="T0" y="T1"/>
                  </a:cxn>
                  <a:cxn ang="0">
                    <a:pos x="T2" y="T3"/>
                  </a:cxn>
                  <a:cxn ang="0">
                    <a:pos x="T4" y="T5"/>
                  </a:cxn>
                  <a:cxn ang="0">
                    <a:pos x="T6" y="T7"/>
                  </a:cxn>
                  <a:cxn ang="0">
                    <a:pos x="T8" y="T9"/>
                  </a:cxn>
                  <a:cxn ang="0">
                    <a:pos x="T10" y="T11"/>
                  </a:cxn>
                </a:cxnLst>
                <a:rect l="0" t="0" r="r" b="b"/>
                <a:pathLst>
                  <a:path w="86" h="554">
                    <a:moveTo>
                      <a:pt x="86" y="96"/>
                    </a:moveTo>
                    <a:lnTo>
                      <a:pt x="65" y="261"/>
                    </a:lnTo>
                    <a:lnTo>
                      <a:pt x="65" y="554"/>
                    </a:lnTo>
                    <a:lnTo>
                      <a:pt x="0" y="235"/>
                    </a:lnTo>
                    <a:lnTo>
                      <a:pt x="31" y="0"/>
                    </a:lnTo>
                    <a:lnTo>
                      <a:pt x="86" y="96"/>
                    </a:lnTo>
                    <a:close/>
                  </a:path>
                </a:pathLst>
              </a:custGeom>
              <a:solidFill>
                <a:srgbClr val="82C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43" name="Freeform 16">
                <a:extLst>
                  <a:ext uri="{FF2B5EF4-FFF2-40B4-BE49-F238E27FC236}">
                    <a16:creationId xmlns:a16="http://schemas.microsoft.com/office/drawing/2014/main" id="{20169CD7-1A45-40CB-B489-4F228AECB6D8}"/>
                  </a:ext>
                </a:extLst>
              </p:cNvPr>
              <p:cNvSpPr>
                <a:spLocks/>
              </p:cNvSpPr>
              <p:nvPr/>
            </p:nvSpPr>
            <p:spPr bwMode="auto">
              <a:xfrm>
                <a:off x="9925050" y="1287463"/>
                <a:ext cx="195263" cy="625475"/>
              </a:xfrm>
              <a:custGeom>
                <a:avLst/>
                <a:gdLst>
                  <a:gd name="T0" fmla="*/ 0 w 123"/>
                  <a:gd name="T1" fmla="*/ 0 h 394"/>
                  <a:gd name="T2" fmla="*/ 91 w 123"/>
                  <a:gd name="T3" fmla="*/ 394 h 394"/>
                  <a:gd name="T4" fmla="*/ 123 w 123"/>
                  <a:gd name="T5" fmla="*/ 125 h 394"/>
                  <a:gd name="T6" fmla="*/ 0 w 123"/>
                  <a:gd name="T7" fmla="*/ 0 h 394"/>
                </a:gdLst>
                <a:ahLst/>
                <a:cxnLst>
                  <a:cxn ang="0">
                    <a:pos x="T0" y="T1"/>
                  </a:cxn>
                  <a:cxn ang="0">
                    <a:pos x="T2" y="T3"/>
                  </a:cxn>
                  <a:cxn ang="0">
                    <a:pos x="T4" y="T5"/>
                  </a:cxn>
                  <a:cxn ang="0">
                    <a:pos x="T6" y="T7"/>
                  </a:cxn>
                </a:cxnLst>
                <a:rect l="0" t="0" r="r" b="b"/>
                <a:pathLst>
                  <a:path w="123" h="394">
                    <a:moveTo>
                      <a:pt x="0" y="0"/>
                    </a:moveTo>
                    <a:lnTo>
                      <a:pt x="91" y="394"/>
                    </a:lnTo>
                    <a:lnTo>
                      <a:pt x="123" y="125"/>
                    </a:lnTo>
                    <a:lnTo>
                      <a:pt x="0" y="0"/>
                    </a:lnTo>
                    <a:close/>
                  </a:path>
                </a:pathLst>
              </a:custGeom>
              <a:solidFill>
                <a:srgbClr val="9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grpSp>
        <p:sp>
          <p:nvSpPr>
            <p:cNvPr id="35" name="Freeform 17">
              <a:extLst>
                <a:ext uri="{FF2B5EF4-FFF2-40B4-BE49-F238E27FC236}">
                  <a16:creationId xmlns:a16="http://schemas.microsoft.com/office/drawing/2014/main" id="{EF978190-7627-4C68-86BE-72241DF2D9B4}"/>
                </a:ext>
              </a:extLst>
            </p:cNvPr>
            <p:cNvSpPr>
              <a:spLocks/>
            </p:cNvSpPr>
            <p:nvPr/>
          </p:nvSpPr>
          <p:spPr bwMode="auto">
            <a:xfrm>
              <a:off x="8121650" y="2182813"/>
              <a:ext cx="3409950" cy="1168400"/>
            </a:xfrm>
            <a:custGeom>
              <a:avLst/>
              <a:gdLst>
                <a:gd name="T0" fmla="*/ 2148 w 2148"/>
                <a:gd name="T1" fmla="*/ 448 h 736"/>
                <a:gd name="T2" fmla="*/ 1783 w 2148"/>
                <a:gd name="T3" fmla="*/ 55 h 736"/>
                <a:gd name="T4" fmla="*/ 1760 w 2148"/>
                <a:gd name="T5" fmla="*/ 0 h 736"/>
                <a:gd name="T6" fmla="*/ 391 w 2148"/>
                <a:gd name="T7" fmla="*/ 0 h 736"/>
                <a:gd name="T8" fmla="*/ 367 w 2148"/>
                <a:gd name="T9" fmla="*/ 55 h 736"/>
                <a:gd name="T10" fmla="*/ 77 w 2148"/>
                <a:gd name="T11" fmla="*/ 350 h 736"/>
                <a:gd name="T12" fmla="*/ 55 w 2148"/>
                <a:gd name="T13" fmla="*/ 655 h 736"/>
                <a:gd name="T14" fmla="*/ 0 w 2148"/>
                <a:gd name="T15" fmla="*/ 736 h 736"/>
                <a:gd name="T16" fmla="*/ 2100 w 2148"/>
                <a:gd name="T17" fmla="*/ 736 h 736"/>
                <a:gd name="T18" fmla="*/ 2148 w 2148"/>
                <a:gd name="T19" fmla="*/ 448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8" h="736">
                  <a:moveTo>
                    <a:pt x="2148" y="448"/>
                  </a:moveTo>
                  <a:lnTo>
                    <a:pt x="1783" y="55"/>
                  </a:lnTo>
                  <a:lnTo>
                    <a:pt x="1760" y="0"/>
                  </a:lnTo>
                  <a:lnTo>
                    <a:pt x="391" y="0"/>
                  </a:lnTo>
                  <a:lnTo>
                    <a:pt x="367" y="55"/>
                  </a:lnTo>
                  <a:lnTo>
                    <a:pt x="77" y="350"/>
                  </a:lnTo>
                  <a:lnTo>
                    <a:pt x="55" y="655"/>
                  </a:lnTo>
                  <a:lnTo>
                    <a:pt x="0" y="736"/>
                  </a:lnTo>
                  <a:lnTo>
                    <a:pt x="2100" y="736"/>
                  </a:lnTo>
                  <a:lnTo>
                    <a:pt x="2148" y="448"/>
                  </a:ln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36" name="Freeform 18">
              <a:extLst>
                <a:ext uri="{FF2B5EF4-FFF2-40B4-BE49-F238E27FC236}">
                  <a16:creationId xmlns:a16="http://schemas.microsoft.com/office/drawing/2014/main" id="{FB8E4A79-2D25-44AD-9483-F31E4C2D9192}"/>
                </a:ext>
              </a:extLst>
            </p:cNvPr>
            <p:cNvSpPr>
              <a:spLocks/>
            </p:cNvSpPr>
            <p:nvPr/>
          </p:nvSpPr>
          <p:spPr bwMode="auto">
            <a:xfrm>
              <a:off x="7559675" y="4519613"/>
              <a:ext cx="4051300" cy="1169987"/>
            </a:xfrm>
            <a:custGeom>
              <a:avLst/>
              <a:gdLst>
                <a:gd name="T0" fmla="*/ 2408 w 2552"/>
                <a:gd name="T1" fmla="*/ 351 h 737"/>
                <a:gd name="T2" fmla="*/ 2552 w 2552"/>
                <a:gd name="T3" fmla="*/ 0 h 737"/>
                <a:gd name="T4" fmla="*/ 16 w 2552"/>
                <a:gd name="T5" fmla="*/ 0 h 737"/>
                <a:gd name="T6" fmla="*/ 0 w 2552"/>
                <a:gd name="T7" fmla="*/ 101 h 737"/>
                <a:gd name="T8" fmla="*/ 251 w 2552"/>
                <a:gd name="T9" fmla="*/ 595 h 737"/>
                <a:gd name="T10" fmla="*/ 496 w 2552"/>
                <a:gd name="T11" fmla="*/ 737 h 737"/>
                <a:gd name="T12" fmla="*/ 2310 w 2552"/>
                <a:gd name="T13" fmla="*/ 737 h 737"/>
                <a:gd name="T14" fmla="*/ 2293 w 2552"/>
                <a:gd name="T15" fmla="*/ 564 h 737"/>
                <a:gd name="T16" fmla="*/ 2408 w 2552"/>
                <a:gd name="T17" fmla="*/ 351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737">
                  <a:moveTo>
                    <a:pt x="2408" y="351"/>
                  </a:moveTo>
                  <a:lnTo>
                    <a:pt x="2552" y="0"/>
                  </a:lnTo>
                  <a:lnTo>
                    <a:pt x="16" y="0"/>
                  </a:lnTo>
                  <a:lnTo>
                    <a:pt x="0" y="101"/>
                  </a:lnTo>
                  <a:lnTo>
                    <a:pt x="251" y="595"/>
                  </a:lnTo>
                  <a:lnTo>
                    <a:pt x="496" y="737"/>
                  </a:lnTo>
                  <a:lnTo>
                    <a:pt x="2310" y="737"/>
                  </a:lnTo>
                  <a:lnTo>
                    <a:pt x="2293" y="564"/>
                  </a:lnTo>
                  <a:lnTo>
                    <a:pt x="2408" y="351"/>
                  </a:ln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sp>
          <p:nvSpPr>
            <p:cNvPr id="37" name="Freeform 19">
              <a:extLst>
                <a:ext uri="{FF2B5EF4-FFF2-40B4-BE49-F238E27FC236}">
                  <a16:creationId xmlns:a16="http://schemas.microsoft.com/office/drawing/2014/main" id="{AE8E1925-460D-43B3-9140-109B2ACE4A88}"/>
                </a:ext>
              </a:extLst>
            </p:cNvPr>
            <p:cNvSpPr>
              <a:spLocks/>
            </p:cNvSpPr>
            <p:nvPr/>
          </p:nvSpPr>
          <p:spPr bwMode="auto">
            <a:xfrm>
              <a:off x="7585075" y="3351213"/>
              <a:ext cx="4025900" cy="1168400"/>
            </a:xfrm>
            <a:custGeom>
              <a:avLst/>
              <a:gdLst>
                <a:gd name="T0" fmla="*/ 2414 w 2536"/>
                <a:gd name="T1" fmla="*/ 317 h 736"/>
                <a:gd name="T2" fmla="*/ 2450 w 2536"/>
                <a:gd name="T3" fmla="*/ 39 h 736"/>
                <a:gd name="T4" fmla="*/ 2438 w 2536"/>
                <a:gd name="T5" fmla="*/ 0 h 736"/>
                <a:gd name="T6" fmla="*/ 338 w 2536"/>
                <a:gd name="T7" fmla="*/ 0 h 736"/>
                <a:gd name="T8" fmla="*/ 55 w 2536"/>
                <a:gd name="T9" fmla="*/ 413 h 736"/>
                <a:gd name="T10" fmla="*/ 0 w 2536"/>
                <a:gd name="T11" fmla="*/ 736 h 736"/>
                <a:gd name="T12" fmla="*/ 2536 w 2536"/>
                <a:gd name="T13" fmla="*/ 736 h 736"/>
                <a:gd name="T14" fmla="*/ 2414 w 2536"/>
                <a:gd name="T15" fmla="*/ 317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6" h="736">
                  <a:moveTo>
                    <a:pt x="2414" y="317"/>
                  </a:moveTo>
                  <a:lnTo>
                    <a:pt x="2450" y="39"/>
                  </a:lnTo>
                  <a:lnTo>
                    <a:pt x="2438" y="0"/>
                  </a:lnTo>
                  <a:lnTo>
                    <a:pt x="338" y="0"/>
                  </a:lnTo>
                  <a:lnTo>
                    <a:pt x="55" y="413"/>
                  </a:lnTo>
                  <a:lnTo>
                    <a:pt x="0" y="736"/>
                  </a:lnTo>
                  <a:lnTo>
                    <a:pt x="2536" y="736"/>
                  </a:lnTo>
                  <a:lnTo>
                    <a:pt x="2414" y="317"/>
                  </a:ln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latin typeface="Open Sans"/>
              </a:endParaRPr>
            </a:p>
          </p:txBody>
        </p:sp>
      </p:grpSp>
      <p:sp>
        <p:nvSpPr>
          <p:cNvPr id="44" name="Rectangle 20">
            <a:extLst>
              <a:ext uri="{FF2B5EF4-FFF2-40B4-BE49-F238E27FC236}">
                <a16:creationId xmlns:a16="http://schemas.microsoft.com/office/drawing/2014/main" id="{E44C2968-F83D-456C-9467-18D02BD0D723}"/>
              </a:ext>
            </a:extLst>
          </p:cNvPr>
          <p:cNvSpPr>
            <a:spLocks noChangeArrowheads="1"/>
          </p:cNvSpPr>
          <p:nvPr/>
        </p:nvSpPr>
        <p:spPr bwMode="auto">
          <a:xfrm>
            <a:off x="542276" y="2174875"/>
            <a:ext cx="66524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ru-RU" sz="4400" i="0" u="none" strike="noStrike" kern="0" cap="none" spc="0" normalizeH="0" baseline="0" noProof="0" dirty="0">
                <a:ln>
                  <a:noFill/>
                </a:ln>
                <a:solidFill>
                  <a:srgbClr val="FFFFFF"/>
                </a:solidFill>
                <a:effectLst/>
                <a:uLnTx/>
                <a:uFillTx/>
                <a:latin typeface="+mn-lt"/>
              </a:rPr>
              <a:t>88 million with prediabetes</a:t>
            </a:r>
            <a:endParaRPr kumimoji="0" lang="ru-RU" altLang="ru-RU" sz="1600" i="0" u="none" strike="noStrike" kern="0" cap="none" spc="0" normalizeH="0" baseline="0" noProof="0" dirty="0">
              <a:ln>
                <a:noFill/>
              </a:ln>
              <a:solidFill>
                <a:srgbClr val="FFFFFF"/>
              </a:solidFill>
              <a:effectLst/>
              <a:uLnTx/>
              <a:uFillTx/>
              <a:latin typeface="+mn-lt"/>
            </a:endParaRPr>
          </a:p>
        </p:txBody>
      </p:sp>
      <p:sp>
        <p:nvSpPr>
          <p:cNvPr id="51" name="TextBox 50">
            <a:extLst>
              <a:ext uri="{FF2B5EF4-FFF2-40B4-BE49-F238E27FC236}">
                <a16:creationId xmlns:a16="http://schemas.microsoft.com/office/drawing/2014/main" id="{F48FD90E-5227-45BE-A9C3-3D086FAEEC9C}"/>
              </a:ext>
            </a:extLst>
          </p:cNvPr>
          <p:cNvSpPr txBox="1"/>
          <p:nvPr/>
        </p:nvSpPr>
        <p:spPr>
          <a:xfrm>
            <a:off x="462901" y="2851983"/>
            <a:ext cx="5103897" cy="430887"/>
          </a:xfrm>
          <a:prstGeom prst="rect">
            <a:avLst/>
          </a:prstGeom>
          <a:noFill/>
        </p:spPr>
        <p:txBody>
          <a:bodyPr wrap="square" rtlCol="0">
            <a:spAutoFit/>
          </a:bodyPr>
          <a:lstStyle/>
          <a:p>
            <a:pPr lvl="0" defTabSz="979488" fontAlgn="base">
              <a:spcBef>
                <a:spcPct val="50000"/>
              </a:spcBef>
              <a:spcAft>
                <a:spcPct val="0"/>
              </a:spcAft>
              <a:defRPr/>
            </a:pPr>
            <a:r>
              <a:rPr lang="en-US" sz="1100" dirty="0">
                <a:solidFill>
                  <a:srgbClr val="FFFFFF"/>
                </a:solidFill>
                <a:latin typeface="Arial" charset="0"/>
                <a:ea typeface="ＭＳ Ｐゴシック" panose="020B0600070205080204" pitchFamily="34" charset="-128"/>
              </a:rPr>
              <a:t>According to CDC’s Division of Diabetes Translation, National Diabetes Statistics Report, 2020</a:t>
            </a:r>
            <a:endParaRPr lang="en-US" sz="1100" dirty="0">
              <a:solidFill>
                <a:srgbClr val="FFFFFF"/>
              </a:solidFill>
              <a:highlight>
                <a:srgbClr val="FFFF00"/>
              </a:highlight>
              <a:latin typeface="Arial" charset="0"/>
              <a:ea typeface="ＭＳ Ｐゴシック" panose="020B0600070205080204" pitchFamily="34" charset="-128"/>
            </a:endParaRPr>
          </a:p>
        </p:txBody>
      </p:sp>
      <p:sp>
        <p:nvSpPr>
          <p:cNvPr id="2" name="Title 1">
            <a:extLst>
              <a:ext uri="{FF2B5EF4-FFF2-40B4-BE49-F238E27FC236}">
                <a16:creationId xmlns:a16="http://schemas.microsoft.com/office/drawing/2014/main" id="{A911BD8D-B2F7-46D6-B761-51ED2212484C}"/>
              </a:ext>
            </a:extLst>
          </p:cNvPr>
          <p:cNvSpPr>
            <a:spLocks noGrp="1"/>
          </p:cNvSpPr>
          <p:nvPr>
            <p:ph type="title"/>
          </p:nvPr>
        </p:nvSpPr>
        <p:spPr/>
        <p:txBody>
          <a:bodyPr/>
          <a:lstStyle/>
          <a:p>
            <a:r>
              <a:rPr lang="en-US" dirty="0"/>
              <a:t>34 million with diabetes</a:t>
            </a:r>
          </a:p>
        </p:txBody>
      </p:sp>
      <p:pic>
        <p:nvPicPr>
          <p:cNvPr id="53" name="Graphic 52" descr="Tug boat">
            <a:extLst>
              <a:ext uri="{FF2B5EF4-FFF2-40B4-BE49-F238E27FC236}">
                <a16:creationId xmlns:a16="http://schemas.microsoft.com/office/drawing/2014/main" id="{406EEC78-5977-41C9-AC08-53B11E6A42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176105" y="1463338"/>
            <a:ext cx="294465" cy="294465"/>
          </a:xfrm>
          <a:prstGeom prst="rect">
            <a:avLst/>
          </a:prstGeom>
        </p:spPr>
      </p:pic>
    </p:spTree>
    <p:extLst>
      <p:ext uri="{BB962C8B-B14F-4D97-AF65-F5344CB8AC3E}">
        <p14:creationId xmlns:p14="http://schemas.microsoft.com/office/powerpoint/2010/main" val="42647917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7000">
                                          <p:cBhvr additive="base">
                                            <p:cTn id="7" dur="1000" fill="hold"/>
                                            <p:tgtEl>
                                              <p:spTgt spid="3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 presetClass="entr" presetSubtype="8" fill="hold" grpId="0" nodeType="withEffect" p14:presetBounceEnd="67000">
                                      <p:stCondLst>
                                        <p:cond delay="750"/>
                                      </p:stCondLst>
                                      <p:childTnLst>
                                        <p:set>
                                          <p:cBhvr>
                                            <p:cTn id="15" dur="1" fill="hold">
                                              <p:stCondLst>
                                                <p:cond delay="0"/>
                                              </p:stCondLst>
                                            </p:cTn>
                                            <p:tgtEl>
                                              <p:spTgt spid="28"/>
                                            </p:tgtEl>
                                            <p:attrNameLst>
                                              <p:attrName>style.visibility</p:attrName>
                                            </p:attrNameLst>
                                          </p:cBhvr>
                                          <p:to>
                                            <p:strVal val="visible"/>
                                          </p:to>
                                        </p:set>
                                        <p:anim calcmode="lin" valueType="num" p14:bounceEnd="67000">
                                          <p:cBhvr additive="base">
                                            <p:cTn id="16" dur="1000" fill="hold"/>
                                            <p:tgtEl>
                                              <p:spTgt spid="28"/>
                                            </p:tgtEl>
                                            <p:attrNameLst>
                                              <p:attrName>ppt_x</p:attrName>
                                            </p:attrNameLst>
                                          </p:cBhvr>
                                          <p:tavLst>
                                            <p:tav tm="0">
                                              <p:val>
                                                <p:strVal val="0-#ppt_w/2"/>
                                              </p:val>
                                            </p:tav>
                                            <p:tav tm="100000">
                                              <p:val>
                                                <p:strVal val="#ppt_x"/>
                                              </p:val>
                                            </p:tav>
                                          </p:tavLst>
                                        </p:anim>
                                        <p:anim calcmode="lin" valueType="num" p14:bounceEnd="67000">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85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childTnLst>
                                    </p:cTn>
                                  </p:par>
                                  <p:par>
                                    <p:cTn id="23" presetID="53" presetClass="entr" presetSubtype="16" fill="hold" grpId="0" nodeType="withEffect">
                                      <p:stCondLst>
                                        <p:cond delay="100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par>
                                    <p:cTn id="28" presetID="2" presetClass="entr" presetSubtype="2" decel="100000" fill="hold" nodeType="withEffect">
                                      <p:stCondLst>
                                        <p:cond delay="15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000" fill="hold"/>
                                            <p:tgtEl>
                                              <p:spTgt spid="53"/>
                                            </p:tgtEl>
                                            <p:attrNameLst>
                                              <p:attrName>ppt_x</p:attrName>
                                            </p:attrNameLst>
                                          </p:cBhvr>
                                          <p:tavLst>
                                            <p:tav tm="0">
                                              <p:val>
                                                <p:strVal val="1+#ppt_w/2"/>
                                              </p:val>
                                            </p:tav>
                                            <p:tav tm="100000">
                                              <p:val>
                                                <p:strVal val="#ppt_x"/>
                                              </p:val>
                                            </p:tav>
                                          </p:tavLst>
                                        </p:anim>
                                        <p:anim calcmode="lin" valueType="num">
                                          <p:cBhvr additive="base">
                                            <p:cTn id="31" dur="2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p:bldP spid="5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 presetClass="entr" presetSubtype="8" fill="hold" grpId="0" nodeType="withEffect">
                                      <p:stCondLst>
                                        <p:cond delay="75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1000" fill="hold"/>
                                            <p:tgtEl>
                                              <p:spTgt spid="28"/>
                                            </p:tgtEl>
                                            <p:attrNameLst>
                                              <p:attrName>ppt_x</p:attrName>
                                            </p:attrNameLst>
                                          </p:cBhvr>
                                          <p:tavLst>
                                            <p:tav tm="0">
                                              <p:val>
                                                <p:strVal val="0-#ppt_w/2"/>
                                              </p:val>
                                            </p:tav>
                                            <p:tav tm="100000">
                                              <p:val>
                                                <p:strVal val="#ppt_x"/>
                                              </p:val>
                                            </p:tav>
                                          </p:tavLst>
                                        </p:anim>
                                        <p:anim calcmode="lin" valueType="num">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85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childTnLst>
                                    </p:cTn>
                                  </p:par>
                                  <p:par>
                                    <p:cTn id="23" presetID="53" presetClass="entr" presetSubtype="16" fill="hold" grpId="0" nodeType="withEffect">
                                      <p:stCondLst>
                                        <p:cond delay="100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par>
                                    <p:cTn id="28" presetID="2" presetClass="entr" presetSubtype="2" decel="100000" fill="hold" nodeType="withEffect">
                                      <p:stCondLst>
                                        <p:cond delay="15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000" fill="hold"/>
                                            <p:tgtEl>
                                              <p:spTgt spid="53"/>
                                            </p:tgtEl>
                                            <p:attrNameLst>
                                              <p:attrName>ppt_x</p:attrName>
                                            </p:attrNameLst>
                                          </p:cBhvr>
                                          <p:tavLst>
                                            <p:tav tm="0">
                                              <p:val>
                                                <p:strVal val="1+#ppt_w/2"/>
                                              </p:val>
                                            </p:tav>
                                            <p:tav tm="100000">
                                              <p:val>
                                                <p:strVal val="#ppt_x"/>
                                              </p:val>
                                            </p:tav>
                                          </p:tavLst>
                                        </p:anim>
                                        <p:anim calcmode="lin" valueType="num">
                                          <p:cBhvr additive="base">
                                            <p:cTn id="31" dur="2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p:bldP spid="51" grpId="0"/>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3CD4-0B2D-0049-89BE-F9CAF3024E73}"/>
              </a:ext>
            </a:extLst>
          </p:cNvPr>
          <p:cNvSpPr>
            <a:spLocks noGrp="1"/>
          </p:cNvSpPr>
          <p:nvPr>
            <p:ph type="title"/>
          </p:nvPr>
        </p:nvSpPr>
        <p:spPr/>
        <p:txBody>
          <a:bodyPr/>
          <a:lstStyle/>
          <a:p>
            <a:r>
              <a:rPr lang="en-US" dirty="0"/>
              <a:t>Prediabetes</a:t>
            </a:r>
          </a:p>
        </p:txBody>
      </p:sp>
      <p:pic>
        <p:nvPicPr>
          <p:cNvPr id="4" name="Content Placeholder 3">
            <a:extLst>
              <a:ext uri="{FF2B5EF4-FFF2-40B4-BE49-F238E27FC236}">
                <a16:creationId xmlns:a16="http://schemas.microsoft.com/office/drawing/2014/main" id="{422B355A-EC4D-EA45-AA03-DFD36AA1558A}"/>
              </a:ext>
            </a:extLst>
          </p:cNvPr>
          <p:cNvPicPr>
            <a:picLocks noGrp="1" noChangeAspect="1"/>
          </p:cNvPicPr>
          <p:nvPr>
            <p:ph idx="1"/>
          </p:nvPr>
        </p:nvPicPr>
        <p:blipFill>
          <a:blip r:embed="rId3"/>
          <a:stretch>
            <a:fillRect/>
          </a:stretch>
        </p:blipFill>
        <p:spPr>
          <a:xfrm>
            <a:off x="2509043" y="1667656"/>
            <a:ext cx="4125913" cy="4125913"/>
          </a:xfrm>
          <a:prstGeom prst="rect">
            <a:avLst/>
          </a:prstGeom>
        </p:spPr>
      </p:pic>
      <p:grpSp>
        <p:nvGrpSpPr>
          <p:cNvPr id="3" name="Group 2">
            <a:extLst>
              <a:ext uri="{FF2B5EF4-FFF2-40B4-BE49-F238E27FC236}">
                <a16:creationId xmlns:a16="http://schemas.microsoft.com/office/drawing/2014/main" id="{B638709A-3FB0-4049-B284-3426821554F3}"/>
              </a:ext>
            </a:extLst>
          </p:cNvPr>
          <p:cNvGrpSpPr/>
          <p:nvPr/>
        </p:nvGrpSpPr>
        <p:grpSpPr>
          <a:xfrm>
            <a:off x="2802271" y="3870542"/>
            <a:ext cx="3573611" cy="1750223"/>
            <a:chOff x="2864901" y="3886490"/>
            <a:chExt cx="3573611" cy="1575675"/>
          </a:xfrm>
        </p:grpSpPr>
        <p:grpSp>
          <p:nvGrpSpPr>
            <p:cNvPr id="33" name="Group 32">
              <a:extLst>
                <a:ext uri="{FF2B5EF4-FFF2-40B4-BE49-F238E27FC236}">
                  <a16:creationId xmlns:a16="http://schemas.microsoft.com/office/drawing/2014/main" id="{62DA7FD7-002F-42EA-ACAE-3E2372692F9F}"/>
                </a:ext>
              </a:extLst>
            </p:cNvPr>
            <p:cNvGrpSpPr/>
            <p:nvPr/>
          </p:nvGrpSpPr>
          <p:grpSpPr>
            <a:xfrm>
              <a:off x="2864901" y="3886490"/>
              <a:ext cx="3573611" cy="1541721"/>
              <a:chOff x="4011313" y="3544388"/>
              <a:chExt cx="3358955" cy="2232239"/>
            </a:xfrm>
          </p:grpSpPr>
          <p:grpSp>
            <p:nvGrpSpPr>
              <p:cNvPr id="22" name="Group 21">
                <a:extLst>
                  <a:ext uri="{FF2B5EF4-FFF2-40B4-BE49-F238E27FC236}">
                    <a16:creationId xmlns:a16="http://schemas.microsoft.com/office/drawing/2014/main" id="{C58A9A27-F946-46B9-8A92-F11430DC3C88}"/>
                  </a:ext>
                </a:extLst>
              </p:cNvPr>
              <p:cNvGrpSpPr/>
              <p:nvPr/>
            </p:nvGrpSpPr>
            <p:grpSpPr>
              <a:xfrm rot="5400000">
                <a:off x="4574671" y="2981030"/>
                <a:ext cx="2232239" cy="3358955"/>
                <a:chOff x="1375552" y="2048562"/>
                <a:chExt cx="1932275" cy="2907585"/>
              </a:xfrm>
            </p:grpSpPr>
            <p:sp>
              <p:nvSpPr>
                <p:cNvPr id="23" name="Freeform 7">
                  <a:extLst>
                    <a:ext uri="{FF2B5EF4-FFF2-40B4-BE49-F238E27FC236}">
                      <a16:creationId xmlns:a16="http://schemas.microsoft.com/office/drawing/2014/main" id="{47FAAC9E-A886-4EBC-A6B9-B1C55C9477AB}"/>
                    </a:ext>
                  </a:extLst>
                </p:cNvPr>
                <p:cNvSpPr>
                  <a:spLocks/>
                </p:cNvSpPr>
                <p:nvPr/>
              </p:nvSpPr>
              <p:spPr bwMode="auto">
                <a:xfrm>
                  <a:off x="1375552" y="2048562"/>
                  <a:ext cx="1932275" cy="290758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26" name="Freeform 10">
                  <a:extLst>
                    <a:ext uri="{FF2B5EF4-FFF2-40B4-BE49-F238E27FC236}">
                      <a16:creationId xmlns:a16="http://schemas.microsoft.com/office/drawing/2014/main" id="{AADF8E0A-20B5-4348-B657-B14A4193698B}"/>
                    </a:ext>
                  </a:extLst>
                </p:cNvPr>
                <p:cNvSpPr>
                  <a:spLocks noEditPoints="1"/>
                </p:cNvSpPr>
                <p:nvPr/>
              </p:nvSpPr>
              <p:spPr bwMode="auto">
                <a:xfrm>
                  <a:off x="2432050" y="2673350"/>
                  <a:ext cx="773113" cy="998538"/>
                </a:xfrm>
                <a:prstGeom prst="rect">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Freeform 11">
                  <a:extLst>
                    <a:ext uri="{FF2B5EF4-FFF2-40B4-BE49-F238E27FC236}">
                      <a16:creationId xmlns:a16="http://schemas.microsoft.com/office/drawing/2014/main" id="{38A8CA6B-0D1D-42EC-9E81-F4357EAB116D}"/>
                    </a:ext>
                  </a:extLst>
                </p:cNvPr>
                <p:cNvSpPr>
                  <a:spLocks/>
                </p:cNvSpPr>
                <p:nvPr/>
              </p:nvSpPr>
              <p:spPr bwMode="auto">
                <a:xfrm>
                  <a:off x="2351440" y="2063643"/>
                  <a:ext cx="956378" cy="2889608"/>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29" name="Rectangle 31">
                <a:extLst>
                  <a:ext uri="{FF2B5EF4-FFF2-40B4-BE49-F238E27FC236}">
                    <a16:creationId xmlns:a16="http://schemas.microsoft.com/office/drawing/2014/main" id="{FEFED8E4-A391-47BD-AE0E-EAFD07961DF6}"/>
                  </a:ext>
                </a:extLst>
              </p:cNvPr>
              <p:cNvSpPr>
                <a:spLocks noChangeArrowheads="1"/>
              </p:cNvSpPr>
              <p:nvPr/>
            </p:nvSpPr>
            <p:spPr bwMode="auto">
              <a:xfrm>
                <a:off x="4226260" y="3774023"/>
                <a:ext cx="2894220" cy="64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3200" b="1" dirty="0">
                    <a:solidFill>
                      <a:schemeClr val="bg1"/>
                    </a:solidFill>
                    <a:latin typeface="Open Sans" panose="020B0606030504020204" pitchFamily="34" charset="0"/>
                  </a:rPr>
                  <a:t>More than 8</a:t>
                </a:r>
                <a:r>
                  <a:rPr kumimoji="0" lang="en-US" altLang="ru-RU" sz="3200" b="1" i="0" u="none" strike="noStrike" cap="none" normalizeH="0" baseline="0" dirty="0">
                    <a:ln>
                      <a:noFill/>
                    </a:ln>
                    <a:solidFill>
                      <a:schemeClr val="bg1"/>
                    </a:solidFill>
                    <a:effectLst/>
                    <a:latin typeface="Open Sans" panose="020B0606030504020204" pitchFamily="34" charset="0"/>
                  </a:rPr>
                  <a:t>0%</a:t>
                </a:r>
                <a:endParaRPr kumimoji="0" lang="ru-RU" altLang="ru-RU" sz="1100" b="0" i="0" u="none" strike="noStrike" cap="none" normalizeH="0" baseline="0" dirty="0">
                  <a:ln>
                    <a:noFill/>
                  </a:ln>
                  <a:solidFill>
                    <a:schemeClr val="bg1"/>
                  </a:solidFill>
                  <a:effectLst/>
                </a:endParaRPr>
              </a:p>
            </p:txBody>
          </p:sp>
        </p:grpSp>
        <p:sp>
          <p:nvSpPr>
            <p:cNvPr id="31" name="TextBox 30">
              <a:extLst>
                <a:ext uri="{FF2B5EF4-FFF2-40B4-BE49-F238E27FC236}">
                  <a16:creationId xmlns:a16="http://schemas.microsoft.com/office/drawing/2014/main" id="{AF861C6C-B376-437E-862C-CA7D8C964E6C}"/>
                </a:ext>
              </a:extLst>
            </p:cNvPr>
            <p:cNvSpPr txBox="1"/>
            <p:nvPr/>
          </p:nvSpPr>
          <p:spPr>
            <a:xfrm>
              <a:off x="3329870" y="4631168"/>
              <a:ext cx="2643672" cy="830997"/>
            </a:xfrm>
            <a:prstGeom prst="rect">
              <a:avLst/>
            </a:prstGeom>
            <a:noFill/>
          </p:spPr>
          <p:txBody>
            <a:bodyPr wrap="none" rtlCol="0">
              <a:spAutoFit/>
            </a:bodyPr>
            <a:lstStyle/>
            <a:p>
              <a:r>
                <a:rPr lang="en-US" sz="2400" b="1" dirty="0">
                  <a:solidFill>
                    <a:schemeClr val="bg1"/>
                  </a:solidFill>
                </a:rPr>
                <a:t>Don’t know they </a:t>
              </a:r>
            </a:p>
            <a:p>
              <a:pPr algn="ctr"/>
              <a:r>
                <a:rPr lang="en-US" sz="2400" b="1" dirty="0">
                  <a:solidFill>
                    <a:schemeClr val="bg1"/>
                  </a:solidFill>
                </a:rPr>
                <a:t>have it!</a:t>
              </a:r>
            </a:p>
          </p:txBody>
        </p:sp>
      </p:grpSp>
    </p:spTree>
    <p:extLst>
      <p:ext uri="{BB962C8B-B14F-4D97-AF65-F5344CB8AC3E}">
        <p14:creationId xmlns:p14="http://schemas.microsoft.com/office/powerpoint/2010/main" val="89665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3CD4-0B2D-0049-89BE-F9CAF3024E73}"/>
              </a:ext>
            </a:extLst>
          </p:cNvPr>
          <p:cNvSpPr>
            <a:spLocks noGrp="1"/>
          </p:cNvSpPr>
          <p:nvPr>
            <p:ph type="title"/>
          </p:nvPr>
        </p:nvSpPr>
        <p:spPr/>
        <p:txBody>
          <a:bodyPr/>
          <a:lstStyle/>
          <a:p>
            <a:r>
              <a:rPr lang="en-US" dirty="0"/>
              <a:t>Risk Test</a:t>
            </a:r>
          </a:p>
        </p:txBody>
      </p:sp>
      <p:sp>
        <p:nvSpPr>
          <p:cNvPr id="9" name="Content Placeholder 2">
            <a:extLst>
              <a:ext uri="{FF2B5EF4-FFF2-40B4-BE49-F238E27FC236}">
                <a16:creationId xmlns:a16="http://schemas.microsoft.com/office/drawing/2014/main" id="{B45A46BF-697D-4626-B704-A258F9797ACD}"/>
              </a:ext>
            </a:extLst>
          </p:cNvPr>
          <p:cNvSpPr txBox="1">
            <a:spLocks/>
          </p:cNvSpPr>
          <p:nvPr/>
        </p:nvSpPr>
        <p:spPr>
          <a:xfrm>
            <a:off x="5400033" y="2575079"/>
            <a:ext cx="3286768" cy="80486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rgbClr val="0057B8"/>
                </a:solidFill>
                <a:ea typeface="+mj-ea"/>
                <a:cs typeface="+mj-cs"/>
              </a:rPr>
              <a:t>Ad Council Video: </a:t>
            </a:r>
          </a:p>
          <a:p>
            <a:pPr marL="0" indent="0">
              <a:buNone/>
            </a:pPr>
            <a:r>
              <a:rPr lang="en-US" sz="1800" dirty="0">
                <a:hlinkClick r:id="rId3"/>
              </a:rPr>
              <a:t>Take the prediabetes risk test</a:t>
            </a:r>
            <a:endParaRPr lang="en-US" sz="1800" dirty="0"/>
          </a:p>
        </p:txBody>
      </p:sp>
      <p:pic>
        <p:nvPicPr>
          <p:cNvPr id="10" name="Picture 9">
            <a:extLst>
              <a:ext uri="{FF2B5EF4-FFF2-40B4-BE49-F238E27FC236}">
                <a16:creationId xmlns:a16="http://schemas.microsoft.com/office/drawing/2014/main" id="{346D5091-A31B-4BF0-977C-E887F1D40E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629" y="1493872"/>
            <a:ext cx="4420892" cy="4420892"/>
          </a:xfrm>
          <a:prstGeom prst="rect">
            <a:avLst/>
          </a:prstGeom>
        </p:spPr>
      </p:pic>
    </p:spTree>
    <p:extLst>
      <p:ext uri="{BB962C8B-B14F-4D97-AF65-F5344CB8AC3E}">
        <p14:creationId xmlns:p14="http://schemas.microsoft.com/office/powerpoint/2010/main" val="261840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45B2-5633-3142-B82A-246296BE80FE}"/>
              </a:ext>
            </a:extLst>
          </p:cNvPr>
          <p:cNvSpPr>
            <a:spLocks noGrp="1"/>
          </p:cNvSpPr>
          <p:nvPr>
            <p:ph type="title"/>
          </p:nvPr>
        </p:nvSpPr>
        <p:spPr/>
        <p:txBody>
          <a:bodyPr>
            <a:noAutofit/>
          </a:bodyPr>
          <a:lstStyle/>
          <a:p>
            <a:r>
              <a:rPr lang="en-US" sz="3600" dirty="0"/>
              <a:t>Where Do I Start?</a:t>
            </a:r>
          </a:p>
        </p:txBody>
      </p:sp>
      <p:sp>
        <p:nvSpPr>
          <p:cNvPr id="3" name="Content Placeholder 2">
            <a:extLst>
              <a:ext uri="{FF2B5EF4-FFF2-40B4-BE49-F238E27FC236}">
                <a16:creationId xmlns:a16="http://schemas.microsoft.com/office/drawing/2014/main" id="{A6113A8D-0268-8046-AAC9-48EDA3A0FCF5}"/>
              </a:ext>
            </a:extLst>
          </p:cNvPr>
          <p:cNvSpPr>
            <a:spLocks noGrp="1"/>
          </p:cNvSpPr>
          <p:nvPr>
            <p:ph idx="1"/>
          </p:nvPr>
        </p:nvSpPr>
        <p:spPr>
          <a:xfrm>
            <a:off x="457200" y="1667656"/>
            <a:ext cx="8229600" cy="4126017"/>
          </a:xfrm>
        </p:spPr>
        <p:txBody>
          <a:bodyPr>
            <a:normAutofit/>
          </a:bodyPr>
          <a:lstStyle/>
          <a:p>
            <a:r>
              <a:rPr lang="en-US" sz="2800" dirty="0">
                <a:latin typeface="+mn-lt"/>
                <a:cs typeface="Calibri Light" panose="020F0302020204030204" pitchFamily="34" charset="0"/>
              </a:rPr>
              <a:t>Gather data and use ROI calculators to better understand the burden of prediabetes on your workforce.</a:t>
            </a:r>
          </a:p>
          <a:p>
            <a:r>
              <a:rPr lang="en-US" sz="2800" dirty="0">
                <a:latin typeface="+mn-lt"/>
                <a:cs typeface="Calibri Light" panose="020F0302020204030204" pitchFamily="34" charset="0"/>
              </a:rPr>
              <a:t>Gain additional knowledge about the program by:</a:t>
            </a:r>
          </a:p>
          <a:p>
            <a:pPr lvl="1"/>
            <a:r>
              <a:rPr lang="en-US" dirty="0">
                <a:latin typeface="+mn-lt"/>
                <a:cs typeface="Calibri Light" panose="020F0302020204030204" pitchFamily="34" charset="0"/>
              </a:rPr>
              <a:t>Talk to your peers</a:t>
            </a:r>
          </a:p>
          <a:p>
            <a:pPr lvl="1"/>
            <a:r>
              <a:rPr lang="en-US" dirty="0">
                <a:latin typeface="+mn-lt"/>
                <a:cs typeface="Calibri Light" panose="020F0302020204030204" pitchFamily="34" charset="0"/>
              </a:rPr>
              <a:t>Visit </a:t>
            </a:r>
            <a:r>
              <a:rPr lang="en-US" dirty="0">
                <a:latin typeface="+mn-lt"/>
                <a:cs typeface="Calibri Light" panose="020F0302020204030204" pitchFamily="34" charset="0"/>
                <a:hlinkClick r:id="rId3"/>
              </a:rPr>
              <a:t>https://www.coveragetoolkit.org/</a:t>
            </a:r>
            <a:r>
              <a:rPr lang="en-US" dirty="0">
                <a:latin typeface="+mn-lt"/>
                <a:cs typeface="Calibri Light" panose="020F0302020204030204" pitchFamily="34" charset="0"/>
              </a:rPr>
              <a:t> and  </a:t>
            </a:r>
            <a:r>
              <a:rPr lang="en-US" dirty="0">
                <a:latin typeface="+mn-lt"/>
                <a:cs typeface="Calibri Light" panose="020F0302020204030204" pitchFamily="34" charset="0"/>
                <a:hlinkClick r:id="rId4"/>
              </a:rPr>
              <a:t>https://nationaldppcsc.cdc.gov/s/</a:t>
            </a:r>
            <a:r>
              <a:rPr lang="en-US" dirty="0">
                <a:latin typeface="+mn-lt"/>
                <a:cs typeface="Calibri Light" panose="020F0302020204030204" pitchFamily="34" charset="0"/>
              </a:rPr>
              <a:t> </a:t>
            </a:r>
          </a:p>
          <a:p>
            <a:pPr marL="0" indent="0">
              <a:buNone/>
            </a:pPr>
            <a:endParaRPr lang="en-US" dirty="0"/>
          </a:p>
          <a:p>
            <a:endParaRPr lang="en-US" dirty="0"/>
          </a:p>
        </p:txBody>
      </p:sp>
    </p:spTree>
    <p:extLst>
      <p:ext uri="{BB962C8B-B14F-4D97-AF65-F5344CB8AC3E}">
        <p14:creationId xmlns:p14="http://schemas.microsoft.com/office/powerpoint/2010/main" val="295088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9D77-9F5B-3848-A44B-8ABCF667E2D2}"/>
              </a:ext>
            </a:extLst>
          </p:cNvPr>
          <p:cNvSpPr>
            <a:spLocks noGrp="1"/>
          </p:cNvSpPr>
          <p:nvPr>
            <p:ph type="title"/>
          </p:nvPr>
        </p:nvSpPr>
        <p:spPr/>
        <p:txBody>
          <a:bodyPr>
            <a:normAutofit fontScale="90000"/>
          </a:bodyPr>
          <a:lstStyle/>
          <a:p>
            <a:r>
              <a:rPr lang="en-US" dirty="0"/>
              <a:t>The National Diabetes Prevention Program</a:t>
            </a:r>
          </a:p>
        </p:txBody>
      </p:sp>
    </p:spTree>
    <p:extLst>
      <p:ext uri="{BB962C8B-B14F-4D97-AF65-F5344CB8AC3E}">
        <p14:creationId xmlns:p14="http://schemas.microsoft.com/office/powerpoint/2010/main" val="158554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31D0-9EDC-F94D-9D40-D47DD9AD41FC}"/>
              </a:ext>
            </a:extLst>
          </p:cNvPr>
          <p:cNvSpPr>
            <a:spLocks noGrp="1"/>
          </p:cNvSpPr>
          <p:nvPr>
            <p:ph type="title"/>
          </p:nvPr>
        </p:nvSpPr>
        <p:spPr/>
        <p:txBody>
          <a:bodyPr>
            <a:normAutofit fontScale="90000"/>
          </a:bodyPr>
          <a:lstStyle/>
          <a:p>
            <a:r>
              <a:rPr lang="en-US" dirty="0"/>
              <a:t>The National Diabetes Prevention Program</a:t>
            </a:r>
          </a:p>
        </p:txBody>
      </p:sp>
      <p:sp>
        <p:nvSpPr>
          <p:cNvPr id="3" name="Content Placeholder 2">
            <a:extLst>
              <a:ext uri="{FF2B5EF4-FFF2-40B4-BE49-F238E27FC236}">
                <a16:creationId xmlns:a16="http://schemas.microsoft.com/office/drawing/2014/main" id="{52390EE8-C6B1-5F4F-B613-48F58FCA2CEC}"/>
              </a:ext>
            </a:extLst>
          </p:cNvPr>
          <p:cNvSpPr>
            <a:spLocks noGrp="1"/>
          </p:cNvSpPr>
          <p:nvPr>
            <p:ph sz="half" idx="1"/>
          </p:nvPr>
        </p:nvSpPr>
        <p:spPr>
          <a:xfrm>
            <a:off x="457200" y="1600200"/>
            <a:ext cx="4114800" cy="4525963"/>
          </a:xfrm>
        </p:spPr>
        <p:txBody>
          <a:bodyPr>
            <a:normAutofit/>
          </a:bodyPr>
          <a:lstStyle/>
          <a:p>
            <a:pPr marL="0" indent="0">
              <a:buNone/>
            </a:pPr>
            <a:endParaRPr lang="en-US" dirty="0"/>
          </a:p>
          <a:p>
            <a:pPr marL="0" indent="0">
              <a:buNone/>
            </a:pPr>
            <a:r>
              <a:rPr lang="en-US" dirty="0"/>
              <a:t>The National Diabetes Prevention Program was established in 2010 to prevent type 2 diabetes using evidence based, low cost interventions</a:t>
            </a:r>
          </a:p>
          <a:p>
            <a:endParaRPr lang="en-US" dirty="0"/>
          </a:p>
        </p:txBody>
      </p:sp>
      <p:pic>
        <p:nvPicPr>
          <p:cNvPr id="5" name="Content Placeholder 3">
            <a:extLst>
              <a:ext uri="{FF2B5EF4-FFF2-40B4-BE49-F238E27FC236}">
                <a16:creationId xmlns:a16="http://schemas.microsoft.com/office/drawing/2014/main" id="{21034D82-D9EB-CD45-923F-C65A6FA14E54}"/>
              </a:ext>
            </a:extLst>
          </p:cNvPr>
          <p:cNvPicPr>
            <a:picLocks noGrp="1" noChangeAspect="1"/>
          </p:cNvPicPr>
          <p:nvPr>
            <p:ph sz="half" idx="2"/>
          </p:nvPr>
        </p:nvPicPr>
        <p:blipFill>
          <a:blip r:embed="rId3"/>
          <a:stretch>
            <a:fillRect/>
          </a:stretch>
        </p:blipFill>
        <p:spPr>
          <a:xfrm>
            <a:off x="5191932" y="2086513"/>
            <a:ext cx="3494868" cy="3723504"/>
          </a:xfrm>
          <a:prstGeom prst="rect">
            <a:avLst/>
          </a:prstGeom>
          <a:effectLst>
            <a:glow rad="228600">
              <a:schemeClr val="accent3">
                <a:alpha val="40000"/>
              </a:schemeClr>
            </a:glow>
          </a:effectLst>
        </p:spPr>
      </p:pic>
    </p:spTree>
    <p:extLst>
      <p:ext uri="{BB962C8B-B14F-4D97-AF65-F5344CB8AC3E}">
        <p14:creationId xmlns:p14="http://schemas.microsoft.com/office/powerpoint/2010/main" val="2233486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ECCA-1353-4C6E-ABEA-FF1471BC48D9}"/>
              </a:ext>
            </a:extLst>
          </p:cNvPr>
          <p:cNvSpPr>
            <a:spLocks noGrp="1"/>
          </p:cNvSpPr>
          <p:nvPr>
            <p:ph type="title"/>
          </p:nvPr>
        </p:nvSpPr>
        <p:spPr/>
        <p:txBody>
          <a:bodyPr/>
          <a:lstStyle/>
          <a:p>
            <a:r>
              <a:rPr lang="en-US" dirty="0"/>
              <a:t>NACDD Publication Disclaimer</a:t>
            </a:r>
          </a:p>
        </p:txBody>
      </p:sp>
    </p:spTree>
    <p:extLst>
      <p:ext uri="{BB962C8B-B14F-4D97-AF65-F5344CB8AC3E}">
        <p14:creationId xmlns:p14="http://schemas.microsoft.com/office/powerpoint/2010/main" val="68803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6F30-580B-DA47-9D2A-4518AC818712}"/>
              </a:ext>
            </a:extLst>
          </p:cNvPr>
          <p:cNvSpPr>
            <a:spLocks noGrp="1"/>
          </p:cNvSpPr>
          <p:nvPr>
            <p:ph type="title"/>
          </p:nvPr>
        </p:nvSpPr>
        <p:spPr/>
        <p:txBody>
          <a:bodyPr/>
          <a:lstStyle/>
          <a:p>
            <a:r>
              <a:rPr lang="en-US" dirty="0"/>
              <a:t>Public-Private Partnership</a:t>
            </a:r>
          </a:p>
        </p:txBody>
      </p:sp>
      <p:pic>
        <p:nvPicPr>
          <p:cNvPr id="4" name="Content Placeholder 3">
            <a:extLst>
              <a:ext uri="{FF2B5EF4-FFF2-40B4-BE49-F238E27FC236}">
                <a16:creationId xmlns:a16="http://schemas.microsoft.com/office/drawing/2014/main" id="{5654E4A8-6746-BE41-BBA7-561D80847B61}"/>
              </a:ext>
            </a:extLst>
          </p:cNvPr>
          <p:cNvPicPr>
            <a:picLocks noGrp="1" noChangeAspect="1"/>
          </p:cNvPicPr>
          <p:nvPr>
            <p:ph idx="1"/>
          </p:nvPr>
        </p:nvPicPr>
        <p:blipFill>
          <a:blip r:embed="rId3"/>
          <a:stretch>
            <a:fillRect/>
          </a:stretch>
        </p:blipFill>
        <p:spPr>
          <a:xfrm>
            <a:off x="887278" y="1591456"/>
            <a:ext cx="7369443" cy="4161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47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56C7-9697-6840-A928-C885E6E1A777}"/>
              </a:ext>
            </a:extLst>
          </p:cNvPr>
          <p:cNvSpPr>
            <a:spLocks noGrp="1"/>
          </p:cNvSpPr>
          <p:nvPr>
            <p:ph type="title"/>
          </p:nvPr>
        </p:nvSpPr>
        <p:spPr/>
        <p:txBody>
          <a:bodyPr>
            <a:normAutofit fontScale="90000"/>
          </a:bodyPr>
          <a:lstStyle/>
          <a:p>
            <a:r>
              <a:rPr lang="en-US" dirty="0"/>
              <a:t>The National DPP Lifestyle Change Program</a:t>
            </a:r>
          </a:p>
        </p:txBody>
      </p:sp>
      <p:sp>
        <p:nvSpPr>
          <p:cNvPr id="3" name="Content Placeholder 2">
            <a:extLst>
              <a:ext uri="{FF2B5EF4-FFF2-40B4-BE49-F238E27FC236}">
                <a16:creationId xmlns:a16="http://schemas.microsoft.com/office/drawing/2014/main" id="{2722C452-8394-3247-BB34-D1939CC9C1BC}"/>
              </a:ext>
            </a:extLst>
          </p:cNvPr>
          <p:cNvSpPr>
            <a:spLocks noGrp="1"/>
          </p:cNvSpPr>
          <p:nvPr>
            <p:ph idx="1"/>
          </p:nvPr>
        </p:nvSpPr>
        <p:spPr>
          <a:xfrm>
            <a:off x="457200" y="2207327"/>
            <a:ext cx="5354664" cy="4126017"/>
          </a:xfrm>
        </p:spPr>
        <p:txBody>
          <a:bodyPr>
            <a:normAutofit/>
          </a:bodyPr>
          <a:lstStyle/>
          <a:p>
            <a:r>
              <a:rPr lang="en-US" sz="2800" dirty="0">
                <a:latin typeface="+mn-lt"/>
                <a:cs typeface="Calibri Light" panose="020F0302020204030204" pitchFamily="34" charset="0"/>
              </a:rPr>
              <a:t>CDC-approved curriculum</a:t>
            </a:r>
          </a:p>
          <a:p>
            <a:r>
              <a:rPr lang="en-US" sz="2800" dirty="0">
                <a:latin typeface="+mn-lt"/>
                <a:cs typeface="Calibri Light" panose="020F0302020204030204" pitchFamily="34" charset="0"/>
              </a:rPr>
              <a:t>Diabetes Prevention Recognition Program (DPRP)</a:t>
            </a:r>
          </a:p>
          <a:p>
            <a:pPr lvl="1"/>
            <a:r>
              <a:rPr lang="en-US" sz="2400" dirty="0">
                <a:latin typeface="+mn-lt"/>
                <a:cs typeface="Calibri Light" panose="020F0302020204030204" pitchFamily="34" charset="0"/>
              </a:rPr>
              <a:t>CDC-recognized organizations </a:t>
            </a:r>
          </a:p>
          <a:p>
            <a:pPr lvl="1"/>
            <a:r>
              <a:rPr lang="en-US" sz="2400" dirty="0">
                <a:latin typeface="+mn-lt"/>
                <a:cs typeface="Calibri Light" panose="020F0302020204030204" pitchFamily="34" charset="0"/>
              </a:rPr>
              <a:t>Trained lifestyle coaches</a:t>
            </a:r>
          </a:p>
          <a:p>
            <a:r>
              <a:rPr lang="en-US" sz="2800" dirty="0">
                <a:latin typeface="+mn-lt"/>
                <a:cs typeface="Calibri Light" panose="020F0302020204030204" pitchFamily="34" charset="0"/>
              </a:rPr>
              <a:t>Group and coach support for a full year</a:t>
            </a:r>
          </a:p>
        </p:txBody>
      </p:sp>
      <p:pic>
        <p:nvPicPr>
          <p:cNvPr id="4" name="Picture 3">
            <a:extLst>
              <a:ext uri="{FF2B5EF4-FFF2-40B4-BE49-F238E27FC236}">
                <a16:creationId xmlns:a16="http://schemas.microsoft.com/office/drawing/2014/main" id="{997C5522-3E67-B04F-8A08-7E819B98F455}"/>
              </a:ext>
            </a:extLst>
          </p:cNvPr>
          <p:cNvPicPr>
            <a:picLocks noChangeAspect="1"/>
          </p:cNvPicPr>
          <p:nvPr/>
        </p:nvPicPr>
        <p:blipFill>
          <a:blip r:embed="rId3"/>
          <a:stretch>
            <a:fillRect/>
          </a:stretch>
        </p:blipFill>
        <p:spPr>
          <a:xfrm>
            <a:off x="6171292" y="2800886"/>
            <a:ext cx="2279486" cy="2279486"/>
          </a:xfrm>
          <a:prstGeom prst="rect">
            <a:avLst/>
          </a:prstGeom>
        </p:spPr>
      </p:pic>
    </p:spTree>
    <p:extLst>
      <p:ext uri="{BB962C8B-B14F-4D97-AF65-F5344CB8AC3E}">
        <p14:creationId xmlns:p14="http://schemas.microsoft.com/office/powerpoint/2010/main" val="857919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highlight>
                  <a:srgbClr val="FFFF00"/>
                </a:highlight>
              </a:rPr>
              <a:t>Testimonial can go here and be a few lines long.</a:t>
            </a:r>
            <a:br>
              <a:rPr lang="en-US" sz="5400" cap="none" dirty="0"/>
            </a:br>
            <a:br>
              <a:rPr lang="en-US" dirty="0"/>
            </a:br>
            <a:r>
              <a:rPr lang="en-US" sz="1200" spc="100" dirty="0">
                <a:solidFill>
                  <a:srgbClr val="39536C"/>
                </a:solidFill>
              </a:rPr>
              <a:t>—</a:t>
            </a:r>
            <a:r>
              <a:rPr lang="en-US" sz="1200" spc="100" dirty="0">
                <a:solidFill>
                  <a:srgbClr val="39536C"/>
                </a:solidFill>
                <a:highlight>
                  <a:srgbClr val="FFFF00"/>
                </a:highlight>
              </a:rPr>
              <a:t>First Last name</a:t>
            </a:r>
          </a:p>
        </p:txBody>
      </p:sp>
    </p:spTree>
    <p:extLst>
      <p:ext uri="{BB962C8B-B14F-4D97-AF65-F5344CB8AC3E}">
        <p14:creationId xmlns:p14="http://schemas.microsoft.com/office/powerpoint/2010/main" val="3840081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81967"/>
            <a:ext cx="8229600" cy="628377"/>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0057B8"/>
                </a:solidFill>
              </a:rPr>
              <a:t>P</a:t>
            </a:r>
            <a:r>
              <a:rPr lang="en-US" sz="4000" spc="-5" dirty="0">
                <a:solidFill>
                  <a:srgbClr val="0057B8"/>
                </a:solidFill>
              </a:rPr>
              <a:t>rogram P</a:t>
            </a:r>
            <a:r>
              <a:rPr sz="4000" spc="-5" dirty="0">
                <a:solidFill>
                  <a:srgbClr val="0057B8"/>
                </a:solidFill>
              </a:rPr>
              <a:t>rovider </a:t>
            </a:r>
            <a:r>
              <a:rPr lang="en-US" sz="4000" spc="-5" dirty="0">
                <a:solidFill>
                  <a:srgbClr val="0057B8"/>
                </a:solidFill>
              </a:rPr>
              <a:t>Delivery Options</a:t>
            </a:r>
            <a:endParaRPr sz="4000" dirty="0"/>
          </a:p>
        </p:txBody>
      </p:sp>
      <p:sp>
        <p:nvSpPr>
          <p:cNvPr id="22" name="Freeform 6">
            <a:extLst>
              <a:ext uri="{FF2B5EF4-FFF2-40B4-BE49-F238E27FC236}">
                <a16:creationId xmlns:a16="http://schemas.microsoft.com/office/drawing/2014/main" id="{82387F5E-37D7-4F93-BEAE-A1C5D8D1A8C7}"/>
              </a:ext>
            </a:extLst>
          </p:cNvPr>
          <p:cNvSpPr>
            <a:spLocks/>
          </p:cNvSpPr>
          <p:nvPr/>
        </p:nvSpPr>
        <p:spPr bwMode="auto">
          <a:xfrm>
            <a:off x="7044061" y="1826293"/>
            <a:ext cx="1465263" cy="3865562"/>
          </a:xfrm>
          <a:custGeom>
            <a:avLst/>
            <a:gdLst>
              <a:gd name="T0" fmla="*/ 346 w 385"/>
              <a:gd name="T1" fmla="*/ 308 h 1015"/>
              <a:gd name="T2" fmla="*/ 193 w 385"/>
              <a:gd name="T3" fmla="*/ 384 h 1015"/>
              <a:gd name="T4" fmla="*/ 0 w 385"/>
              <a:gd name="T5" fmla="*/ 192 h 1015"/>
              <a:gd name="T6" fmla="*/ 193 w 385"/>
              <a:gd name="T7" fmla="*/ 0 h 1015"/>
              <a:gd name="T8" fmla="*/ 385 w 385"/>
              <a:gd name="T9" fmla="*/ 192 h 1015"/>
              <a:gd name="T10" fmla="*/ 385 w 385"/>
              <a:gd name="T11" fmla="*/ 823 h 1015"/>
              <a:gd name="T12" fmla="*/ 193 w 385"/>
              <a:gd name="T13" fmla="*/ 1015 h 1015"/>
              <a:gd name="T14" fmla="*/ 0 w 385"/>
              <a:gd name="T15" fmla="*/ 823 h 1015"/>
              <a:gd name="T16" fmla="*/ 0 w 385"/>
              <a:gd name="T17" fmla="*/ 33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 h="1015">
                <a:moveTo>
                  <a:pt x="346" y="308"/>
                </a:moveTo>
                <a:cubicBezTo>
                  <a:pt x="311" y="354"/>
                  <a:pt x="255" y="384"/>
                  <a:pt x="193" y="384"/>
                </a:cubicBezTo>
                <a:cubicBezTo>
                  <a:pt x="86" y="384"/>
                  <a:pt x="0" y="298"/>
                  <a:pt x="0" y="192"/>
                </a:cubicBezTo>
                <a:cubicBezTo>
                  <a:pt x="0" y="86"/>
                  <a:pt x="86" y="0"/>
                  <a:pt x="193" y="0"/>
                </a:cubicBezTo>
                <a:cubicBezTo>
                  <a:pt x="299" y="0"/>
                  <a:pt x="385" y="86"/>
                  <a:pt x="385" y="192"/>
                </a:cubicBezTo>
                <a:cubicBezTo>
                  <a:pt x="385" y="823"/>
                  <a:pt x="385" y="823"/>
                  <a:pt x="385" y="823"/>
                </a:cubicBezTo>
                <a:cubicBezTo>
                  <a:pt x="193" y="1015"/>
                  <a:pt x="193" y="1015"/>
                  <a:pt x="193" y="1015"/>
                </a:cubicBezTo>
                <a:cubicBezTo>
                  <a:pt x="0" y="823"/>
                  <a:pt x="0" y="823"/>
                  <a:pt x="0" y="823"/>
                </a:cubicBezTo>
                <a:cubicBezTo>
                  <a:pt x="0" y="330"/>
                  <a:pt x="0" y="330"/>
                  <a:pt x="0" y="330"/>
                </a:cubicBezTo>
              </a:path>
            </a:pathLst>
          </a:cu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Freeform 7">
            <a:extLst>
              <a:ext uri="{FF2B5EF4-FFF2-40B4-BE49-F238E27FC236}">
                <a16:creationId xmlns:a16="http://schemas.microsoft.com/office/drawing/2014/main" id="{6595C8EA-FE4F-4C14-AEDF-8DBC468C5603}"/>
              </a:ext>
            </a:extLst>
          </p:cNvPr>
          <p:cNvSpPr>
            <a:spLocks/>
          </p:cNvSpPr>
          <p:nvPr/>
        </p:nvSpPr>
        <p:spPr bwMode="auto">
          <a:xfrm>
            <a:off x="4875536" y="1826293"/>
            <a:ext cx="1465263" cy="3865562"/>
          </a:xfrm>
          <a:custGeom>
            <a:avLst/>
            <a:gdLst>
              <a:gd name="T0" fmla="*/ 346 w 385"/>
              <a:gd name="T1" fmla="*/ 308 h 1015"/>
              <a:gd name="T2" fmla="*/ 193 w 385"/>
              <a:gd name="T3" fmla="*/ 384 h 1015"/>
              <a:gd name="T4" fmla="*/ 0 w 385"/>
              <a:gd name="T5" fmla="*/ 192 h 1015"/>
              <a:gd name="T6" fmla="*/ 193 w 385"/>
              <a:gd name="T7" fmla="*/ 0 h 1015"/>
              <a:gd name="T8" fmla="*/ 385 w 385"/>
              <a:gd name="T9" fmla="*/ 192 h 1015"/>
              <a:gd name="T10" fmla="*/ 385 w 385"/>
              <a:gd name="T11" fmla="*/ 823 h 1015"/>
              <a:gd name="T12" fmla="*/ 193 w 385"/>
              <a:gd name="T13" fmla="*/ 1015 h 1015"/>
              <a:gd name="T14" fmla="*/ 0 w 385"/>
              <a:gd name="T15" fmla="*/ 823 h 1015"/>
              <a:gd name="T16" fmla="*/ 0 w 385"/>
              <a:gd name="T17" fmla="*/ 33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 h="1015">
                <a:moveTo>
                  <a:pt x="346" y="308"/>
                </a:moveTo>
                <a:cubicBezTo>
                  <a:pt x="311" y="354"/>
                  <a:pt x="255" y="384"/>
                  <a:pt x="193" y="384"/>
                </a:cubicBezTo>
                <a:cubicBezTo>
                  <a:pt x="87" y="384"/>
                  <a:pt x="0" y="298"/>
                  <a:pt x="0" y="192"/>
                </a:cubicBezTo>
                <a:cubicBezTo>
                  <a:pt x="0" y="86"/>
                  <a:pt x="87" y="0"/>
                  <a:pt x="193" y="0"/>
                </a:cubicBezTo>
                <a:cubicBezTo>
                  <a:pt x="299" y="0"/>
                  <a:pt x="385" y="86"/>
                  <a:pt x="385" y="192"/>
                </a:cubicBezTo>
                <a:cubicBezTo>
                  <a:pt x="385" y="823"/>
                  <a:pt x="385" y="823"/>
                  <a:pt x="385" y="823"/>
                </a:cubicBezTo>
                <a:cubicBezTo>
                  <a:pt x="193" y="1015"/>
                  <a:pt x="193" y="1015"/>
                  <a:pt x="193" y="1015"/>
                </a:cubicBezTo>
                <a:cubicBezTo>
                  <a:pt x="0" y="823"/>
                  <a:pt x="0" y="823"/>
                  <a:pt x="0" y="823"/>
                </a:cubicBezTo>
                <a:cubicBezTo>
                  <a:pt x="0" y="330"/>
                  <a:pt x="0" y="330"/>
                  <a:pt x="0" y="330"/>
                </a:cubicBez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Freeform 8">
            <a:extLst>
              <a:ext uri="{FF2B5EF4-FFF2-40B4-BE49-F238E27FC236}">
                <a16:creationId xmlns:a16="http://schemas.microsoft.com/office/drawing/2014/main" id="{0C4F65DC-0FDF-4FA6-8985-B6674CCDC696}"/>
              </a:ext>
            </a:extLst>
          </p:cNvPr>
          <p:cNvSpPr>
            <a:spLocks/>
          </p:cNvSpPr>
          <p:nvPr/>
        </p:nvSpPr>
        <p:spPr bwMode="auto">
          <a:xfrm>
            <a:off x="2710186" y="1826293"/>
            <a:ext cx="1465263" cy="3865562"/>
          </a:xfrm>
          <a:custGeom>
            <a:avLst/>
            <a:gdLst>
              <a:gd name="T0" fmla="*/ 345 w 385"/>
              <a:gd name="T1" fmla="*/ 308 h 1015"/>
              <a:gd name="T2" fmla="*/ 192 w 385"/>
              <a:gd name="T3" fmla="*/ 384 h 1015"/>
              <a:gd name="T4" fmla="*/ 0 w 385"/>
              <a:gd name="T5" fmla="*/ 192 h 1015"/>
              <a:gd name="T6" fmla="*/ 192 w 385"/>
              <a:gd name="T7" fmla="*/ 0 h 1015"/>
              <a:gd name="T8" fmla="*/ 385 w 385"/>
              <a:gd name="T9" fmla="*/ 192 h 1015"/>
              <a:gd name="T10" fmla="*/ 385 w 385"/>
              <a:gd name="T11" fmla="*/ 823 h 1015"/>
              <a:gd name="T12" fmla="*/ 192 w 385"/>
              <a:gd name="T13" fmla="*/ 1015 h 1015"/>
              <a:gd name="T14" fmla="*/ 0 w 385"/>
              <a:gd name="T15" fmla="*/ 823 h 1015"/>
              <a:gd name="T16" fmla="*/ 0 w 385"/>
              <a:gd name="T17" fmla="*/ 33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 h="1015">
                <a:moveTo>
                  <a:pt x="345" y="308"/>
                </a:moveTo>
                <a:cubicBezTo>
                  <a:pt x="310" y="354"/>
                  <a:pt x="255" y="384"/>
                  <a:pt x="192" y="384"/>
                </a:cubicBezTo>
                <a:cubicBezTo>
                  <a:pt x="86" y="384"/>
                  <a:pt x="0" y="298"/>
                  <a:pt x="0" y="192"/>
                </a:cubicBezTo>
                <a:cubicBezTo>
                  <a:pt x="0" y="86"/>
                  <a:pt x="86" y="0"/>
                  <a:pt x="192" y="0"/>
                </a:cubicBezTo>
                <a:cubicBezTo>
                  <a:pt x="298" y="0"/>
                  <a:pt x="385" y="86"/>
                  <a:pt x="385" y="192"/>
                </a:cubicBezTo>
                <a:cubicBezTo>
                  <a:pt x="385" y="823"/>
                  <a:pt x="385" y="823"/>
                  <a:pt x="385" y="823"/>
                </a:cubicBezTo>
                <a:cubicBezTo>
                  <a:pt x="192" y="1015"/>
                  <a:pt x="192" y="1015"/>
                  <a:pt x="192" y="1015"/>
                </a:cubicBezTo>
                <a:cubicBezTo>
                  <a:pt x="0" y="823"/>
                  <a:pt x="0" y="823"/>
                  <a:pt x="0" y="823"/>
                </a:cubicBezTo>
                <a:cubicBezTo>
                  <a:pt x="0" y="330"/>
                  <a:pt x="0" y="330"/>
                  <a:pt x="0" y="330"/>
                </a:cubicBezTo>
              </a:path>
            </a:pathLst>
          </a:custGeom>
          <a:noFill/>
          <a:ln w="381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Freeform 9">
            <a:extLst>
              <a:ext uri="{FF2B5EF4-FFF2-40B4-BE49-F238E27FC236}">
                <a16:creationId xmlns:a16="http://schemas.microsoft.com/office/drawing/2014/main" id="{670F0AC8-D3AE-436A-BA9D-521E259B9F55}"/>
              </a:ext>
            </a:extLst>
          </p:cNvPr>
          <p:cNvSpPr>
            <a:spLocks/>
          </p:cNvSpPr>
          <p:nvPr/>
        </p:nvSpPr>
        <p:spPr bwMode="auto">
          <a:xfrm>
            <a:off x="540073" y="1826293"/>
            <a:ext cx="1465263" cy="3865562"/>
          </a:xfrm>
          <a:custGeom>
            <a:avLst/>
            <a:gdLst>
              <a:gd name="T0" fmla="*/ 346 w 385"/>
              <a:gd name="T1" fmla="*/ 308 h 1015"/>
              <a:gd name="T2" fmla="*/ 192 w 385"/>
              <a:gd name="T3" fmla="*/ 384 h 1015"/>
              <a:gd name="T4" fmla="*/ 0 w 385"/>
              <a:gd name="T5" fmla="*/ 192 h 1015"/>
              <a:gd name="T6" fmla="*/ 192 w 385"/>
              <a:gd name="T7" fmla="*/ 0 h 1015"/>
              <a:gd name="T8" fmla="*/ 385 w 385"/>
              <a:gd name="T9" fmla="*/ 192 h 1015"/>
              <a:gd name="T10" fmla="*/ 385 w 385"/>
              <a:gd name="T11" fmla="*/ 823 h 1015"/>
              <a:gd name="T12" fmla="*/ 192 w 385"/>
              <a:gd name="T13" fmla="*/ 1015 h 1015"/>
              <a:gd name="T14" fmla="*/ 0 w 385"/>
              <a:gd name="T15" fmla="*/ 823 h 1015"/>
              <a:gd name="T16" fmla="*/ 0 w 385"/>
              <a:gd name="T17" fmla="*/ 33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 h="1015">
                <a:moveTo>
                  <a:pt x="346" y="308"/>
                </a:moveTo>
                <a:cubicBezTo>
                  <a:pt x="311" y="354"/>
                  <a:pt x="255" y="384"/>
                  <a:pt x="192" y="384"/>
                </a:cubicBezTo>
                <a:cubicBezTo>
                  <a:pt x="86" y="384"/>
                  <a:pt x="0" y="298"/>
                  <a:pt x="0" y="192"/>
                </a:cubicBezTo>
                <a:cubicBezTo>
                  <a:pt x="0" y="86"/>
                  <a:pt x="86" y="0"/>
                  <a:pt x="192" y="0"/>
                </a:cubicBezTo>
                <a:cubicBezTo>
                  <a:pt x="299" y="0"/>
                  <a:pt x="385" y="86"/>
                  <a:pt x="385" y="192"/>
                </a:cubicBezTo>
                <a:cubicBezTo>
                  <a:pt x="385" y="823"/>
                  <a:pt x="385" y="823"/>
                  <a:pt x="385" y="823"/>
                </a:cubicBezTo>
                <a:cubicBezTo>
                  <a:pt x="192" y="1015"/>
                  <a:pt x="192" y="1015"/>
                  <a:pt x="192" y="1015"/>
                </a:cubicBezTo>
                <a:cubicBezTo>
                  <a:pt x="0" y="823"/>
                  <a:pt x="0" y="823"/>
                  <a:pt x="0" y="823"/>
                </a:cubicBezTo>
                <a:cubicBezTo>
                  <a:pt x="0" y="330"/>
                  <a:pt x="0" y="330"/>
                  <a:pt x="0" y="330"/>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Rectangle 29">
            <a:extLst>
              <a:ext uri="{FF2B5EF4-FFF2-40B4-BE49-F238E27FC236}">
                <a16:creationId xmlns:a16="http://schemas.microsoft.com/office/drawing/2014/main" id="{4BE2A0B2-A07F-4424-A8C8-44803E7F5343}"/>
              </a:ext>
            </a:extLst>
          </p:cNvPr>
          <p:cNvSpPr/>
          <p:nvPr/>
        </p:nvSpPr>
        <p:spPr>
          <a:xfrm>
            <a:off x="567321" y="3774260"/>
            <a:ext cx="1486093" cy="338554"/>
          </a:xfrm>
          <a:prstGeom prst="rect">
            <a:avLst/>
          </a:prstGeom>
        </p:spPr>
        <p:txBody>
          <a:bodyPr wrap="square">
            <a:spAutoFit/>
          </a:bodyPr>
          <a:lstStyle/>
          <a:p>
            <a:pPr lvl="0" algn="ctr"/>
            <a:r>
              <a:rPr lang="en-US" sz="1600" b="1" dirty="0"/>
              <a:t>In Person</a:t>
            </a:r>
            <a:endParaRPr lang="ru-RU" sz="1600" b="1" dirty="0"/>
          </a:p>
        </p:txBody>
      </p:sp>
      <p:sp>
        <p:nvSpPr>
          <p:cNvPr id="31" name="Rectangle 30">
            <a:extLst>
              <a:ext uri="{FF2B5EF4-FFF2-40B4-BE49-F238E27FC236}">
                <a16:creationId xmlns:a16="http://schemas.microsoft.com/office/drawing/2014/main" id="{4510BBEE-FCC0-4A00-8B4B-2F51362DB01B}"/>
              </a:ext>
            </a:extLst>
          </p:cNvPr>
          <p:cNvSpPr/>
          <p:nvPr/>
        </p:nvSpPr>
        <p:spPr>
          <a:xfrm>
            <a:off x="2673003" y="3774260"/>
            <a:ext cx="1576140" cy="338554"/>
          </a:xfrm>
          <a:prstGeom prst="rect">
            <a:avLst/>
          </a:prstGeom>
        </p:spPr>
        <p:txBody>
          <a:bodyPr wrap="square">
            <a:spAutoFit/>
          </a:bodyPr>
          <a:lstStyle/>
          <a:p>
            <a:pPr lvl="0" algn="ctr"/>
            <a:r>
              <a:rPr lang="en-US" sz="1600" b="1" dirty="0"/>
              <a:t>Online</a:t>
            </a:r>
            <a:endParaRPr lang="ru-RU" sz="1600" b="1" dirty="0"/>
          </a:p>
        </p:txBody>
      </p:sp>
      <p:sp>
        <p:nvSpPr>
          <p:cNvPr id="32" name="Rectangle 31">
            <a:extLst>
              <a:ext uri="{FF2B5EF4-FFF2-40B4-BE49-F238E27FC236}">
                <a16:creationId xmlns:a16="http://schemas.microsoft.com/office/drawing/2014/main" id="{3A3EF641-0959-437A-883F-22083D09BAA1}"/>
              </a:ext>
            </a:extLst>
          </p:cNvPr>
          <p:cNvSpPr/>
          <p:nvPr/>
        </p:nvSpPr>
        <p:spPr>
          <a:xfrm>
            <a:off x="4875536" y="3774260"/>
            <a:ext cx="1545771" cy="584775"/>
          </a:xfrm>
          <a:prstGeom prst="rect">
            <a:avLst/>
          </a:prstGeom>
        </p:spPr>
        <p:txBody>
          <a:bodyPr wrap="square">
            <a:spAutoFit/>
          </a:bodyPr>
          <a:lstStyle/>
          <a:p>
            <a:pPr lvl="0" algn="ctr"/>
            <a:r>
              <a:rPr lang="en-US" sz="1600" b="1" dirty="0"/>
              <a:t>Distance Learning</a:t>
            </a:r>
            <a:endParaRPr lang="ru-RU" sz="1600" b="1" dirty="0"/>
          </a:p>
        </p:txBody>
      </p:sp>
      <p:sp>
        <p:nvSpPr>
          <p:cNvPr id="33" name="Rectangle 32">
            <a:extLst>
              <a:ext uri="{FF2B5EF4-FFF2-40B4-BE49-F238E27FC236}">
                <a16:creationId xmlns:a16="http://schemas.microsoft.com/office/drawing/2014/main" id="{5E8DA82A-1CD4-4732-A247-E1B189EF301B}"/>
              </a:ext>
            </a:extLst>
          </p:cNvPr>
          <p:cNvSpPr/>
          <p:nvPr/>
        </p:nvSpPr>
        <p:spPr>
          <a:xfrm>
            <a:off x="7044061" y="3774260"/>
            <a:ext cx="1532618" cy="338554"/>
          </a:xfrm>
          <a:prstGeom prst="rect">
            <a:avLst/>
          </a:prstGeom>
        </p:spPr>
        <p:txBody>
          <a:bodyPr wrap="square">
            <a:spAutoFit/>
          </a:bodyPr>
          <a:lstStyle/>
          <a:p>
            <a:pPr lvl="0" algn="ctr"/>
            <a:r>
              <a:rPr lang="en-US" sz="1600" b="1" dirty="0"/>
              <a:t>Combination</a:t>
            </a:r>
            <a:endParaRPr lang="ru-RU" sz="1600" b="1" dirty="0"/>
          </a:p>
        </p:txBody>
      </p:sp>
      <p:grpSp>
        <p:nvGrpSpPr>
          <p:cNvPr id="96" name="Группа 465">
            <a:extLst>
              <a:ext uri="{FF2B5EF4-FFF2-40B4-BE49-F238E27FC236}">
                <a16:creationId xmlns:a16="http://schemas.microsoft.com/office/drawing/2014/main" id="{A190F843-3428-4FDF-84E7-AF52EC3F53DC}"/>
              </a:ext>
            </a:extLst>
          </p:cNvPr>
          <p:cNvGrpSpPr>
            <a:grpSpLocks/>
          </p:cNvGrpSpPr>
          <p:nvPr/>
        </p:nvGrpSpPr>
        <p:grpSpPr bwMode="auto">
          <a:xfrm>
            <a:off x="774230" y="2098862"/>
            <a:ext cx="998538" cy="838200"/>
            <a:chOff x="5521326" y="4037013"/>
            <a:chExt cx="998538" cy="838200"/>
          </a:xfrm>
        </p:grpSpPr>
        <p:sp>
          <p:nvSpPr>
            <p:cNvPr id="97" name="Oval 273">
              <a:extLst>
                <a:ext uri="{FF2B5EF4-FFF2-40B4-BE49-F238E27FC236}">
                  <a16:creationId xmlns:a16="http://schemas.microsoft.com/office/drawing/2014/main" id="{840C9E7B-4758-4359-978D-BA16A6A036B0}"/>
                </a:ext>
              </a:extLst>
            </p:cNvPr>
            <p:cNvSpPr>
              <a:spLocks noChangeArrowheads="1"/>
            </p:cNvSpPr>
            <p:nvPr/>
          </p:nvSpPr>
          <p:spPr bwMode="auto">
            <a:xfrm>
              <a:off x="5938839" y="4037013"/>
              <a:ext cx="146050" cy="161925"/>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98" name="Freeform 274">
              <a:extLst>
                <a:ext uri="{FF2B5EF4-FFF2-40B4-BE49-F238E27FC236}">
                  <a16:creationId xmlns:a16="http://schemas.microsoft.com/office/drawing/2014/main" id="{D815FE46-504E-407C-BD0D-9E0EAC76C0E8}"/>
                </a:ext>
              </a:extLst>
            </p:cNvPr>
            <p:cNvSpPr>
              <a:spLocks/>
            </p:cNvSpPr>
            <p:nvPr/>
          </p:nvSpPr>
          <p:spPr bwMode="auto">
            <a:xfrm>
              <a:off x="5859464" y="4232276"/>
              <a:ext cx="304800" cy="147638"/>
            </a:xfrm>
            <a:custGeom>
              <a:avLst/>
              <a:gdLst>
                <a:gd name="T0" fmla="*/ 2147483646 w 81"/>
                <a:gd name="T1" fmla="*/ 2147483646 h 39"/>
                <a:gd name="T2" fmla="*/ 2147483646 w 81"/>
                <a:gd name="T3" fmla="*/ 0 h 39"/>
                <a:gd name="T4" fmla="*/ 2147483646 w 81"/>
                <a:gd name="T5" fmla="*/ 2147483646 h 39"/>
                <a:gd name="T6" fmla="*/ 2147483646 w 81"/>
                <a:gd name="T7" fmla="*/ 0 h 39"/>
                <a:gd name="T8" fmla="*/ 0 w 81"/>
                <a:gd name="T9" fmla="*/ 2147483646 h 39"/>
                <a:gd name="T10" fmla="*/ 2147483646 w 81"/>
                <a:gd name="T11" fmla="*/ 214748364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39">
                  <a:moveTo>
                    <a:pt x="81" y="39"/>
                  </a:moveTo>
                  <a:cubicBezTo>
                    <a:pt x="81" y="13"/>
                    <a:pt x="75" y="3"/>
                    <a:pt x="52" y="0"/>
                  </a:cubicBezTo>
                  <a:cubicBezTo>
                    <a:pt x="52" y="0"/>
                    <a:pt x="41" y="20"/>
                    <a:pt x="41" y="20"/>
                  </a:cubicBezTo>
                  <a:cubicBezTo>
                    <a:pt x="29" y="0"/>
                    <a:pt x="29" y="0"/>
                    <a:pt x="29" y="0"/>
                  </a:cubicBezTo>
                  <a:cubicBezTo>
                    <a:pt x="7" y="3"/>
                    <a:pt x="0" y="13"/>
                    <a:pt x="0" y="39"/>
                  </a:cubicBezTo>
                  <a:lnTo>
                    <a:pt x="81" y="39"/>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Oval 275">
              <a:extLst>
                <a:ext uri="{FF2B5EF4-FFF2-40B4-BE49-F238E27FC236}">
                  <a16:creationId xmlns:a16="http://schemas.microsoft.com/office/drawing/2014/main" id="{1A00C76B-B9A3-4205-B59F-74A6166F2B05}"/>
                </a:ext>
              </a:extLst>
            </p:cNvPr>
            <p:cNvSpPr>
              <a:spLocks noChangeArrowheads="1"/>
            </p:cNvSpPr>
            <p:nvPr/>
          </p:nvSpPr>
          <p:spPr bwMode="auto">
            <a:xfrm>
              <a:off x="5600701" y="4454526"/>
              <a:ext cx="146050" cy="161925"/>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00" name="Freeform 276">
              <a:extLst>
                <a:ext uri="{FF2B5EF4-FFF2-40B4-BE49-F238E27FC236}">
                  <a16:creationId xmlns:a16="http://schemas.microsoft.com/office/drawing/2014/main" id="{5CFD8A1A-C774-4806-AB54-6862ECAFF694}"/>
                </a:ext>
              </a:extLst>
            </p:cNvPr>
            <p:cNvSpPr>
              <a:spLocks/>
            </p:cNvSpPr>
            <p:nvPr/>
          </p:nvSpPr>
          <p:spPr bwMode="auto">
            <a:xfrm>
              <a:off x="5521326" y="4649788"/>
              <a:ext cx="304800" cy="146050"/>
            </a:xfrm>
            <a:custGeom>
              <a:avLst/>
              <a:gdLst>
                <a:gd name="T0" fmla="*/ 2147483646 w 81"/>
                <a:gd name="T1" fmla="*/ 2147483646 h 39"/>
                <a:gd name="T2" fmla="*/ 2147483646 w 81"/>
                <a:gd name="T3" fmla="*/ 0 h 39"/>
                <a:gd name="T4" fmla="*/ 2147483646 w 81"/>
                <a:gd name="T5" fmla="*/ 2147483646 h 39"/>
                <a:gd name="T6" fmla="*/ 2147483646 w 81"/>
                <a:gd name="T7" fmla="*/ 0 h 39"/>
                <a:gd name="T8" fmla="*/ 0 w 81"/>
                <a:gd name="T9" fmla="*/ 2147483646 h 39"/>
                <a:gd name="T10" fmla="*/ 2147483646 w 81"/>
                <a:gd name="T11" fmla="*/ 214748364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39">
                  <a:moveTo>
                    <a:pt x="81" y="39"/>
                  </a:moveTo>
                  <a:cubicBezTo>
                    <a:pt x="81" y="13"/>
                    <a:pt x="75" y="2"/>
                    <a:pt x="52" y="0"/>
                  </a:cubicBezTo>
                  <a:cubicBezTo>
                    <a:pt x="52" y="0"/>
                    <a:pt x="41" y="19"/>
                    <a:pt x="41" y="19"/>
                  </a:cubicBezTo>
                  <a:cubicBezTo>
                    <a:pt x="30" y="0"/>
                    <a:pt x="30" y="0"/>
                    <a:pt x="30" y="0"/>
                  </a:cubicBezTo>
                  <a:cubicBezTo>
                    <a:pt x="7" y="2"/>
                    <a:pt x="0" y="13"/>
                    <a:pt x="0" y="39"/>
                  </a:cubicBezTo>
                  <a:lnTo>
                    <a:pt x="81" y="39"/>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Oval 277">
              <a:extLst>
                <a:ext uri="{FF2B5EF4-FFF2-40B4-BE49-F238E27FC236}">
                  <a16:creationId xmlns:a16="http://schemas.microsoft.com/office/drawing/2014/main" id="{67AE0E92-54A7-4ECE-9854-6D6FD4CBB740}"/>
                </a:ext>
              </a:extLst>
            </p:cNvPr>
            <p:cNvSpPr>
              <a:spLocks noChangeArrowheads="1"/>
            </p:cNvSpPr>
            <p:nvPr/>
          </p:nvSpPr>
          <p:spPr bwMode="auto">
            <a:xfrm>
              <a:off x="6294439" y="4454526"/>
              <a:ext cx="147638" cy="161925"/>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02" name="Freeform 278">
              <a:extLst>
                <a:ext uri="{FF2B5EF4-FFF2-40B4-BE49-F238E27FC236}">
                  <a16:creationId xmlns:a16="http://schemas.microsoft.com/office/drawing/2014/main" id="{5DB89F6C-BF5D-43F2-8D67-955D12C09E50}"/>
                </a:ext>
              </a:extLst>
            </p:cNvPr>
            <p:cNvSpPr>
              <a:spLocks/>
            </p:cNvSpPr>
            <p:nvPr/>
          </p:nvSpPr>
          <p:spPr bwMode="auto">
            <a:xfrm>
              <a:off x="6216651" y="4649788"/>
              <a:ext cx="303213" cy="146050"/>
            </a:xfrm>
            <a:custGeom>
              <a:avLst/>
              <a:gdLst>
                <a:gd name="T0" fmla="*/ 2147483646 w 81"/>
                <a:gd name="T1" fmla="*/ 2147483646 h 39"/>
                <a:gd name="T2" fmla="*/ 2147483646 w 81"/>
                <a:gd name="T3" fmla="*/ 0 h 39"/>
                <a:gd name="T4" fmla="*/ 2147483646 w 81"/>
                <a:gd name="T5" fmla="*/ 2147483646 h 39"/>
                <a:gd name="T6" fmla="*/ 2147483646 w 81"/>
                <a:gd name="T7" fmla="*/ 0 h 39"/>
                <a:gd name="T8" fmla="*/ 0 w 81"/>
                <a:gd name="T9" fmla="*/ 2147483646 h 39"/>
                <a:gd name="T10" fmla="*/ 2147483646 w 81"/>
                <a:gd name="T11" fmla="*/ 214748364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39">
                  <a:moveTo>
                    <a:pt x="81" y="39"/>
                  </a:moveTo>
                  <a:cubicBezTo>
                    <a:pt x="81" y="13"/>
                    <a:pt x="74" y="2"/>
                    <a:pt x="51" y="0"/>
                  </a:cubicBezTo>
                  <a:cubicBezTo>
                    <a:pt x="51" y="0"/>
                    <a:pt x="40" y="19"/>
                    <a:pt x="40" y="19"/>
                  </a:cubicBezTo>
                  <a:cubicBezTo>
                    <a:pt x="29" y="0"/>
                    <a:pt x="29" y="0"/>
                    <a:pt x="29" y="0"/>
                  </a:cubicBezTo>
                  <a:cubicBezTo>
                    <a:pt x="6" y="2"/>
                    <a:pt x="0" y="13"/>
                    <a:pt x="0" y="39"/>
                  </a:cubicBezTo>
                  <a:lnTo>
                    <a:pt x="81" y="39"/>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279">
              <a:extLst>
                <a:ext uri="{FF2B5EF4-FFF2-40B4-BE49-F238E27FC236}">
                  <a16:creationId xmlns:a16="http://schemas.microsoft.com/office/drawing/2014/main" id="{A0518730-8FC7-44B2-BBBF-8752F9D24CF6}"/>
                </a:ext>
              </a:extLst>
            </p:cNvPr>
            <p:cNvSpPr>
              <a:spLocks/>
            </p:cNvSpPr>
            <p:nvPr/>
          </p:nvSpPr>
          <p:spPr bwMode="auto">
            <a:xfrm>
              <a:off x="5862639" y="4819651"/>
              <a:ext cx="315913" cy="36513"/>
            </a:xfrm>
            <a:custGeom>
              <a:avLst/>
              <a:gdLst>
                <a:gd name="T0" fmla="*/ 2147483646 w 84"/>
                <a:gd name="T1" fmla="*/ 0 h 10"/>
                <a:gd name="T2" fmla="*/ 2147483646 w 84"/>
                <a:gd name="T3" fmla="*/ 2147483646 h 10"/>
                <a:gd name="T4" fmla="*/ 0 w 84"/>
                <a:gd name="T5" fmla="*/ 0 h 10"/>
                <a:gd name="T6" fmla="*/ 0 60000 65536"/>
                <a:gd name="T7" fmla="*/ 0 60000 65536"/>
                <a:gd name="T8" fmla="*/ 0 60000 65536"/>
              </a:gdLst>
              <a:ahLst/>
              <a:cxnLst>
                <a:cxn ang="T6">
                  <a:pos x="T0" y="T1"/>
                </a:cxn>
                <a:cxn ang="T7">
                  <a:pos x="T2" y="T3"/>
                </a:cxn>
                <a:cxn ang="T8">
                  <a:pos x="T4" y="T5"/>
                </a:cxn>
              </a:cxnLst>
              <a:rect l="0" t="0" r="r" b="b"/>
              <a:pathLst>
                <a:path w="84" h="10">
                  <a:moveTo>
                    <a:pt x="84" y="0"/>
                  </a:moveTo>
                  <a:cubicBezTo>
                    <a:pt x="71" y="6"/>
                    <a:pt x="57" y="10"/>
                    <a:pt x="42" y="10"/>
                  </a:cubicBezTo>
                  <a:cubicBezTo>
                    <a:pt x="27" y="10"/>
                    <a:pt x="13" y="6"/>
                    <a:pt x="0"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280">
              <a:extLst>
                <a:ext uri="{FF2B5EF4-FFF2-40B4-BE49-F238E27FC236}">
                  <a16:creationId xmlns:a16="http://schemas.microsoft.com/office/drawing/2014/main" id="{0D1A9617-5056-49FF-90B2-3F2354F2D0B3}"/>
                </a:ext>
              </a:extLst>
            </p:cNvPr>
            <p:cNvSpPr>
              <a:spLocks/>
            </p:cNvSpPr>
            <p:nvPr/>
          </p:nvSpPr>
          <p:spPr bwMode="auto">
            <a:xfrm>
              <a:off x="5862639" y="4811713"/>
              <a:ext cx="82550" cy="63500"/>
            </a:xfrm>
            <a:custGeom>
              <a:avLst/>
              <a:gdLst>
                <a:gd name="T0" fmla="*/ 2147483646 w 52"/>
                <a:gd name="T1" fmla="*/ 2147483646 h 40"/>
                <a:gd name="T2" fmla="*/ 0 w 52"/>
                <a:gd name="T3" fmla="*/ 2147483646 h 40"/>
                <a:gd name="T4" fmla="*/ 2147483646 w 52"/>
                <a:gd name="T5" fmla="*/ 0 h 40"/>
                <a:gd name="T6" fmla="*/ 0 60000 65536"/>
                <a:gd name="T7" fmla="*/ 0 60000 65536"/>
                <a:gd name="T8" fmla="*/ 0 60000 65536"/>
              </a:gdLst>
              <a:ahLst/>
              <a:cxnLst>
                <a:cxn ang="T6">
                  <a:pos x="T0" y="T1"/>
                </a:cxn>
                <a:cxn ang="T7">
                  <a:pos x="T2" y="T3"/>
                </a:cxn>
                <a:cxn ang="T8">
                  <a:pos x="T4" y="T5"/>
                </a:cxn>
              </a:cxnLst>
              <a:rect l="0" t="0" r="r" b="b"/>
              <a:pathLst>
                <a:path w="52" h="40">
                  <a:moveTo>
                    <a:pt x="36" y="40"/>
                  </a:moveTo>
                  <a:lnTo>
                    <a:pt x="0" y="5"/>
                  </a:lnTo>
                  <a:lnTo>
                    <a:pt x="52"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281">
              <a:extLst>
                <a:ext uri="{FF2B5EF4-FFF2-40B4-BE49-F238E27FC236}">
                  <a16:creationId xmlns:a16="http://schemas.microsoft.com/office/drawing/2014/main" id="{0AF43864-B438-47DA-93D9-CC04DBB470C7}"/>
                </a:ext>
              </a:extLst>
            </p:cNvPr>
            <p:cNvSpPr>
              <a:spLocks/>
            </p:cNvSpPr>
            <p:nvPr/>
          </p:nvSpPr>
          <p:spPr bwMode="auto">
            <a:xfrm>
              <a:off x="6122989" y="4176713"/>
              <a:ext cx="231775" cy="244475"/>
            </a:xfrm>
            <a:custGeom>
              <a:avLst/>
              <a:gdLst>
                <a:gd name="T0" fmla="*/ 0 w 62"/>
                <a:gd name="T1" fmla="*/ 0 h 65"/>
                <a:gd name="T2" fmla="*/ 2147483646 w 62"/>
                <a:gd name="T3" fmla="*/ 2147483646 h 65"/>
                <a:gd name="T4" fmla="*/ 0 60000 65536"/>
                <a:gd name="T5" fmla="*/ 0 60000 65536"/>
              </a:gdLst>
              <a:ahLst/>
              <a:cxnLst>
                <a:cxn ang="T4">
                  <a:pos x="T0" y="T1"/>
                </a:cxn>
                <a:cxn ang="T5">
                  <a:pos x="T2" y="T3"/>
                </a:cxn>
              </a:cxnLst>
              <a:rect l="0" t="0" r="r" b="b"/>
              <a:pathLst>
                <a:path w="62" h="65">
                  <a:moveTo>
                    <a:pt x="0" y="0"/>
                  </a:moveTo>
                  <a:cubicBezTo>
                    <a:pt x="30" y="9"/>
                    <a:pt x="54" y="34"/>
                    <a:pt x="62" y="6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282">
              <a:extLst>
                <a:ext uri="{FF2B5EF4-FFF2-40B4-BE49-F238E27FC236}">
                  <a16:creationId xmlns:a16="http://schemas.microsoft.com/office/drawing/2014/main" id="{D7587039-F83C-48BB-B0E6-102EC9DE786C}"/>
                </a:ext>
              </a:extLst>
            </p:cNvPr>
            <p:cNvSpPr>
              <a:spLocks/>
            </p:cNvSpPr>
            <p:nvPr/>
          </p:nvSpPr>
          <p:spPr bwMode="auto">
            <a:xfrm>
              <a:off x="6299201" y="4341813"/>
              <a:ext cx="63500" cy="79375"/>
            </a:xfrm>
            <a:custGeom>
              <a:avLst/>
              <a:gdLst>
                <a:gd name="T0" fmla="*/ 2147483646 w 40"/>
                <a:gd name="T1" fmla="*/ 0 h 50"/>
                <a:gd name="T2" fmla="*/ 2147483646 w 40"/>
                <a:gd name="T3" fmla="*/ 2147483646 h 50"/>
                <a:gd name="T4" fmla="*/ 0 w 40"/>
                <a:gd name="T5" fmla="*/ 2147483646 h 50"/>
                <a:gd name="T6" fmla="*/ 0 60000 65536"/>
                <a:gd name="T7" fmla="*/ 0 60000 65536"/>
                <a:gd name="T8" fmla="*/ 0 60000 65536"/>
              </a:gdLst>
              <a:ahLst/>
              <a:cxnLst>
                <a:cxn ang="T6">
                  <a:pos x="T0" y="T1"/>
                </a:cxn>
                <a:cxn ang="T7">
                  <a:pos x="T2" y="T3"/>
                </a:cxn>
                <a:cxn ang="T8">
                  <a:pos x="T4" y="T5"/>
                </a:cxn>
              </a:cxnLst>
              <a:rect l="0" t="0" r="r" b="b"/>
              <a:pathLst>
                <a:path w="40" h="50">
                  <a:moveTo>
                    <a:pt x="40" y="0"/>
                  </a:moveTo>
                  <a:lnTo>
                    <a:pt x="35" y="50"/>
                  </a:lnTo>
                  <a:lnTo>
                    <a:pt x="0" y="14"/>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283">
              <a:extLst>
                <a:ext uri="{FF2B5EF4-FFF2-40B4-BE49-F238E27FC236}">
                  <a16:creationId xmlns:a16="http://schemas.microsoft.com/office/drawing/2014/main" id="{021F8B27-93B0-4EEA-B77F-332233A09A54}"/>
                </a:ext>
              </a:extLst>
            </p:cNvPr>
            <p:cNvSpPr>
              <a:spLocks/>
            </p:cNvSpPr>
            <p:nvPr/>
          </p:nvSpPr>
          <p:spPr bwMode="auto">
            <a:xfrm>
              <a:off x="5686426" y="4179888"/>
              <a:ext cx="222250" cy="233363"/>
            </a:xfrm>
            <a:custGeom>
              <a:avLst/>
              <a:gdLst>
                <a:gd name="T0" fmla="*/ 0 w 59"/>
                <a:gd name="T1" fmla="*/ 2147483646 h 62"/>
                <a:gd name="T2" fmla="*/ 2147483646 w 59"/>
                <a:gd name="T3" fmla="*/ 0 h 62"/>
                <a:gd name="T4" fmla="*/ 0 60000 65536"/>
                <a:gd name="T5" fmla="*/ 0 60000 65536"/>
              </a:gdLst>
              <a:ahLst/>
              <a:cxnLst>
                <a:cxn ang="T4">
                  <a:pos x="T0" y="T1"/>
                </a:cxn>
                <a:cxn ang="T5">
                  <a:pos x="T2" y="T3"/>
                </a:cxn>
              </a:cxnLst>
              <a:rect l="0" t="0" r="r" b="b"/>
              <a:pathLst>
                <a:path w="59" h="62">
                  <a:moveTo>
                    <a:pt x="0" y="62"/>
                  </a:moveTo>
                  <a:cubicBezTo>
                    <a:pt x="8" y="33"/>
                    <a:pt x="30" y="10"/>
                    <a:pt x="59"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284">
              <a:extLst>
                <a:ext uri="{FF2B5EF4-FFF2-40B4-BE49-F238E27FC236}">
                  <a16:creationId xmlns:a16="http://schemas.microsoft.com/office/drawing/2014/main" id="{2DFF6CEF-ADF1-451E-AEF5-7097E882FB95}"/>
                </a:ext>
              </a:extLst>
            </p:cNvPr>
            <p:cNvSpPr>
              <a:spLocks/>
            </p:cNvSpPr>
            <p:nvPr/>
          </p:nvSpPr>
          <p:spPr bwMode="auto">
            <a:xfrm>
              <a:off x="5826126" y="4179888"/>
              <a:ext cx="82550" cy="65088"/>
            </a:xfrm>
            <a:custGeom>
              <a:avLst/>
              <a:gdLst>
                <a:gd name="T0" fmla="*/ 0 w 52"/>
                <a:gd name="T1" fmla="*/ 0 h 41"/>
                <a:gd name="T2" fmla="*/ 2147483646 w 52"/>
                <a:gd name="T3" fmla="*/ 0 h 41"/>
                <a:gd name="T4" fmla="*/ 2147483646 w 52"/>
                <a:gd name="T5" fmla="*/ 2147483646 h 41"/>
                <a:gd name="T6" fmla="*/ 0 60000 65536"/>
                <a:gd name="T7" fmla="*/ 0 60000 65536"/>
                <a:gd name="T8" fmla="*/ 0 60000 65536"/>
              </a:gdLst>
              <a:ahLst/>
              <a:cxnLst>
                <a:cxn ang="T6">
                  <a:pos x="T0" y="T1"/>
                </a:cxn>
                <a:cxn ang="T7">
                  <a:pos x="T2" y="T3"/>
                </a:cxn>
                <a:cxn ang="T8">
                  <a:pos x="T4" y="T5"/>
                </a:cxn>
              </a:cxnLst>
              <a:rect l="0" t="0" r="r" b="b"/>
              <a:pathLst>
                <a:path w="52" h="41">
                  <a:moveTo>
                    <a:pt x="0" y="0"/>
                  </a:moveTo>
                  <a:lnTo>
                    <a:pt x="52" y="0"/>
                  </a:lnTo>
                  <a:lnTo>
                    <a:pt x="19" y="41"/>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Line 285">
              <a:extLst>
                <a:ext uri="{FF2B5EF4-FFF2-40B4-BE49-F238E27FC236}">
                  <a16:creationId xmlns:a16="http://schemas.microsoft.com/office/drawing/2014/main" id="{E494E967-9F64-4E44-A601-85F215158A7C}"/>
                </a:ext>
              </a:extLst>
            </p:cNvPr>
            <p:cNvSpPr>
              <a:spLocks noChangeShapeType="1"/>
            </p:cNvSpPr>
            <p:nvPr/>
          </p:nvSpPr>
          <p:spPr bwMode="auto">
            <a:xfrm flipV="1">
              <a:off x="6021389" y="4465638"/>
              <a:ext cx="0" cy="131763"/>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286">
              <a:extLst>
                <a:ext uri="{FF2B5EF4-FFF2-40B4-BE49-F238E27FC236}">
                  <a16:creationId xmlns:a16="http://schemas.microsoft.com/office/drawing/2014/main" id="{0547B543-CA9A-421B-97DC-61A4149A2601}"/>
                </a:ext>
              </a:extLst>
            </p:cNvPr>
            <p:cNvSpPr>
              <a:spLocks noChangeShapeType="1"/>
            </p:cNvSpPr>
            <p:nvPr/>
          </p:nvSpPr>
          <p:spPr bwMode="auto">
            <a:xfrm flipH="1">
              <a:off x="5908676" y="4597401"/>
              <a:ext cx="112713" cy="6350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287">
              <a:extLst>
                <a:ext uri="{FF2B5EF4-FFF2-40B4-BE49-F238E27FC236}">
                  <a16:creationId xmlns:a16="http://schemas.microsoft.com/office/drawing/2014/main" id="{A7290F1E-4130-419B-AD3F-B548836D7C79}"/>
                </a:ext>
              </a:extLst>
            </p:cNvPr>
            <p:cNvSpPr>
              <a:spLocks noChangeShapeType="1"/>
            </p:cNvSpPr>
            <p:nvPr/>
          </p:nvSpPr>
          <p:spPr bwMode="auto">
            <a:xfrm>
              <a:off x="6021389" y="4597401"/>
              <a:ext cx="112713" cy="6350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9" name="Группа 464">
            <a:extLst>
              <a:ext uri="{FF2B5EF4-FFF2-40B4-BE49-F238E27FC236}">
                <a16:creationId xmlns:a16="http://schemas.microsoft.com/office/drawing/2014/main" id="{9D2EA28D-3379-420D-A457-ACD82C529DC3}"/>
              </a:ext>
            </a:extLst>
          </p:cNvPr>
          <p:cNvGrpSpPr>
            <a:grpSpLocks/>
          </p:cNvGrpSpPr>
          <p:nvPr/>
        </p:nvGrpSpPr>
        <p:grpSpPr bwMode="auto">
          <a:xfrm>
            <a:off x="2869333" y="2206105"/>
            <a:ext cx="1179513" cy="642938"/>
            <a:chOff x="4025901" y="4232276"/>
            <a:chExt cx="1179513" cy="642938"/>
          </a:xfrm>
        </p:grpSpPr>
        <p:sp>
          <p:nvSpPr>
            <p:cNvPr id="140" name="Freeform 247">
              <a:extLst>
                <a:ext uri="{FF2B5EF4-FFF2-40B4-BE49-F238E27FC236}">
                  <a16:creationId xmlns:a16="http://schemas.microsoft.com/office/drawing/2014/main" id="{99155D90-B56A-46AB-BEEF-4933215E59CE}"/>
                </a:ext>
              </a:extLst>
            </p:cNvPr>
            <p:cNvSpPr>
              <a:spLocks/>
            </p:cNvSpPr>
            <p:nvPr/>
          </p:nvSpPr>
          <p:spPr bwMode="auto">
            <a:xfrm>
              <a:off x="4325939" y="4327526"/>
              <a:ext cx="579438" cy="228600"/>
            </a:xfrm>
            <a:custGeom>
              <a:avLst/>
              <a:gdLst>
                <a:gd name="T0" fmla="*/ 2147483646 w 365"/>
                <a:gd name="T1" fmla="*/ 2147483646 h 144"/>
                <a:gd name="T2" fmla="*/ 2147483646 w 365"/>
                <a:gd name="T3" fmla="*/ 2147483646 h 144"/>
                <a:gd name="T4" fmla="*/ 0 w 365"/>
                <a:gd name="T5" fmla="*/ 2147483646 h 144"/>
                <a:gd name="T6" fmla="*/ 2147483646 w 365"/>
                <a:gd name="T7" fmla="*/ 0 h 144"/>
                <a:gd name="T8" fmla="*/ 2147483646 w 365"/>
                <a:gd name="T9" fmla="*/ 2147483646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5" h="144">
                  <a:moveTo>
                    <a:pt x="365" y="73"/>
                  </a:moveTo>
                  <a:lnTo>
                    <a:pt x="183" y="144"/>
                  </a:lnTo>
                  <a:lnTo>
                    <a:pt x="0" y="73"/>
                  </a:lnTo>
                  <a:lnTo>
                    <a:pt x="183" y="0"/>
                  </a:lnTo>
                  <a:lnTo>
                    <a:pt x="365" y="73"/>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1" name="Oval 248">
              <a:extLst>
                <a:ext uri="{FF2B5EF4-FFF2-40B4-BE49-F238E27FC236}">
                  <a16:creationId xmlns:a16="http://schemas.microsoft.com/office/drawing/2014/main" id="{5669F6AC-CEDC-4904-BD01-37D405FA4F07}"/>
                </a:ext>
              </a:extLst>
            </p:cNvPr>
            <p:cNvSpPr>
              <a:spLocks noChangeArrowheads="1"/>
            </p:cNvSpPr>
            <p:nvPr/>
          </p:nvSpPr>
          <p:spPr bwMode="auto">
            <a:xfrm>
              <a:off x="4848226" y="4533901"/>
              <a:ext cx="34925" cy="49213"/>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42" name="Line 249">
              <a:extLst>
                <a:ext uri="{FF2B5EF4-FFF2-40B4-BE49-F238E27FC236}">
                  <a16:creationId xmlns:a16="http://schemas.microsoft.com/office/drawing/2014/main" id="{F22A28A5-D51E-43AB-93C6-F1B5B7D7393B}"/>
                </a:ext>
              </a:extLst>
            </p:cNvPr>
            <p:cNvSpPr>
              <a:spLocks noChangeShapeType="1"/>
            </p:cNvSpPr>
            <p:nvPr/>
          </p:nvSpPr>
          <p:spPr bwMode="auto">
            <a:xfrm flipV="1">
              <a:off x="4867276" y="4457701"/>
              <a:ext cx="0" cy="7620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3" name="Freeform 250">
              <a:extLst>
                <a:ext uri="{FF2B5EF4-FFF2-40B4-BE49-F238E27FC236}">
                  <a16:creationId xmlns:a16="http://schemas.microsoft.com/office/drawing/2014/main" id="{64126265-8729-4CAB-93CB-C1E72F9EEF55}"/>
                </a:ext>
              </a:extLst>
            </p:cNvPr>
            <p:cNvSpPr>
              <a:spLocks/>
            </p:cNvSpPr>
            <p:nvPr/>
          </p:nvSpPr>
          <p:spPr bwMode="auto">
            <a:xfrm>
              <a:off x="4841876" y="4564063"/>
              <a:ext cx="52388" cy="60325"/>
            </a:xfrm>
            <a:custGeom>
              <a:avLst/>
              <a:gdLst>
                <a:gd name="T0" fmla="*/ 2147483646 w 33"/>
                <a:gd name="T1" fmla="*/ 0 h 38"/>
                <a:gd name="T2" fmla="*/ 2147483646 w 33"/>
                <a:gd name="T3" fmla="*/ 2147483646 h 38"/>
                <a:gd name="T4" fmla="*/ 0 w 33"/>
                <a:gd name="T5" fmla="*/ 2147483646 h 38"/>
                <a:gd name="T6" fmla="*/ 2147483646 w 33"/>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8">
                  <a:moveTo>
                    <a:pt x="26" y="0"/>
                  </a:moveTo>
                  <a:lnTo>
                    <a:pt x="33" y="38"/>
                  </a:lnTo>
                  <a:lnTo>
                    <a:pt x="0" y="38"/>
                  </a:lnTo>
                  <a:lnTo>
                    <a:pt x="7"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4" name="Line 251">
              <a:extLst>
                <a:ext uri="{FF2B5EF4-FFF2-40B4-BE49-F238E27FC236}">
                  <a16:creationId xmlns:a16="http://schemas.microsoft.com/office/drawing/2014/main" id="{53D28B13-9316-4273-ADA9-68080ADC0F8A}"/>
                </a:ext>
              </a:extLst>
            </p:cNvPr>
            <p:cNvSpPr>
              <a:spLocks noChangeShapeType="1"/>
            </p:cNvSpPr>
            <p:nvPr/>
          </p:nvSpPr>
          <p:spPr bwMode="auto">
            <a:xfrm flipV="1">
              <a:off x="4476751" y="4503738"/>
              <a:ext cx="0" cy="12065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5" name="Line 252">
              <a:extLst>
                <a:ext uri="{FF2B5EF4-FFF2-40B4-BE49-F238E27FC236}">
                  <a16:creationId xmlns:a16="http://schemas.microsoft.com/office/drawing/2014/main" id="{4907AA14-636D-400C-933E-728EFBAD6C4F}"/>
                </a:ext>
              </a:extLst>
            </p:cNvPr>
            <p:cNvSpPr>
              <a:spLocks noChangeShapeType="1"/>
            </p:cNvSpPr>
            <p:nvPr/>
          </p:nvSpPr>
          <p:spPr bwMode="auto">
            <a:xfrm>
              <a:off x="4754564" y="4503738"/>
              <a:ext cx="0" cy="12065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6" name="Freeform 253">
              <a:extLst>
                <a:ext uri="{FF2B5EF4-FFF2-40B4-BE49-F238E27FC236}">
                  <a16:creationId xmlns:a16="http://schemas.microsoft.com/office/drawing/2014/main" id="{6EE7BFE6-F94E-4316-B925-0749B4A035AB}"/>
                </a:ext>
              </a:extLst>
            </p:cNvPr>
            <p:cNvSpPr>
              <a:spLocks/>
            </p:cNvSpPr>
            <p:nvPr/>
          </p:nvSpPr>
          <p:spPr bwMode="auto">
            <a:xfrm>
              <a:off x="4476751" y="4624388"/>
              <a:ext cx="277813" cy="22225"/>
            </a:xfrm>
            <a:custGeom>
              <a:avLst/>
              <a:gdLst>
                <a:gd name="T0" fmla="*/ 2147483646 w 74"/>
                <a:gd name="T1" fmla="*/ 0 h 6"/>
                <a:gd name="T2" fmla="*/ 2147483646 w 74"/>
                <a:gd name="T3" fmla="*/ 2147483646 h 6"/>
                <a:gd name="T4" fmla="*/ 0 w 74"/>
                <a:gd name="T5" fmla="*/ 0 h 6"/>
                <a:gd name="T6" fmla="*/ 0 60000 65536"/>
                <a:gd name="T7" fmla="*/ 0 60000 65536"/>
                <a:gd name="T8" fmla="*/ 0 60000 65536"/>
              </a:gdLst>
              <a:ahLst/>
              <a:cxnLst>
                <a:cxn ang="T6">
                  <a:pos x="T0" y="T1"/>
                </a:cxn>
                <a:cxn ang="T7">
                  <a:pos x="T2" y="T3"/>
                </a:cxn>
                <a:cxn ang="T8">
                  <a:pos x="T4" y="T5"/>
                </a:cxn>
              </a:cxnLst>
              <a:rect l="0" t="0" r="r" b="b"/>
              <a:pathLst>
                <a:path w="74" h="6">
                  <a:moveTo>
                    <a:pt x="74" y="0"/>
                  </a:moveTo>
                  <a:cubicBezTo>
                    <a:pt x="64" y="3"/>
                    <a:pt x="51" y="6"/>
                    <a:pt x="37" y="6"/>
                  </a:cubicBezTo>
                  <a:cubicBezTo>
                    <a:pt x="23" y="6"/>
                    <a:pt x="10" y="3"/>
                    <a:pt x="0"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47" name="Rectangle 254">
              <a:extLst>
                <a:ext uri="{FF2B5EF4-FFF2-40B4-BE49-F238E27FC236}">
                  <a16:creationId xmlns:a16="http://schemas.microsoft.com/office/drawing/2014/main" id="{4AEBE261-E90C-4097-8B68-EC3F20206F4B}"/>
                </a:ext>
              </a:extLst>
            </p:cNvPr>
            <p:cNvSpPr>
              <a:spLocks noChangeArrowheads="1"/>
            </p:cNvSpPr>
            <p:nvPr/>
          </p:nvSpPr>
          <p:spPr bwMode="auto">
            <a:xfrm>
              <a:off x="4191001" y="4232276"/>
              <a:ext cx="849313" cy="527050"/>
            </a:xfrm>
            <a:prstGeom prst="rect">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48" name="Rectangle 255">
              <a:extLst>
                <a:ext uri="{FF2B5EF4-FFF2-40B4-BE49-F238E27FC236}">
                  <a16:creationId xmlns:a16="http://schemas.microsoft.com/office/drawing/2014/main" id="{E4AB99B2-1179-4F75-8673-88E821551CCC}"/>
                </a:ext>
              </a:extLst>
            </p:cNvPr>
            <p:cNvSpPr>
              <a:spLocks noChangeArrowheads="1"/>
            </p:cNvSpPr>
            <p:nvPr/>
          </p:nvSpPr>
          <p:spPr bwMode="auto">
            <a:xfrm>
              <a:off x="4229101" y="4275138"/>
              <a:ext cx="773113" cy="423863"/>
            </a:xfrm>
            <a:prstGeom prst="rect">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49" name="Freeform 256">
              <a:extLst>
                <a:ext uri="{FF2B5EF4-FFF2-40B4-BE49-F238E27FC236}">
                  <a16:creationId xmlns:a16="http://schemas.microsoft.com/office/drawing/2014/main" id="{ED8E10BC-0C78-4F9A-82B9-5447B5FB7807}"/>
                </a:ext>
              </a:extLst>
            </p:cNvPr>
            <p:cNvSpPr>
              <a:spLocks/>
            </p:cNvSpPr>
            <p:nvPr/>
          </p:nvSpPr>
          <p:spPr bwMode="auto">
            <a:xfrm>
              <a:off x="4025901" y="4759326"/>
              <a:ext cx="1179513" cy="115888"/>
            </a:xfrm>
            <a:custGeom>
              <a:avLst/>
              <a:gdLst>
                <a:gd name="T0" fmla="*/ 2147483646 w 743"/>
                <a:gd name="T1" fmla="*/ 0 h 73"/>
                <a:gd name="T2" fmla="*/ 2147483646 w 743"/>
                <a:gd name="T3" fmla="*/ 0 h 73"/>
                <a:gd name="T4" fmla="*/ 0 w 743"/>
                <a:gd name="T5" fmla="*/ 2147483646 h 73"/>
                <a:gd name="T6" fmla="*/ 2147483646 w 743"/>
                <a:gd name="T7" fmla="*/ 2147483646 h 73"/>
                <a:gd name="T8" fmla="*/ 2147483646 w 743"/>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3" h="73">
                  <a:moveTo>
                    <a:pt x="639" y="0"/>
                  </a:moveTo>
                  <a:lnTo>
                    <a:pt x="104" y="0"/>
                  </a:lnTo>
                  <a:lnTo>
                    <a:pt x="0" y="73"/>
                  </a:lnTo>
                  <a:lnTo>
                    <a:pt x="743" y="73"/>
                  </a:lnTo>
                  <a:lnTo>
                    <a:pt x="639" y="0"/>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50" name="Line 257">
              <a:extLst>
                <a:ext uri="{FF2B5EF4-FFF2-40B4-BE49-F238E27FC236}">
                  <a16:creationId xmlns:a16="http://schemas.microsoft.com/office/drawing/2014/main" id="{243F856A-1B91-4F3B-90C9-054D4BB61436}"/>
                </a:ext>
              </a:extLst>
            </p:cNvPr>
            <p:cNvSpPr>
              <a:spLocks noChangeShapeType="1"/>
            </p:cNvSpPr>
            <p:nvPr/>
          </p:nvSpPr>
          <p:spPr bwMode="auto">
            <a:xfrm>
              <a:off x="4221164" y="4792663"/>
              <a:ext cx="57150"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1" name="Line 258">
              <a:extLst>
                <a:ext uri="{FF2B5EF4-FFF2-40B4-BE49-F238E27FC236}">
                  <a16:creationId xmlns:a16="http://schemas.microsoft.com/office/drawing/2014/main" id="{1BD2977B-C446-45C6-A334-D8525C3718B9}"/>
                </a:ext>
              </a:extLst>
            </p:cNvPr>
            <p:cNvSpPr>
              <a:spLocks noChangeShapeType="1"/>
            </p:cNvSpPr>
            <p:nvPr/>
          </p:nvSpPr>
          <p:spPr bwMode="auto">
            <a:xfrm>
              <a:off x="4325939" y="4792663"/>
              <a:ext cx="57150"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2" name="Line 259">
              <a:extLst>
                <a:ext uri="{FF2B5EF4-FFF2-40B4-BE49-F238E27FC236}">
                  <a16:creationId xmlns:a16="http://schemas.microsoft.com/office/drawing/2014/main" id="{6A4D00EE-5AC6-46FB-8005-158663FD8C9B}"/>
                </a:ext>
              </a:extLst>
            </p:cNvPr>
            <p:cNvSpPr>
              <a:spLocks noChangeShapeType="1"/>
            </p:cNvSpPr>
            <p:nvPr/>
          </p:nvSpPr>
          <p:spPr bwMode="auto">
            <a:xfrm>
              <a:off x="4432301" y="4792663"/>
              <a:ext cx="555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3" name="Line 260">
              <a:extLst>
                <a:ext uri="{FF2B5EF4-FFF2-40B4-BE49-F238E27FC236}">
                  <a16:creationId xmlns:a16="http://schemas.microsoft.com/office/drawing/2014/main" id="{D248DFA4-4C41-4068-8D35-BF10A3857CF9}"/>
                </a:ext>
              </a:extLst>
            </p:cNvPr>
            <p:cNvSpPr>
              <a:spLocks noChangeShapeType="1"/>
            </p:cNvSpPr>
            <p:nvPr/>
          </p:nvSpPr>
          <p:spPr bwMode="auto">
            <a:xfrm>
              <a:off x="4533901" y="4792663"/>
              <a:ext cx="58738"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4" name="Line 261">
              <a:extLst>
                <a:ext uri="{FF2B5EF4-FFF2-40B4-BE49-F238E27FC236}">
                  <a16:creationId xmlns:a16="http://schemas.microsoft.com/office/drawing/2014/main" id="{3B31935D-CF34-4239-84CA-59290861FFD2}"/>
                </a:ext>
              </a:extLst>
            </p:cNvPr>
            <p:cNvSpPr>
              <a:spLocks noChangeShapeType="1"/>
            </p:cNvSpPr>
            <p:nvPr/>
          </p:nvSpPr>
          <p:spPr bwMode="auto">
            <a:xfrm>
              <a:off x="4638676" y="4792663"/>
              <a:ext cx="60325"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5" name="Line 262">
              <a:extLst>
                <a:ext uri="{FF2B5EF4-FFF2-40B4-BE49-F238E27FC236}">
                  <a16:creationId xmlns:a16="http://schemas.microsoft.com/office/drawing/2014/main" id="{0AA3FD5B-C887-4E5E-8C8D-BC42ADA2637A}"/>
                </a:ext>
              </a:extLst>
            </p:cNvPr>
            <p:cNvSpPr>
              <a:spLocks noChangeShapeType="1"/>
            </p:cNvSpPr>
            <p:nvPr/>
          </p:nvSpPr>
          <p:spPr bwMode="auto">
            <a:xfrm>
              <a:off x="4743451" y="4792663"/>
              <a:ext cx="57150"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6" name="Line 263">
              <a:extLst>
                <a:ext uri="{FF2B5EF4-FFF2-40B4-BE49-F238E27FC236}">
                  <a16:creationId xmlns:a16="http://schemas.microsoft.com/office/drawing/2014/main" id="{17FF036E-B871-4A3E-B278-C769A90B340E}"/>
                </a:ext>
              </a:extLst>
            </p:cNvPr>
            <p:cNvSpPr>
              <a:spLocks noChangeShapeType="1"/>
            </p:cNvSpPr>
            <p:nvPr/>
          </p:nvSpPr>
          <p:spPr bwMode="auto">
            <a:xfrm>
              <a:off x="4848226" y="4792663"/>
              <a:ext cx="57150"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7" name="Line 264">
              <a:extLst>
                <a:ext uri="{FF2B5EF4-FFF2-40B4-BE49-F238E27FC236}">
                  <a16:creationId xmlns:a16="http://schemas.microsoft.com/office/drawing/2014/main" id="{BF113664-06C3-4CE9-A14D-2A191E567E56}"/>
                </a:ext>
              </a:extLst>
            </p:cNvPr>
            <p:cNvSpPr>
              <a:spLocks noChangeShapeType="1"/>
            </p:cNvSpPr>
            <p:nvPr/>
          </p:nvSpPr>
          <p:spPr bwMode="auto">
            <a:xfrm>
              <a:off x="4954589" y="4792663"/>
              <a:ext cx="555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8" name="Line 265">
              <a:extLst>
                <a:ext uri="{FF2B5EF4-FFF2-40B4-BE49-F238E27FC236}">
                  <a16:creationId xmlns:a16="http://schemas.microsoft.com/office/drawing/2014/main" id="{5DB87D9B-AFB9-4BDC-81DE-A54D0EDEA5D2}"/>
                </a:ext>
              </a:extLst>
            </p:cNvPr>
            <p:cNvSpPr>
              <a:spLocks noChangeShapeType="1"/>
            </p:cNvSpPr>
            <p:nvPr/>
          </p:nvSpPr>
          <p:spPr bwMode="auto">
            <a:xfrm flipH="1">
              <a:off x="4160839" y="4833938"/>
              <a:ext cx="682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9" name="Line 266">
              <a:extLst>
                <a:ext uri="{FF2B5EF4-FFF2-40B4-BE49-F238E27FC236}">
                  <a16:creationId xmlns:a16="http://schemas.microsoft.com/office/drawing/2014/main" id="{8AF8115D-1A74-46F8-A626-38C2CADA4BE6}"/>
                </a:ext>
              </a:extLst>
            </p:cNvPr>
            <p:cNvSpPr>
              <a:spLocks noChangeShapeType="1"/>
            </p:cNvSpPr>
            <p:nvPr/>
          </p:nvSpPr>
          <p:spPr bwMode="auto">
            <a:xfrm flipH="1">
              <a:off x="4281489" y="4833938"/>
              <a:ext cx="682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0" name="Line 267">
              <a:extLst>
                <a:ext uri="{FF2B5EF4-FFF2-40B4-BE49-F238E27FC236}">
                  <a16:creationId xmlns:a16="http://schemas.microsoft.com/office/drawing/2014/main" id="{231C1099-A155-4B6D-83B3-3CD280296631}"/>
                </a:ext>
              </a:extLst>
            </p:cNvPr>
            <p:cNvSpPr>
              <a:spLocks noChangeShapeType="1"/>
            </p:cNvSpPr>
            <p:nvPr/>
          </p:nvSpPr>
          <p:spPr bwMode="auto">
            <a:xfrm flipH="1">
              <a:off x="4402139" y="4833938"/>
              <a:ext cx="66675"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1" name="Line 268">
              <a:extLst>
                <a:ext uri="{FF2B5EF4-FFF2-40B4-BE49-F238E27FC236}">
                  <a16:creationId xmlns:a16="http://schemas.microsoft.com/office/drawing/2014/main" id="{F829CC1F-AEDF-4AC4-BF24-1A3136931E97}"/>
                </a:ext>
              </a:extLst>
            </p:cNvPr>
            <p:cNvSpPr>
              <a:spLocks noChangeShapeType="1"/>
            </p:cNvSpPr>
            <p:nvPr/>
          </p:nvSpPr>
          <p:spPr bwMode="auto">
            <a:xfrm flipH="1">
              <a:off x="4522789" y="4833938"/>
              <a:ext cx="66675"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2" name="Line 269">
              <a:extLst>
                <a:ext uri="{FF2B5EF4-FFF2-40B4-BE49-F238E27FC236}">
                  <a16:creationId xmlns:a16="http://schemas.microsoft.com/office/drawing/2014/main" id="{F39ED41F-897C-468C-9161-640ABA3FA73C}"/>
                </a:ext>
              </a:extLst>
            </p:cNvPr>
            <p:cNvSpPr>
              <a:spLocks noChangeShapeType="1"/>
            </p:cNvSpPr>
            <p:nvPr/>
          </p:nvSpPr>
          <p:spPr bwMode="auto">
            <a:xfrm flipH="1">
              <a:off x="4641851" y="4833938"/>
              <a:ext cx="682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3" name="Line 270">
              <a:extLst>
                <a:ext uri="{FF2B5EF4-FFF2-40B4-BE49-F238E27FC236}">
                  <a16:creationId xmlns:a16="http://schemas.microsoft.com/office/drawing/2014/main" id="{FAD7E08E-9619-4767-8E0B-EB35D6754518}"/>
                </a:ext>
              </a:extLst>
            </p:cNvPr>
            <p:cNvSpPr>
              <a:spLocks noChangeShapeType="1"/>
            </p:cNvSpPr>
            <p:nvPr/>
          </p:nvSpPr>
          <p:spPr bwMode="auto">
            <a:xfrm flipH="1">
              <a:off x="4762501" y="4833938"/>
              <a:ext cx="682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4" name="Line 271">
              <a:extLst>
                <a:ext uri="{FF2B5EF4-FFF2-40B4-BE49-F238E27FC236}">
                  <a16:creationId xmlns:a16="http://schemas.microsoft.com/office/drawing/2014/main" id="{FD6C1D4D-E948-4479-A44A-4480CB9691F2}"/>
                </a:ext>
              </a:extLst>
            </p:cNvPr>
            <p:cNvSpPr>
              <a:spLocks noChangeShapeType="1"/>
            </p:cNvSpPr>
            <p:nvPr/>
          </p:nvSpPr>
          <p:spPr bwMode="auto">
            <a:xfrm flipH="1">
              <a:off x="4883151" y="4833938"/>
              <a:ext cx="66675"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5" name="Line 272">
              <a:extLst>
                <a:ext uri="{FF2B5EF4-FFF2-40B4-BE49-F238E27FC236}">
                  <a16:creationId xmlns:a16="http://schemas.microsoft.com/office/drawing/2014/main" id="{01727534-A694-485C-A532-09A406ACC038}"/>
                </a:ext>
              </a:extLst>
            </p:cNvPr>
            <p:cNvSpPr>
              <a:spLocks noChangeShapeType="1"/>
            </p:cNvSpPr>
            <p:nvPr/>
          </p:nvSpPr>
          <p:spPr bwMode="auto">
            <a:xfrm flipH="1">
              <a:off x="5002214" y="4833938"/>
              <a:ext cx="68263" cy="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pic>
        <p:nvPicPr>
          <p:cNvPr id="5" name="Picture 4" descr="A close up of a logo&#10;&#10;Description automatically generated">
            <a:extLst>
              <a:ext uri="{FF2B5EF4-FFF2-40B4-BE49-F238E27FC236}">
                <a16:creationId xmlns:a16="http://schemas.microsoft.com/office/drawing/2014/main" id="{EFA51D3D-8CE6-4460-844F-C9328BA6F206}"/>
              </a:ext>
            </a:extLst>
          </p:cNvPr>
          <p:cNvPicPr>
            <a:picLocks noChangeAspect="1"/>
          </p:cNvPicPr>
          <p:nvPr/>
        </p:nvPicPr>
        <p:blipFill>
          <a:blip r:embed="rId3"/>
          <a:stretch>
            <a:fillRect/>
          </a:stretch>
        </p:blipFill>
        <p:spPr>
          <a:xfrm>
            <a:off x="5122867" y="2031075"/>
            <a:ext cx="970599" cy="970599"/>
          </a:xfrm>
          <a:prstGeom prst="rect">
            <a:avLst/>
          </a:prstGeom>
        </p:spPr>
      </p:pic>
      <p:grpSp>
        <p:nvGrpSpPr>
          <p:cNvPr id="187" name="Группа 457">
            <a:extLst>
              <a:ext uri="{FF2B5EF4-FFF2-40B4-BE49-F238E27FC236}">
                <a16:creationId xmlns:a16="http://schemas.microsoft.com/office/drawing/2014/main" id="{2FB2BFA8-85C6-4885-8EAA-C6C7D93B3CE9}"/>
              </a:ext>
            </a:extLst>
          </p:cNvPr>
          <p:cNvGrpSpPr>
            <a:grpSpLocks/>
          </p:cNvGrpSpPr>
          <p:nvPr/>
        </p:nvGrpSpPr>
        <p:grpSpPr bwMode="auto">
          <a:xfrm>
            <a:off x="7393651" y="2188802"/>
            <a:ext cx="833438" cy="830262"/>
            <a:chOff x="8413751" y="2722563"/>
            <a:chExt cx="833438" cy="830263"/>
          </a:xfrm>
        </p:grpSpPr>
        <p:sp>
          <p:nvSpPr>
            <p:cNvPr id="188" name="Freeform 188">
              <a:extLst>
                <a:ext uri="{FF2B5EF4-FFF2-40B4-BE49-F238E27FC236}">
                  <a16:creationId xmlns:a16="http://schemas.microsoft.com/office/drawing/2014/main" id="{72214694-C0E4-4218-B6CD-1F9DE7A8E117}"/>
                </a:ext>
              </a:extLst>
            </p:cNvPr>
            <p:cNvSpPr>
              <a:spLocks/>
            </p:cNvSpPr>
            <p:nvPr/>
          </p:nvSpPr>
          <p:spPr bwMode="auto">
            <a:xfrm>
              <a:off x="8867776" y="2892426"/>
              <a:ext cx="379413" cy="630238"/>
            </a:xfrm>
            <a:custGeom>
              <a:avLst/>
              <a:gdLst>
                <a:gd name="T0" fmla="*/ 0 w 101"/>
                <a:gd name="T1" fmla="*/ 0 h 168"/>
                <a:gd name="T2" fmla="*/ 2147483646 w 101"/>
                <a:gd name="T3" fmla="*/ 2147483646 h 168"/>
                <a:gd name="T4" fmla="*/ 2147483646 w 101"/>
                <a:gd name="T5" fmla="*/ 2147483646 h 168"/>
                <a:gd name="T6" fmla="*/ 2147483646 w 101"/>
                <a:gd name="T7" fmla="*/ 2147483646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168">
                  <a:moveTo>
                    <a:pt x="0" y="0"/>
                  </a:moveTo>
                  <a:cubicBezTo>
                    <a:pt x="10" y="8"/>
                    <a:pt x="20" y="16"/>
                    <a:pt x="30" y="26"/>
                  </a:cubicBezTo>
                  <a:cubicBezTo>
                    <a:pt x="79" y="75"/>
                    <a:pt x="101" y="132"/>
                    <a:pt x="79" y="154"/>
                  </a:cubicBezTo>
                  <a:cubicBezTo>
                    <a:pt x="65" y="168"/>
                    <a:pt x="39" y="165"/>
                    <a:pt x="10" y="15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89" name="Freeform 189">
              <a:extLst>
                <a:ext uri="{FF2B5EF4-FFF2-40B4-BE49-F238E27FC236}">
                  <a16:creationId xmlns:a16="http://schemas.microsoft.com/office/drawing/2014/main" id="{46C1033F-87AF-4D3A-A2E6-88D39002D965}"/>
                </a:ext>
              </a:extLst>
            </p:cNvPr>
            <p:cNvSpPr>
              <a:spLocks/>
            </p:cNvSpPr>
            <p:nvPr/>
          </p:nvSpPr>
          <p:spPr bwMode="auto">
            <a:xfrm>
              <a:off x="8413751" y="2755901"/>
              <a:ext cx="382588" cy="631825"/>
            </a:xfrm>
            <a:custGeom>
              <a:avLst/>
              <a:gdLst>
                <a:gd name="T0" fmla="*/ 2147483646 w 102"/>
                <a:gd name="T1" fmla="*/ 2147483646 h 168"/>
                <a:gd name="T2" fmla="*/ 2147483646 w 102"/>
                <a:gd name="T3" fmla="*/ 2147483646 h 168"/>
                <a:gd name="T4" fmla="*/ 2147483646 w 102"/>
                <a:gd name="T5" fmla="*/ 2147483646 h 168"/>
                <a:gd name="T6" fmla="*/ 2147483646 w 102"/>
                <a:gd name="T7" fmla="*/ 2147483646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 h="168">
                  <a:moveTo>
                    <a:pt x="102" y="168"/>
                  </a:moveTo>
                  <a:cubicBezTo>
                    <a:pt x="92" y="160"/>
                    <a:pt x="81" y="151"/>
                    <a:pt x="71" y="141"/>
                  </a:cubicBezTo>
                  <a:cubicBezTo>
                    <a:pt x="22" y="92"/>
                    <a:pt x="0" y="35"/>
                    <a:pt x="22" y="13"/>
                  </a:cubicBezTo>
                  <a:cubicBezTo>
                    <a:pt x="35" y="0"/>
                    <a:pt x="62" y="2"/>
                    <a:pt x="91" y="17"/>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0" name="Freeform 190">
              <a:extLst>
                <a:ext uri="{FF2B5EF4-FFF2-40B4-BE49-F238E27FC236}">
                  <a16:creationId xmlns:a16="http://schemas.microsoft.com/office/drawing/2014/main" id="{2FC50466-DCDD-406F-8227-40A47F455FE9}"/>
                </a:ext>
              </a:extLst>
            </p:cNvPr>
            <p:cNvSpPr>
              <a:spLocks/>
            </p:cNvSpPr>
            <p:nvPr/>
          </p:nvSpPr>
          <p:spPr bwMode="auto">
            <a:xfrm>
              <a:off x="8447088" y="3170238"/>
              <a:ext cx="631825" cy="382588"/>
            </a:xfrm>
            <a:custGeom>
              <a:avLst/>
              <a:gdLst>
                <a:gd name="T0" fmla="*/ 2147483646 w 168"/>
                <a:gd name="T1" fmla="*/ 2147483646 h 102"/>
                <a:gd name="T2" fmla="*/ 2147483646 w 168"/>
                <a:gd name="T3" fmla="*/ 2147483646 h 102"/>
                <a:gd name="T4" fmla="*/ 2147483646 w 168"/>
                <a:gd name="T5" fmla="*/ 2147483646 h 102"/>
                <a:gd name="T6" fmla="*/ 2147483646 w 168"/>
                <a:gd name="T7" fmla="*/ 0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102">
                  <a:moveTo>
                    <a:pt x="18" y="12"/>
                  </a:moveTo>
                  <a:cubicBezTo>
                    <a:pt x="3" y="41"/>
                    <a:pt x="0" y="67"/>
                    <a:pt x="13" y="80"/>
                  </a:cubicBezTo>
                  <a:cubicBezTo>
                    <a:pt x="35" y="102"/>
                    <a:pt x="93" y="80"/>
                    <a:pt x="142" y="31"/>
                  </a:cubicBezTo>
                  <a:cubicBezTo>
                    <a:pt x="152" y="21"/>
                    <a:pt x="161" y="11"/>
                    <a:pt x="168" y="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1" name="Freeform 191">
              <a:extLst>
                <a:ext uri="{FF2B5EF4-FFF2-40B4-BE49-F238E27FC236}">
                  <a16:creationId xmlns:a16="http://schemas.microsoft.com/office/drawing/2014/main" id="{04A819BA-0CDA-4CCD-8E16-CB5D95587206}"/>
                </a:ext>
              </a:extLst>
            </p:cNvPr>
            <p:cNvSpPr>
              <a:spLocks/>
            </p:cNvSpPr>
            <p:nvPr/>
          </p:nvSpPr>
          <p:spPr bwMode="auto">
            <a:xfrm>
              <a:off x="8582026" y="2722563"/>
              <a:ext cx="631825" cy="384175"/>
            </a:xfrm>
            <a:custGeom>
              <a:avLst/>
              <a:gdLst>
                <a:gd name="T0" fmla="*/ 2147483646 w 168"/>
                <a:gd name="T1" fmla="*/ 2147483646 h 102"/>
                <a:gd name="T2" fmla="*/ 2147483646 w 168"/>
                <a:gd name="T3" fmla="*/ 2147483646 h 102"/>
                <a:gd name="T4" fmla="*/ 2147483646 w 168"/>
                <a:gd name="T5" fmla="*/ 2147483646 h 102"/>
                <a:gd name="T6" fmla="*/ 0 w 168"/>
                <a:gd name="T7" fmla="*/ 2147483646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102">
                  <a:moveTo>
                    <a:pt x="150" y="91"/>
                  </a:moveTo>
                  <a:cubicBezTo>
                    <a:pt x="165" y="62"/>
                    <a:pt x="168" y="35"/>
                    <a:pt x="155" y="22"/>
                  </a:cubicBezTo>
                  <a:cubicBezTo>
                    <a:pt x="133" y="0"/>
                    <a:pt x="75" y="22"/>
                    <a:pt x="26" y="71"/>
                  </a:cubicBezTo>
                  <a:cubicBezTo>
                    <a:pt x="16" y="81"/>
                    <a:pt x="7" y="92"/>
                    <a:pt x="0" y="102"/>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2" name="Oval 192">
              <a:extLst>
                <a:ext uri="{FF2B5EF4-FFF2-40B4-BE49-F238E27FC236}">
                  <a16:creationId xmlns:a16="http://schemas.microsoft.com/office/drawing/2014/main" id="{25B32797-E033-4F3F-B240-F66A77AE72F5}"/>
                </a:ext>
              </a:extLst>
            </p:cNvPr>
            <p:cNvSpPr>
              <a:spLocks noChangeArrowheads="1"/>
            </p:cNvSpPr>
            <p:nvPr/>
          </p:nvSpPr>
          <p:spPr bwMode="auto">
            <a:xfrm>
              <a:off x="8770938" y="2974976"/>
              <a:ext cx="119063" cy="131763"/>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93" name="Freeform 193">
              <a:extLst>
                <a:ext uri="{FF2B5EF4-FFF2-40B4-BE49-F238E27FC236}">
                  <a16:creationId xmlns:a16="http://schemas.microsoft.com/office/drawing/2014/main" id="{0A0C9F89-0F0D-400D-B3FE-6164940BEF0B}"/>
                </a:ext>
              </a:extLst>
            </p:cNvPr>
            <p:cNvSpPr>
              <a:spLocks/>
            </p:cNvSpPr>
            <p:nvPr/>
          </p:nvSpPr>
          <p:spPr bwMode="auto">
            <a:xfrm>
              <a:off x="8707438" y="3132138"/>
              <a:ext cx="247650" cy="123825"/>
            </a:xfrm>
            <a:custGeom>
              <a:avLst/>
              <a:gdLst>
                <a:gd name="T0" fmla="*/ 2147483646 w 66"/>
                <a:gd name="T1" fmla="*/ 2147483646 h 33"/>
                <a:gd name="T2" fmla="*/ 2147483646 w 66"/>
                <a:gd name="T3" fmla="*/ 0 h 33"/>
                <a:gd name="T4" fmla="*/ 2147483646 w 66"/>
                <a:gd name="T5" fmla="*/ 2147483646 h 33"/>
                <a:gd name="T6" fmla="*/ 2147483646 w 66"/>
                <a:gd name="T7" fmla="*/ 0 h 33"/>
                <a:gd name="T8" fmla="*/ 0 w 66"/>
                <a:gd name="T9" fmla="*/ 2147483646 h 33"/>
                <a:gd name="T10" fmla="*/ 2147483646 w 66"/>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33">
                  <a:moveTo>
                    <a:pt x="66" y="33"/>
                  </a:moveTo>
                  <a:cubicBezTo>
                    <a:pt x="66" y="11"/>
                    <a:pt x="61" y="2"/>
                    <a:pt x="42" y="0"/>
                  </a:cubicBezTo>
                  <a:cubicBezTo>
                    <a:pt x="42" y="0"/>
                    <a:pt x="33" y="16"/>
                    <a:pt x="33" y="16"/>
                  </a:cubicBezTo>
                  <a:cubicBezTo>
                    <a:pt x="24" y="0"/>
                    <a:pt x="24" y="0"/>
                    <a:pt x="24" y="0"/>
                  </a:cubicBezTo>
                  <a:cubicBezTo>
                    <a:pt x="5" y="2"/>
                    <a:pt x="0" y="11"/>
                    <a:pt x="0" y="33"/>
                  </a:cubicBezTo>
                  <a:lnTo>
                    <a:pt x="66" y="33"/>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4" name="Oval 194">
              <a:extLst>
                <a:ext uri="{FF2B5EF4-FFF2-40B4-BE49-F238E27FC236}">
                  <a16:creationId xmlns:a16="http://schemas.microsoft.com/office/drawing/2014/main" id="{9BEF0626-26AF-4B54-BAE1-3D1D0C317A64}"/>
                </a:ext>
              </a:extLst>
            </p:cNvPr>
            <p:cNvSpPr>
              <a:spLocks noChangeArrowheads="1"/>
            </p:cNvSpPr>
            <p:nvPr/>
          </p:nvSpPr>
          <p:spPr bwMode="auto">
            <a:xfrm>
              <a:off x="9104313" y="3060701"/>
              <a:ext cx="57150" cy="52388"/>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95" name="Oval 195">
              <a:extLst>
                <a:ext uri="{FF2B5EF4-FFF2-40B4-BE49-F238E27FC236}">
                  <a16:creationId xmlns:a16="http://schemas.microsoft.com/office/drawing/2014/main" id="{95A346E0-A09C-4F60-A1F8-BB754FD43A09}"/>
                </a:ext>
              </a:extLst>
            </p:cNvPr>
            <p:cNvSpPr>
              <a:spLocks noChangeArrowheads="1"/>
            </p:cNvSpPr>
            <p:nvPr/>
          </p:nvSpPr>
          <p:spPr bwMode="auto">
            <a:xfrm>
              <a:off x="8853488" y="3414713"/>
              <a:ext cx="55563" cy="52388"/>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96" name="Oval 196">
              <a:extLst>
                <a:ext uri="{FF2B5EF4-FFF2-40B4-BE49-F238E27FC236}">
                  <a16:creationId xmlns:a16="http://schemas.microsoft.com/office/drawing/2014/main" id="{9DE33C72-AB9E-4244-B2A1-78FB5D556F72}"/>
                </a:ext>
              </a:extLst>
            </p:cNvPr>
            <p:cNvSpPr>
              <a:spLocks noChangeArrowheads="1"/>
            </p:cNvSpPr>
            <p:nvPr/>
          </p:nvSpPr>
          <p:spPr bwMode="auto">
            <a:xfrm>
              <a:off x="8751888" y="2809876"/>
              <a:ext cx="52388" cy="52388"/>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sp>
          <p:nvSpPr>
            <p:cNvPr id="197" name="Oval 197">
              <a:extLst>
                <a:ext uri="{FF2B5EF4-FFF2-40B4-BE49-F238E27FC236}">
                  <a16:creationId xmlns:a16="http://schemas.microsoft.com/office/drawing/2014/main" id="{93EC1EFA-A523-4EB7-9C8F-4DDA8BCDCA32}"/>
                </a:ext>
              </a:extLst>
            </p:cNvPr>
            <p:cNvSpPr>
              <a:spLocks noChangeArrowheads="1"/>
            </p:cNvSpPr>
            <p:nvPr/>
          </p:nvSpPr>
          <p:spPr bwMode="auto">
            <a:xfrm>
              <a:off x="8499476" y="3165476"/>
              <a:ext cx="53975" cy="53975"/>
            </a:xfrm>
            <a:prstGeom prst="ellipse">
              <a:avLst/>
            </a:pr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800">
                <a:latin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7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7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14:presetBounceEnd="67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7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grpId="0" nodeType="afterEffect" p14:presetBounceEnd="67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7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7000">
                                          <p:cBhvr additive="base">
                                            <p:cTn id="18" dur="100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fill="hold" grpId="0" nodeType="afterEffect" p14:presetBounceEnd="67000">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14:bounceEnd="67000">
                                          <p:cBhvr additive="base">
                                            <p:cTn id="22" dur="1000" fill="hold"/>
                                            <p:tgtEl>
                                              <p:spTgt spid="22"/>
                                            </p:tgtEl>
                                            <p:attrNameLst>
                                              <p:attrName>ppt_x</p:attrName>
                                            </p:attrNameLst>
                                          </p:cBhvr>
                                          <p:tavLst>
                                            <p:tav tm="0">
                                              <p:val>
                                                <p:strVal val="#ppt_x"/>
                                              </p:val>
                                            </p:tav>
                                            <p:tav tm="100000">
                                              <p:val>
                                                <p:strVal val="#ppt_x"/>
                                              </p:val>
                                            </p:tav>
                                          </p:tavLst>
                                        </p:anim>
                                        <p:anim calcmode="lin" valueType="num" p14:bounceEnd="67000">
                                          <p:cBhvr additive="base">
                                            <p:cTn id="23" dur="1000" fill="hold"/>
                                            <p:tgtEl>
                                              <p:spTgt spid="22"/>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 calcmode="lin" valueType="num">
                                          <p:cBhvr>
                                            <p:cTn id="27" dur="500" fill="hold"/>
                                            <p:tgtEl>
                                              <p:spTgt spid="139"/>
                                            </p:tgtEl>
                                            <p:attrNameLst>
                                              <p:attrName>ppt_w</p:attrName>
                                            </p:attrNameLst>
                                          </p:cBhvr>
                                          <p:tavLst>
                                            <p:tav tm="0">
                                              <p:val>
                                                <p:fltVal val="0"/>
                                              </p:val>
                                            </p:tav>
                                            <p:tav tm="100000">
                                              <p:val>
                                                <p:strVal val="#ppt_w"/>
                                              </p:val>
                                            </p:tav>
                                          </p:tavLst>
                                        </p:anim>
                                        <p:anim calcmode="lin" valueType="num">
                                          <p:cBhvr>
                                            <p:cTn id="28" dur="500" fill="hold"/>
                                            <p:tgtEl>
                                              <p:spTgt spid="139"/>
                                            </p:tgtEl>
                                            <p:attrNameLst>
                                              <p:attrName>ppt_h</p:attrName>
                                            </p:attrNameLst>
                                          </p:cBhvr>
                                          <p:tavLst>
                                            <p:tav tm="0">
                                              <p:val>
                                                <p:fltVal val="0"/>
                                              </p:val>
                                            </p:tav>
                                            <p:tav tm="100000">
                                              <p:val>
                                                <p:strVal val="#ppt_h"/>
                                              </p:val>
                                            </p:tav>
                                          </p:tavLst>
                                        </p:anim>
                                        <p:animEffect transition="in" filter="fade">
                                          <p:cBhvr>
                                            <p:cTn id="29" dur="500"/>
                                            <p:tgtEl>
                                              <p:spTgt spid="139"/>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187"/>
                                            </p:tgtEl>
                                            <p:attrNameLst>
                                              <p:attrName>style.visibility</p:attrName>
                                            </p:attrNameLst>
                                          </p:cBhvr>
                                          <p:to>
                                            <p:strVal val="visible"/>
                                          </p:to>
                                        </p:set>
                                        <p:anim calcmode="lin" valueType="num">
                                          <p:cBhvr>
                                            <p:cTn id="37" dur="500" fill="hold"/>
                                            <p:tgtEl>
                                              <p:spTgt spid="187"/>
                                            </p:tgtEl>
                                            <p:attrNameLst>
                                              <p:attrName>ppt_w</p:attrName>
                                            </p:attrNameLst>
                                          </p:cBhvr>
                                          <p:tavLst>
                                            <p:tav tm="0">
                                              <p:val>
                                                <p:fltVal val="0"/>
                                              </p:val>
                                            </p:tav>
                                            <p:tav tm="100000">
                                              <p:val>
                                                <p:strVal val="#ppt_w"/>
                                              </p:val>
                                            </p:tav>
                                          </p:tavLst>
                                        </p:anim>
                                        <p:anim calcmode="lin" valueType="num">
                                          <p:cBhvr>
                                            <p:cTn id="38" dur="500" fill="hold"/>
                                            <p:tgtEl>
                                              <p:spTgt spid="187"/>
                                            </p:tgtEl>
                                            <p:attrNameLst>
                                              <p:attrName>ppt_h</p:attrName>
                                            </p:attrNameLst>
                                          </p:cBhvr>
                                          <p:tavLst>
                                            <p:tav tm="0">
                                              <p:val>
                                                <p:fltVal val="0"/>
                                              </p:val>
                                            </p:tav>
                                            <p:tav tm="100000">
                                              <p:val>
                                                <p:strVal val="#ppt_h"/>
                                              </p:val>
                                            </p:tav>
                                          </p:tavLst>
                                        </p:anim>
                                        <p:animEffect transition="in" filter="fade">
                                          <p:cBhvr>
                                            <p:cTn id="39" dur="500"/>
                                            <p:tgtEl>
                                              <p:spTgt spid="187"/>
                                            </p:tgtEl>
                                          </p:cBhvr>
                                        </p:animEffect>
                                      </p:childTnLst>
                                    </p:cTn>
                                  </p:par>
                                  <p:par>
                                    <p:cTn id="40" presetID="53" presetClass="entr" presetSubtype="16" fill="hold"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p:cTn id="42" dur="500" fill="hold"/>
                                            <p:tgtEl>
                                              <p:spTgt spid="96"/>
                                            </p:tgtEl>
                                            <p:attrNameLst>
                                              <p:attrName>ppt_w</p:attrName>
                                            </p:attrNameLst>
                                          </p:cBhvr>
                                          <p:tavLst>
                                            <p:tav tm="0">
                                              <p:val>
                                                <p:fltVal val="0"/>
                                              </p:val>
                                            </p:tav>
                                            <p:tav tm="100000">
                                              <p:val>
                                                <p:strVal val="#ppt_w"/>
                                              </p:val>
                                            </p:tav>
                                          </p:tavLst>
                                        </p:anim>
                                        <p:anim calcmode="lin" valueType="num">
                                          <p:cBhvr>
                                            <p:cTn id="43" dur="500" fill="hold"/>
                                            <p:tgtEl>
                                              <p:spTgt spid="96"/>
                                            </p:tgtEl>
                                            <p:attrNameLst>
                                              <p:attrName>ppt_h</p:attrName>
                                            </p:attrNameLst>
                                          </p:cBhvr>
                                          <p:tavLst>
                                            <p:tav tm="0">
                                              <p:val>
                                                <p:fltVal val="0"/>
                                              </p:val>
                                            </p:tav>
                                            <p:tav tm="100000">
                                              <p:val>
                                                <p:strVal val="#ppt_h"/>
                                              </p:val>
                                            </p:tav>
                                          </p:tavLst>
                                        </p:anim>
                                        <p:animEffect transition="in" filter="fade">
                                          <p:cBhvr>
                                            <p:cTn id="44" dur="500"/>
                                            <p:tgtEl>
                                              <p:spTgt spid="96"/>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0" grpId="0"/>
          <p:bldP spid="31"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1000" fill="hold"/>
                                            <p:tgtEl>
                                              <p:spTgt spid="22"/>
                                            </p:tgtEl>
                                            <p:attrNameLst>
                                              <p:attrName>ppt_x</p:attrName>
                                            </p:attrNameLst>
                                          </p:cBhvr>
                                          <p:tavLst>
                                            <p:tav tm="0">
                                              <p:val>
                                                <p:strVal val="#ppt_x"/>
                                              </p:val>
                                            </p:tav>
                                            <p:tav tm="100000">
                                              <p:val>
                                                <p:strVal val="#ppt_x"/>
                                              </p:val>
                                            </p:tav>
                                          </p:tavLst>
                                        </p:anim>
                                        <p:anim calcmode="lin" valueType="num">
                                          <p:cBhvr additive="base">
                                            <p:cTn id="23" dur="1000" fill="hold"/>
                                            <p:tgtEl>
                                              <p:spTgt spid="22"/>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 calcmode="lin" valueType="num">
                                          <p:cBhvr>
                                            <p:cTn id="27" dur="500" fill="hold"/>
                                            <p:tgtEl>
                                              <p:spTgt spid="139"/>
                                            </p:tgtEl>
                                            <p:attrNameLst>
                                              <p:attrName>ppt_w</p:attrName>
                                            </p:attrNameLst>
                                          </p:cBhvr>
                                          <p:tavLst>
                                            <p:tav tm="0">
                                              <p:val>
                                                <p:fltVal val="0"/>
                                              </p:val>
                                            </p:tav>
                                            <p:tav tm="100000">
                                              <p:val>
                                                <p:strVal val="#ppt_w"/>
                                              </p:val>
                                            </p:tav>
                                          </p:tavLst>
                                        </p:anim>
                                        <p:anim calcmode="lin" valueType="num">
                                          <p:cBhvr>
                                            <p:cTn id="28" dur="500" fill="hold"/>
                                            <p:tgtEl>
                                              <p:spTgt spid="139"/>
                                            </p:tgtEl>
                                            <p:attrNameLst>
                                              <p:attrName>ppt_h</p:attrName>
                                            </p:attrNameLst>
                                          </p:cBhvr>
                                          <p:tavLst>
                                            <p:tav tm="0">
                                              <p:val>
                                                <p:fltVal val="0"/>
                                              </p:val>
                                            </p:tav>
                                            <p:tav tm="100000">
                                              <p:val>
                                                <p:strVal val="#ppt_h"/>
                                              </p:val>
                                            </p:tav>
                                          </p:tavLst>
                                        </p:anim>
                                        <p:animEffect transition="in" filter="fade">
                                          <p:cBhvr>
                                            <p:cTn id="29" dur="500"/>
                                            <p:tgtEl>
                                              <p:spTgt spid="139"/>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187"/>
                                            </p:tgtEl>
                                            <p:attrNameLst>
                                              <p:attrName>style.visibility</p:attrName>
                                            </p:attrNameLst>
                                          </p:cBhvr>
                                          <p:to>
                                            <p:strVal val="visible"/>
                                          </p:to>
                                        </p:set>
                                        <p:anim calcmode="lin" valueType="num">
                                          <p:cBhvr>
                                            <p:cTn id="37" dur="500" fill="hold"/>
                                            <p:tgtEl>
                                              <p:spTgt spid="187"/>
                                            </p:tgtEl>
                                            <p:attrNameLst>
                                              <p:attrName>ppt_w</p:attrName>
                                            </p:attrNameLst>
                                          </p:cBhvr>
                                          <p:tavLst>
                                            <p:tav tm="0">
                                              <p:val>
                                                <p:fltVal val="0"/>
                                              </p:val>
                                            </p:tav>
                                            <p:tav tm="100000">
                                              <p:val>
                                                <p:strVal val="#ppt_w"/>
                                              </p:val>
                                            </p:tav>
                                          </p:tavLst>
                                        </p:anim>
                                        <p:anim calcmode="lin" valueType="num">
                                          <p:cBhvr>
                                            <p:cTn id="38" dur="500" fill="hold"/>
                                            <p:tgtEl>
                                              <p:spTgt spid="187"/>
                                            </p:tgtEl>
                                            <p:attrNameLst>
                                              <p:attrName>ppt_h</p:attrName>
                                            </p:attrNameLst>
                                          </p:cBhvr>
                                          <p:tavLst>
                                            <p:tav tm="0">
                                              <p:val>
                                                <p:fltVal val="0"/>
                                              </p:val>
                                            </p:tav>
                                            <p:tav tm="100000">
                                              <p:val>
                                                <p:strVal val="#ppt_h"/>
                                              </p:val>
                                            </p:tav>
                                          </p:tavLst>
                                        </p:anim>
                                        <p:animEffect transition="in" filter="fade">
                                          <p:cBhvr>
                                            <p:cTn id="39" dur="500"/>
                                            <p:tgtEl>
                                              <p:spTgt spid="187"/>
                                            </p:tgtEl>
                                          </p:cBhvr>
                                        </p:animEffect>
                                      </p:childTnLst>
                                    </p:cTn>
                                  </p:par>
                                  <p:par>
                                    <p:cTn id="40" presetID="53" presetClass="entr" presetSubtype="16" fill="hold"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p:cTn id="42" dur="500" fill="hold"/>
                                            <p:tgtEl>
                                              <p:spTgt spid="96"/>
                                            </p:tgtEl>
                                            <p:attrNameLst>
                                              <p:attrName>ppt_w</p:attrName>
                                            </p:attrNameLst>
                                          </p:cBhvr>
                                          <p:tavLst>
                                            <p:tav tm="0">
                                              <p:val>
                                                <p:fltVal val="0"/>
                                              </p:val>
                                            </p:tav>
                                            <p:tav tm="100000">
                                              <p:val>
                                                <p:strVal val="#ppt_w"/>
                                              </p:val>
                                            </p:tav>
                                          </p:tavLst>
                                        </p:anim>
                                        <p:anim calcmode="lin" valueType="num">
                                          <p:cBhvr>
                                            <p:cTn id="43" dur="500" fill="hold"/>
                                            <p:tgtEl>
                                              <p:spTgt spid="96"/>
                                            </p:tgtEl>
                                            <p:attrNameLst>
                                              <p:attrName>ppt_h</p:attrName>
                                            </p:attrNameLst>
                                          </p:cBhvr>
                                          <p:tavLst>
                                            <p:tav tm="0">
                                              <p:val>
                                                <p:fltVal val="0"/>
                                              </p:val>
                                            </p:tav>
                                            <p:tav tm="100000">
                                              <p:val>
                                                <p:strVal val="#ppt_h"/>
                                              </p:val>
                                            </p:tav>
                                          </p:tavLst>
                                        </p:anim>
                                        <p:animEffect transition="in" filter="fade">
                                          <p:cBhvr>
                                            <p:cTn id="44" dur="500"/>
                                            <p:tgtEl>
                                              <p:spTgt spid="96"/>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0" grpId="0"/>
          <p:bldP spid="31" grpId="0"/>
          <p:bldP spid="32" grpId="0"/>
          <p:bldP spid="3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CBFC-9704-BF4A-B4E7-28F263070BCF}"/>
              </a:ext>
            </a:extLst>
          </p:cNvPr>
          <p:cNvSpPr>
            <a:spLocks noGrp="1"/>
          </p:cNvSpPr>
          <p:nvPr>
            <p:ph type="title"/>
          </p:nvPr>
        </p:nvSpPr>
        <p:spPr/>
        <p:txBody>
          <a:bodyPr/>
          <a:lstStyle/>
          <a:p>
            <a:r>
              <a:rPr lang="en-US" dirty="0"/>
              <a:t>Curriculum Topics</a:t>
            </a:r>
          </a:p>
        </p:txBody>
      </p:sp>
      <p:sp>
        <p:nvSpPr>
          <p:cNvPr id="3" name="Content Placeholder 2">
            <a:extLst>
              <a:ext uri="{FF2B5EF4-FFF2-40B4-BE49-F238E27FC236}">
                <a16:creationId xmlns:a16="http://schemas.microsoft.com/office/drawing/2014/main" id="{B46687AE-A452-C84F-B576-5F522819B5CE}"/>
              </a:ext>
            </a:extLst>
          </p:cNvPr>
          <p:cNvSpPr>
            <a:spLocks noGrp="1"/>
          </p:cNvSpPr>
          <p:nvPr>
            <p:ph idx="1"/>
          </p:nvPr>
        </p:nvSpPr>
        <p:spPr>
          <a:xfrm>
            <a:off x="457200" y="2000146"/>
            <a:ext cx="8229600" cy="4126017"/>
          </a:xfrm>
        </p:spPr>
        <p:txBody>
          <a:bodyPr numCol="2">
            <a:normAutofit/>
          </a:bodyPr>
          <a:lstStyle/>
          <a:p>
            <a:r>
              <a:rPr lang="en-US" dirty="0"/>
              <a:t>Get active</a:t>
            </a:r>
          </a:p>
          <a:p>
            <a:r>
              <a:rPr lang="en-US" dirty="0"/>
              <a:t>Track activity</a:t>
            </a:r>
          </a:p>
          <a:p>
            <a:r>
              <a:rPr lang="en-US" dirty="0"/>
              <a:t>Eat well</a:t>
            </a:r>
          </a:p>
          <a:p>
            <a:r>
              <a:rPr lang="en-US" dirty="0"/>
              <a:t>Burn more calories</a:t>
            </a:r>
          </a:p>
          <a:p>
            <a:r>
              <a:rPr lang="en-US" dirty="0"/>
              <a:t>Shop and cook</a:t>
            </a:r>
          </a:p>
          <a:p>
            <a:endParaRPr lang="en-US" dirty="0"/>
          </a:p>
          <a:p>
            <a:pPr marL="0" indent="0">
              <a:buNone/>
            </a:pPr>
            <a:endParaRPr lang="en-US" dirty="0"/>
          </a:p>
          <a:p>
            <a:r>
              <a:rPr lang="en-US" dirty="0"/>
              <a:t>Cope with triggers</a:t>
            </a:r>
          </a:p>
          <a:p>
            <a:r>
              <a:rPr lang="en-US" dirty="0"/>
              <a:t>Heart Health</a:t>
            </a:r>
          </a:p>
          <a:p>
            <a:r>
              <a:rPr lang="en-US" dirty="0"/>
              <a:t>Get support</a:t>
            </a:r>
          </a:p>
          <a:p>
            <a:r>
              <a:rPr lang="en-US" dirty="0"/>
              <a:t>When weight loss stalls</a:t>
            </a:r>
          </a:p>
          <a:p>
            <a:r>
              <a:rPr lang="en-US" dirty="0"/>
              <a:t>And more! </a:t>
            </a:r>
          </a:p>
          <a:p>
            <a:pPr marL="0" indent="0">
              <a:buNone/>
            </a:pPr>
            <a:endParaRPr lang="en-US" dirty="0"/>
          </a:p>
        </p:txBody>
      </p:sp>
    </p:spTree>
    <p:extLst>
      <p:ext uri="{BB962C8B-B14F-4D97-AF65-F5344CB8AC3E}">
        <p14:creationId xmlns:p14="http://schemas.microsoft.com/office/powerpoint/2010/main" val="896264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83D7-DD8B-DC4A-83BA-9D798893E257}"/>
              </a:ext>
            </a:extLst>
          </p:cNvPr>
          <p:cNvSpPr>
            <a:spLocks noGrp="1"/>
          </p:cNvSpPr>
          <p:nvPr>
            <p:ph type="title"/>
          </p:nvPr>
        </p:nvSpPr>
        <p:spPr/>
        <p:txBody>
          <a:bodyPr/>
          <a:lstStyle/>
          <a:p>
            <a:r>
              <a:rPr lang="en-US" dirty="0"/>
              <a:t>Participant Goals</a:t>
            </a:r>
          </a:p>
        </p:txBody>
      </p:sp>
      <p:sp>
        <p:nvSpPr>
          <p:cNvPr id="3" name="Content Placeholder 2">
            <a:extLst>
              <a:ext uri="{FF2B5EF4-FFF2-40B4-BE49-F238E27FC236}">
                <a16:creationId xmlns:a16="http://schemas.microsoft.com/office/drawing/2014/main" id="{4F6DD734-64A2-F540-BF8C-015B6D65DA55}"/>
              </a:ext>
            </a:extLst>
          </p:cNvPr>
          <p:cNvSpPr>
            <a:spLocks noGrp="1"/>
          </p:cNvSpPr>
          <p:nvPr>
            <p:ph idx="1"/>
          </p:nvPr>
        </p:nvSpPr>
        <p:spPr/>
        <p:txBody>
          <a:bodyPr>
            <a:normAutofit fontScale="92500" lnSpcReduction="10000"/>
          </a:bodyPr>
          <a:lstStyle/>
          <a:p>
            <a:r>
              <a:rPr lang="en-US" dirty="0"/>
              <a:t>By the end of the first six months: </a:t>
            </a:r>
          </a:p>
          <a:p>
            <a:pPr lvl="1"/>
            <a:r>
              <a:rPr lang="en-US" dirty="0"/>
              <a:t>Lose 5-7% of starting weight </a:t>
            </a:r>
          </a:p>
          <a:p>
            <a:pPr lvl="1"/>
            <a:r>
              <a:rPr lang="en-US" dirty="0"/>
              <a:t>150 min of physical activity per week</a:t>
            </a:r>
          </a:p>
          <a:p>
            <a:pPr marL="457200" lvl="1" indent="0">
              <a:buNone/>
            </a:pPr>
            <a:endParaRPr lang="en-US" dirty="0"/>
          </a:p>
          <a:p>
            <a:r>
              <a:rPr lang="en-US" dirty="0"/>
              <a:t>By the end of the second six months: </a:t>
            </a:r>
          </a:p>
          <a:p>
            <a:pPr lvl="1"/>
            <a:r>
              <a:rPr lang="en-US" dirty="0"/>
              <a:t>Keep weight off</a:t>
            </a:r>
          </a:p>
          <a:p>
            <a:pPr lvl="1"/>
            <a:r>
              <a:rPr lang="en-US" dirty="0"/>
              <a:t>Keep working toward goal weight</a:t>
            </a:r>
          </a:p>
          <a:p>
            <a:pPr lvl="1"/>
            <a:r>
              <a:rPr lang="en-US" dirty="0"/>
              <a:t>Lose more weight if desired</a:t>
            </a:r>
          </a:p>
          <a:p>
            <a:pPr lvl="1"/>
            <a:r>
              <a:rPr lang="en-US" dirty="0"/>
              <a:t>150 min of activity per week </a:t>
            </a:r>
          </a:p>
        </p:txBody>
      </p:sp>
    </p:spTree>
    <p:extLst>
      <p:ext uri="{BB962C8B-B14F-4D97-AF65-F5344CB8AC3E}">
        <p14:creationId xmlns:p14="http://schemas.microsoft.com/office/powerpoint/2010/main" val="197302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D5A1-A454-4B4B-8E90-089EADA4040D}"/>
              </a:ext>
            </a:extLst>
          </p:cNvPr>
          <p:cNvSpPr>
            <a:spLocks noGrp="1"/>
          </p:cNvSpPr>
          <p:nvPr>
            <p:ph type="title"/>
          </p:nvPr>
        </p:nvSpPr>
        <p:spPr/>
        <p:txBody>
          <a:bodyPr/>
          <a:lstStyle/>
          <a:p>
            <a:r>
              <a:rPr lang="en-US" dirty="0"/>
              <a:t>Program Eligibility</a:t>
            </a:r>
          </a:p>
        </p:txBody>
      </p:sp>
      <p:sp>
        <p:nvSpPr>
          <p:cNvPr id="3" name="Content Placeholder 2">
            <a:extLst>
              <a:ext uri="{FF2B5EF4-FFF2-40B4-BE49-F238E27FC236}">
                <a16:creationId xmlns:a16="http://schemas.microsoft.com/office/drawing/2014/main" id="{0262168E-5B3F-864C-A35B-810545D129F9}"/>
              </a:ext>
            </a:extLst>
          </p:cNvPr>
          <p:cNvSpPr>
            <a:spLocks noGrp="1"/>
          </p:cNvSpPr>
          <p:nvPr>
            <p:ph idx="1"/>
          </p:nvPr>
        </p:nvSpPr>
        <p:spPr>
          <a:xfrm>
            <a:off x="457200" y="2000146"/>
            <a:ext cx="8229600" cy="4126017"/>
          </a:xfrm>
        </p:spPr>
        <p:txBody>
          <a:bodyPr>
            <a:normAutofit fontScale="85000" lnSpcReduction="10000"/>
          </a:bodyPr>
          <a:lstStyle/>
          <a:p>
            <a:pPr fontAlgn="base"/>
            <a:r>
              <a:rPr lang="en-US" dirty="0"/>
              <a:t>18+ years old</a:t>
            </a:r>
          </a:p>
          <a:p>
            <a:pPr fontAlgn="base"/>
            <a:r>
              <a:rPr lang="en-US" dirty="0"/>
              <a:t>Overweight</a:t>
            </a:r>
          </a:p>
          <a:p>
            <a:pPr fontAlgn="base"/>
            <a:r>
              <a:rPr lang="en-US" dirty="0"/>
              <a:t>No previous diagnosis of type 1 or type 2 diabetes</a:t>
            </a:r>
          </a:p>
          <a:p>
            <a:pPr fontAlgn="base"/>
            <a:r>
              <a:rPr lang="en-US" dirty="0"/>
              <a:t>Plus one or more of the following</a:t>
            </a:r>
          </a:p>
          <a:p>
            <a:pPr lvl="1" fontAlgn="base"/>
            <a:r>
              <a:rPr lang="en-US" dirty="0"/>
              <a:t>Blood test result in the prediabetes range within the past year</a:t>
            </a:r>
          </a:p>
          <a:p>
            <a:pPr lvl="1" fontAlgn="base"/>
            <a:r>
              <a:rPr lang="en-US" dirty="0"/>
              <a:t>Previously diagnosed with gestational diabetes</a:t>
            </a:r>
          </a:p>
          <a:p>
            <a:pPr lvl="1" fontAlgn="base"/>
            <a:r>
              <a:rPr lang="en-US" dirty="0"/>
              <a:t>Score 5 or higher on the CDC / ADA Prediabetes Risk Test: </a:t>
            </a:r>
            <a:r>
              <a:rPr lang="en-US" dirty="0">
                <a:hlinkClick r:id="rId3"/>
              </a:rPr>
              <a:t>https://www.cdc.gov/prediabetes/takethetest/</a:t>
            </a:r>
            <a:br>
              <a:rPr lang="en-US" dirty="0"/>
            </a:br>
            <a:endParaRPr lang="en-US" dirty="0"/>
          </a:p>
        </p:txBody>
      </p:sp>
    </p:spTree>
    <p:extLst>
      <p:ext uri="{BB962C8B-B14F-4D97-AF65-F5344CB8AC3E}">
        <p14:creationId xmlns:p14="http://schemas.microsoft.com/office/powerpoint/2010/main" val="404341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13EC-5326-9549-8BF0-ECB6C4A827A7}"/>
              </a:ext>
            </a:extLst>
          </p:cNvPr>
          <p:cNvSpPr>
            <a:spLocks noGrp="1"/>
          </p:cNvSpPr>
          <p:nvPr>
            <p:ph type="title"/>
          </p:nvPr>
        </p:nvSpPr>
        <p:spPr/>
        <p:txBody>
          <a:bodyPr/>
          <a:lstStyle/>
          <a:p>
            <a:r>
              <a:rPr lang="en-US" dirty="0"/>
              <a:t>Prediabetes Risk Test</a:t>
            </a:r>
          </a:p>
        </p:txBody>
      </p:sp>
      <p:sp>
        <p:nvSpPr>
          <p:cNvPr id="3" name="Content Placeholder 2">
            <a:extLst>
              <a:ext uri="{FF2B5EF4-FFF2-40B4-BE49-F238E27FC236}">
                <a16:creationId xmlns:a16="http://schemas.microsoft.com/office/drawing/2014/main" id="{AEAE3582-8DF8-9F4C-838B-0A62CD9AE258}"/>
              </a:ext>
            </a:extLst>
          </p:cNvPr>
          <p:cNvSpPr>
            <a:spLocks noGrp="1"/>
          </p:cNvSpPr>
          <p:nvPr>
            <p:ph idx="1"/>
          </p:nvPr>
        </p:nvSpPr>
        <p:spPr>
          <a:xfrm>
            <a:off x="457200" y="5346915"/>
            <a:ext cx="8229600" cy="779248"/>
          </a:xfrm>
        </p:spPr>
        <p:txBody>
          <a:bodyPr>
            <a:normAutofit/>
          </a:bodyPr>
          <a:lstStyle/>
          <a:p>
            <a:pPr marL="0" indent="0" algn="ctr">
              <a:buNone/>
            </a:pPr>
            <a:r>
              <a:rPr lang="en-US" sz="2800" dirty="0">
                <a:hlinkClick r:id="rId3"/>
              </a:rPr>
              <a:t>https://www.DoIHavePrediabetes.org</a:t>
            </a:r>
            <a:r>
              <a:rPr lang="en-US" sz="2800" dirty="0"/>
              <a:t> </a:t>
            </a:r>
          </a:p>
        </p:txBody>
      </p:sp>
      <p:pic>
        <p:nvPicPr>
          <p:cNvPr id="4" name="Picture 3">
            <a:extLst>
              <a:ext uri="{FF2B5EF4-FFF2-40B4-BE49-F238E27FC236}">
                <a16:creationId xmlns:a16="http://schemas.microsoft.com/office/drawing/2014/main" id="{597A747D-45B2-454B-99F3-41C7495229E2}"/>
              </a:ext>
            </a:extLst>
          </p:cNvPr>
          <p:cNvPicPr>
            <a:picLocks noChangeAspect="1"/>
          </p:cNvPicPr>
          <p:nvPr/>
        </p:nvPicPr>
        <p:blipFill rotWithShape="1">
          <a:blip r:embed="rId4"/>
          <a:srcRect t="13531" r="1096" b="22177"/>
          <a:stretch/>
        </p:blipFill>
        <p:spPr>
          <a:xfrm>
            <a:off x="50104" y="1553226"/>
            <a:ext cx="9043792" cy="3306873"/>
          </a:xfrm>
          <a:prstGeom prst="rect">
            <a:avLst/>
          </a:prstGeom>
        </p:spPr>
      </p:pic>
    </p:spTree>
    <p:extLst>
      <p:ext uri="{BB962C8B-B14F-4D97-AF65-F5344CB8AC3E}">
        <p14:creationId xmlns:p14="http://schemas.microsoft.com/office/powerpoint/2010/main" val="24837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2E35-06F8-5647-A2E0-6F6C69292F3B}"/>
              </a:ext>
            </a:extLst>
          </p:cNvPr>
          <p:cNvSpPr>
            <a:spLocks noGrp="1"/>
          </p:cNvSpPr>
          <p:nvPr>
            <p:ph type="title"/>
          </p:nvPr>
        </p:nvSpPr>
        <p:spPr/>
        <p:txBody>
          <a:bodyPr>
            <a:normAutofit fontScale="90000"/>
          </a:bodyPr>
          <a:lstStyle/>
          <a:p>
            <a:r>
              <a:rPr lang="en-US" dirty="0"/>
              <a:t>Programs Available in </a:t>
            </a:r>
            <a:r>
              <a:rPr lang="en-US" dirty="0">
                <a:highlight>
                  <a:srgbClr val="FFFF00"/>
                </a:highlight>
              </a:rPr>
              <a:t>State</a:t>
            </a:r>
            <a:br>
              <a:rPr lang="en-US" dirty="0"/>
            </a:br>
            <a:endParaRPr lang="en-US" dirty="0"/>
          </a:p>
        </p:txBody>
      </p:sp>
      <p:graphicFrame>
        <p:nvGraphicFramePr>
          <p:cNvPr id="4" name="Content Placeholder 3">
            <a:extLst>
              <a:ext uri="{FF2B5EF4-FFF2-40B4-BE49-F238E27FC236}">
                <a16:creationId xmlns:a16="http://schemas.microsoft.com/office/drawing/2014/main" id="{BBFA8AF3-6555-604E-94C4-ABC7B549A570}"/>
              </a:ext>
            </a:extLst>
          </p:cNvPr>
          <p:cNvGraphicFramePr>
            <a:graphicFrameLocks noGrp="1"/>
          </p:cNvGraphicFramePr>
          <p:nvPr>
            <p:ph idx="1"/>
            <p:extLst>
              <p:ext uri="{D42A27DB-BD31-4B8C-83A1-F6EECF244321}">
                <p14:modId xmlns:p14="http://schemas.microsoft.com/office/powerpoint/2010/main" val="3865146297"/>
              </p:ext>
            </p:extLst>
          </p:nvPr>
        </p:nvGraphicFramePr>
        <p:xfrm>
          <a:off x="460752" y="1375679"/>
          <a:ext cx="8226048" cy="4080719"/>
        </p:xfrm>
        <a:graphic>
          <a:graphicData uri="http://schemas.openxmlformats.org/drawingml/2006/table">
            <a:tbl>
              <a:tblPr firstRow="1" firstCol="1" bandRow="1">
                <a:tableStyleId>{BC89EF96-8CEA-46FF-86C4-4CE0E7609802}</a:tableStyleId>
              </a:tblPr>
              <a:tblGrid>
                <a:gridCol w="4023566">
                  <a:extLst>
                    <a:ext uri="{9D8B030D-6E8A-4147-A177-3AD203B41FA5}">
                      <a16:colId xmlns:a16="http://schemas.microsoft.com/office/drawing/2014/main" val="4098031191"/>
                    </a:ext>
                  </a:extLst>
                </a:gridCol>
                <a:gridCol w="1954060">
                  <a:extLst>
                    <a:ext uri="{9D8B030D-6E8A-4147-A177-3AD203B41FA5}">
                      <a16:colId xmlns:a16="http://schemas.microsoft.com/office/drawing/2014/main" val="221154248"/>
                    </a:ext>
                  </a:extLst>
                </a:gridCol>
                <a:gridCol w="2248422">
                  <a:extLst>
                    <a:ext uri="{9D8B030D-6E8A-4147-A177-3AD203B41FA5}">
                      <a16:colId xmlns:a16="http://schemas.microsoft.com/office/drawing/2014/main" val="3294130831"/>
                    </a:ext>
                  </a:extLst>
                </a:gridCol>
              </a:tblGrid>
              <a:tr h="427271">
                <a:tc>
                  <a:txBody>
                    <a:bodyPr/>
                    <a:lstStyle/>
                    <a:p>
                      <a:pPr marL="61913" marR="0" indent="0" algn="l">
                        <a:spcBef>
                          <a:spcPts val="0"/>
                        </a:spcBef>
                        <a:spcAft>
                          <a:spcPts val="0"/>
                        </a:spcAft>
                      </a:pPr>
                      <a:r>
                        <a:rPr lang="en-US" sz="1400" dirty="0">
                          <a:effectLst/>
                        </a:rPr>
                        <a:t>Organization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61913" marR="0" indent="0" algn="l">
                        <a:spcBef>
                          <a:spcPts val="0"/>
                        </a:spcBef>
                        <a:spcAft>
                          <a:spcPts val="0"/>
                        </a:spcAft>
                      </a:pPr>
                      <a:r>
                        <a:rPr lang="en-US" sz="1400" dirty="0">
                          <a:effectLst/>
                        </a:rPr>
                        <a:t>Class Type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61913" marR="0" indent="0" algn="l">
                        <a:spcBef>
                          <a:spcPts val="0"/>
                        </a:spcBef>
                        <a:spcAft>
                          <a:spcPts val="0"/>
                        </a:spcAft>
                      </a:pPr>
                      <a:r>
                        <a:rPr lang="en-US" sz="1400" dirty="0">
                          <a:effectLst/>
                        </a:rPr>
                        <a:t>Who can participate?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98720078"/>
                  </a:ext>
                </a:extLst>
              </a:tr>
              <a:tr h="762985">
                <a:tc>
                  <a:txBody>
                    <a:bodyPr/>
                    <a:lstStyle/>
                    <a:p>
                      <a:pPr marL="0" marR="0">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dirty="0">
                          <a:effectLst/>
                        </a:rPr>
                        <a:t>In-Person</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dirty="0">
                          <a:effectLst/>
                        </a:rPr>
                        <a:t>Public</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547614"/>
                  </a:ext>
                </a:extLst>
              </a:tr>
              <a:tr h="1159738">
                <a:tc>
                  <a:txBody>
                    <a:bodyPr/>
                    <a:lstStyle/>
                    <a:p>
                      <a:pPr marL="0" marR="0">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dirty="0">
                          <a:effectLst/>
                        </a:rPr>
                        <a:t>In-Person</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dirty="0">
                          <a:effectLst/>
                        </a:rPr>
                        <a:t>Public</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61631653"/>
                  </a:ext>
                </a:extLst>
              </a:tr>
              <a:tr h="762985">
                <a:tc>
                  <a:txBody>
                    <a:bodyPr/>
                    <a:lstStyle/>
                    <a:p>
                      <a:pPr marL="0" marR="0">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a:effectLst/>
                        </a:rPr>
                        <a:t>In-Person</a:t>
                      </a:r>
                      <a:endParaRPr lang="en-US" sz="140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dirty="0">
                          <a:effectLst/>
                        </a:rPr>
                        <a:t>Public</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87401165"/>
                  </a:ext>
                </a:extLst>
              </a:tr>
              <a:tr h="762985">
                <a:tc>
                  <a:txBody>
                    <a:bodyPr/>
                    <a:lstStyle/>
                    <a:p>
                      <a:pPr marL="0" marR="0">
                        <a:spcBef>
                          <a:spcPts val="0"/>
                        </a:spcBef>
                        <a:spcAft>
                          <a:spcPts val="0"/>
                        </a:spcAft>
                      </a:pPr>
                      <a:r>
                        <a:rPr lang="en-US" sz="1400" dirty="0">
                          <a:effectLst/>
                        </a:rPr>
                        <a:t>67 CDC-recognized organizations in the US (12 full recognition, 6 preliminary recognition)</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effectLst/>
                        </a:rPr>
                        <a:t>Online, Distance Learning, or Combination </a:t>
                      </a:r>
                    </a:p>
                    <a:p>
                      <a:pPr marL="0" marR="0">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dirty="0">
                          <a:effectLst/>
                        </a:rPr>
                        <a:t>Varies by recognized organization</a:t>
                      </a:r>
                      <a:endParaRPr lang="en-US" sz="1400" dirty="0">
                        <a:effectLst/>
                        <a:latin typeface="+mn-lt"/>
                        <a:ea typeface="Times New Roman" panose="02020603050405020304" pitchFamily="18" charset="0"/>
                        <a:cs typeface="Times New Roman" panose="02020603050405020304" pitchFamily="18" charset="0"/>
                      </a:endParaRPr>
                    </a:p>
                  </a:txBody>
                  <a:tcPr marL="57150" marR="57150" marT="57150" marB="5715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92985629"/>
                  </a:ext>
                </a:extLst>
              </a:tr>
            </a:tbl>
          </a:graphicData>
        </a:graphic>
      </p:graphicFrame>
      <p:sp>
        <p:nvSpPr>
          <p:cNvPr id="5" name="Rectangle 4">
            <a:extLst>
              <a:ext uri="{FF2B5EF4-FFF2-40B4-BE49-F238E27FC236}">
                <a16:creationId xmlns:a16="http://schemas.microsoft.com/office/drawing/2014/main" id="{866EE608-C6C4-8146-91D7-09408B2F1471}"/>
              </a:ext>
            </a:extLst>
          </p:cNvPr>
          <p:cNvSpPr/>
          <p:nvPr/>
        </p:nvSpPr>
        <p:spPr>
          <a:xfrm>
            <a:off x="1600200" y="5650134"/>
            <a:ext cx="5943600" cy="369332"/>
          </a:xfrm>
          <a:prstGeom prst="rect">
            <a:avLst/>
          </a:prstGeom>
        </p:spPr>
        <p:txBody>
          <a:bodyPr wrap="square">
            <a:spAutoFit/>
          </a:bodyPr>
          <a:lstStyle/>
          <a:p>
            <a:pPr marL="0" lvl="1" algn="ctr"/>
            <a:r>
              <a:rPr lang="en-US" dirty="0">
                <a:hlinkClick r:id="rId3"/>
              </a:rPr>
              <a:t>https://nccd.cdc.gov/DDT_DPRP/Registry.aspx</a:t>
            </a:r>
            <a:endParaRPr lang="en-US" dirty="0"/>
          </a:p>
        </p:txBody>
      </p:sp>
    </p:spTree>
    <p:extLst>
      <p:ext uri="{BB962C8B-B14F-4D97-AF65-F5344CB8AC3E}">
        <p14:creationId xmlns:p14="http://schemas.microsoft.com/office/powerpoint/2010/main" val="4257445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9B6B-C814-7646-BA5A-7EA6DE057C31}"/>
              </a:ext>
            </a:extLst>
          </p:cNvPr>
          <p:cNvSpPr>
            <a:spLocks noGrp="1"/>
          </p:cNvSpPr>
          <p:nvPr>
            <p:ph type="title"/>
          </p:nvPr>
        </p:nvSpPr>
        <p:spPr/>
        <p:txBody>
          <a:bodyPr>
            <a:normAutofit fontScale="90000"/>
          </a:bodyPr>
          <a:lstStyle/>
          <a:p>
            <a:r>
              <a:rPr lang="en-US" dirty="0"/>
              <a:t>Coverage of the National DPP Lifestyle Change Program</a:t>
            </a:r>
          </a:p>
        </p:txBody>
      </p:sp>
    </p:spTree>
    <p:extLst>
      <p:ext uri="{BB962C8B-B14F-4D97-AF65-F5344CB8AC3E}">
        <p14:creationId xmlns:p14="http://schemas.microsoft.com/office/powerpoint/2010/main" val="36483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463D-6C58-AE4E-8999-DB82D66E9B30}"/>
              </a:ext>
            </a:extLst>
          </p:cNvPr>
          <p:cNvSpPr>
            <a:spLocks noGrp="1"/>
          </p:cNvSpPr>
          <p:nvPr>
            <p:ph type="title"/>
          </p:nvPr>
        </p:nvSpPr>
        <p:spPr/>
        <p:txBody>
          <a:bodyPr/>
          <a:lstStyle/>
          <a:p>
            <a:r>
              <a:rPr lang="en-US" dirty="0"/>
              <a:t>Today’s Discussion</a:t>
            </a:r>
          </a:p>
        </p:txBody>
      </p:sp>
      <p:sp>
        <p:nvSpPr>
          <p:cNvPr id="3" name="Content Placeholder 2">
            <a:extLst>
              <a:ext uri="{FF2B5EF4-FFF2-40B4-BE49-F238E27FC236}">
                <a16:creationId xmlns:a16="http://schemas.microsoft.com/office/drawing/2014/main" id="{FA19BCB6-AC10-D74E-BEBA-1C261F226463}"/>
              </a:ext>
            </a:extLst>
          </p:cNvPr>
          <p:cNvSpPr>
            <a:spLocks noGrp="1"/>
          </p:cNvSpPr>
          <p:nvPr>
            <p:ph idx="1"/>
          </p:nvPr>
        </p:nvSpPr>
        <p:spPr/>
        <p:txBody>
          <a:bodyPr>
            <a:normAutofit/>
          </a:bodyPr>
          <a:lstStyle/>
          <a:p>
            <a:r>
              <a:rPr lang="en-US" dirty="0"/>
              <a:t>Partner introductions </a:t>
            </a:r>
            <a:r>
              <a:rPr lang="en-US" dirty="0">
                <a:highlight>
                  <a:srgbClr val="FFFF00"/>
                </a:highlight>
              </a:rPr>
              <a:t>(10 min)</a:t>
            </a:r>
            <a:endParaRPr lang="en-US" dirty="0"/>
          </a:p>
          <a:p>
            <a:r>
              <a:rPr lang="en-US" dirty="0"/>
              <a:t>Understanding prediabetes and the National DPP lifestyle change program </a:t>
            </a:r>
            <a:r>
              <a:rPr lang="en-US" dirty="0">
                <a:highlight>
                  <a:srgbClr val="FFFF00"/>
                </a:highlight>
              </a:rPr>
              <a:t>(30 min)</a:t>
            </a:r>
            <a:endParaRPr lang="en-US" dirty="0"/>
          </a:p>
          <a:p>
            <a:r>
              <a:rPr lang="en-US" dirty="0"/>
              <a:t>Action planning </a:t>
            </a:r>
            <a:r>
              <a:rPr lang="en-US" dirty="0">
                <a:highlight>
                  <a:srgbClr val="FFFF00"/>
                </a:highlight>
              </a:rPr>
              <a:t>(20 min)</a:t>
            </a:r>
          </a:p>
          <a:p>
            <a:endParaRPr lang="en-US" dirty="0"/>
          </a:p>
        </p:txBody>
      </p:sp>
    </p:spTree>
    <p:extLst>
      <p:ext uri="{BB962C8B-B14F-4D97-AF65-F5344CB8AC3E}">
        <p14:creationId xmlns:p14="http://schemas.microsoft.com/office/powerpoint/2010/main" val="1137719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656"/>
            <a:ext cx="8229600" cy="1075544"/>
          </a:xfrm>
        </p:spPr>
        <p:txBody>
          <a:bodyPr anchor="t">
            <a:noAutofit/>
          </a:bodyPr>
          <a:lstStyle/>
          <a:p>
            <a:pPr>
              <a:lnSpc>
                <a:spcPct val="100000"/>
              </a:lnSpc>
            </a:pPr>
            <a:r>
              <a:rPr lang="en-US" dirty="0"/>
              <a:t>Coverage for Medicaid Beneficiaries</a:t>
            </a:r>
            <a:endParaRPr lang="en-US" i="1" dirty="0"/>
          </a:p>
        </p:txBody>
      </p:sp>
      <p:sp>
        <p:nvSpPr>
          <p:cNvPr id="4" name="Slide Number Placeholder 3"/>
          <p:cNvSpPr>
            <a:spLocks noGrp="1"/>
          </p:cNvSpPr>
          <p:nvPr>
            <p:ph type="sldNum" sz="quarter" idx="12"/>
          </p:nvPr>
        </p:nvSpPr>
        <p:spPr/>
        <p:txBody>
          <a:bodyPr/>
          <a:lstStyle/>
          <a:p>
            <a:endParaRPr lang="en-US" dirty="0">
              <a:solidFill>
                <a:srgbClr val="0F56DC">
                  <a:tint val="75000"/>
                </a:srgbClr>
              </a:solidFill>
            </a:endParaRPr>
          </a:p>
        </p:txBody>
      </p:sp>
      <p:sp>
        <p:nvSpPr>
          <p:cNvPr id="5" name="Rectangle 4">
            <a:extLst>
              <a:ext uri="{FF2B5EF4-FFF2-40B4-BE49-F238E27FC236}">
                <a16:creationId xmlns:a16="http://schemas.microsoft.com/office/drawing/2014/main" id="{447FEFC0-B17D-484F-A677-BFD2F3866567}"/>
              </a:ext>
            </a:extLst>
          </p:cNvPr>
          <p:cNvSpPr/>
          <p:nvPr/>
        </p:nvSpPr>
        <p:spPr>
          <a:xfrm>
            <a:off x="6733348" y="2201184"/>
            <a:ext cx="1839686" cy="3421449"/>
          </a:xfrm>
          <a:custGeom>
            <a:avLst/>
            <a:gdLst>
              <a:gd name="connsiteX0" fmla="*/ 0 w 1839686"/>
              <a:gd name="connsiteY0" fmla="*/ 0 h 3421449"/>
              <a:gd name="connsiteX1" fmla="*/ 650022 w 1839686"/>
              <a:gd name="connsiteY1" fmla="*/ 0 h 3421449"/>
              <a:gd name="connsiteX2" fmla="*/ 1226457 w 1839686"/>
              <a:gd name="connsiteY2" fmla="*/ 0 h 3421449"/>
              <a:gd name="connsiteX3" fmla="*/ 1839686 w 1839686"/>
              <a:gd name="connsiteY3" fmla="*/ 0 h 3421449"/>
              <a:gd name="connsiteX4" fmla="*/ 1839686 w 1839686"/>
              <a:gd name="connsiteY4" fmla="*/ 718504 h 3421449"/>
              <a:gd name="connsiteX5" fmla="*/ 1839686 w 1839686"/>
              <a:gd name="connsiteY5" fmla="*/ 1402794 h 3421449"/>
              <a:gd name="connsiteX6" fmla="*/ 1839686 w 1839686"/>
              <a:gd name="connsiteY6" fmla="*/ 2121298 h 3421449"/>
              <a:gd name="connsiteX7" fmla="*/ 1839686 w 1839686"/>
              <a:gd name="connsiteY7" fmla="*/ 2702945 h 3421449"/>
              <a:gd name="connsiteX8" fmla="*/ 1839686 w 1839686"/>
              <a:gd name="connsiteY8" fmla="*/ 3421449 h 3421449"/>
              <a:gd name="connsiteX9" fmla="*/ 1208060 w 1839686"/>
              <a:gd name="connsiteY9" fmla="*/ 3421449 h 3421449"/>
              <a:gd name="connsiteX10" fmla="*/ 558038 w 1839686"/>
              <a:gd name="connsiteY10" fmla="*/ 3421449 h 3421449"/>
              <a:gd name="connsiteX11" fmla="*/ 0 w 1839686"/>
              <a:gd name="connsiteY11" fmla="*/ 3421449 h 3421449"/>
              <a:gd name="connsiteX12" fmla="*/ 0 w 1839686"/>
              <a:gd name="connsiteY12" fmla="*/ 2737159 h 3421449"/>
              <a:gd name="connsiteX13" fmla="*/ 0 w 1839686"/>
              <a:gd name="connsiteY13" fmla="*/ 2155513 h 3421449"/>
              <a:gd name="connsiteX14" fmla="*/ 0 w 1839686"/>
              <a:gd name="connsiteY14" fmla="*/ 1539652 h 3421449"/>
              <a:gd name="connsiteX15" fmla="*/ 0 w 1839686"/>
              <a:gd name="connsiteY15" fmla="*/ 786933 h 3421449"/>
              <a:gd name="connsiteX16" fmla="*/ 0 w 1839686"/>
              <a:gd name="connsiteY16" fmla="*/ 0 h 342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9686" h="3421449" fill="none" extrusionOk="0">
                <a:moveTo>
                  <a:pt x="0" y="0"/>
                </a:moveTo>
                <a:cubicBezTo>
                  <a:pt x="266655" y="-22294"/>
                  <a:pt x="357548" y="4870"/>
                  <a:pt x="650022" y="0"/>
                </a:cubicBezTo>
                <a:cubicBezTo>
                  <a:pt x="942496" y="-4870"/>
                  <a:pt x="1050739" y="5774"/>
                  <a:pt x="1226457" y="0"/>
                </a:cubicBezTo>
                <a:cubicBezTo>
                  <a:pt x="1402175" y="-5774"/>
                  <a:pt x="1561867" y="7743"/>
                  <a:pt x="1839686" y="0"/>
                </a:cubicBezTo>
                <a:cubicBezTo>
                  <a:pt x="1828085" y="297103"/>
                  <a:pt x="1829684" y="386167"/>
                  <a:pt x="1839686" y="718504"/>
                </a:cubicBezTo>
                <a:cubicBezTo>
                  <a:pt x="1849688" y="1050841"/>
                  <a:pt x="1812846" y="1163846"/>
                  <a:pt x="1839686" y="1402794"/>
                </a:cubicBezTo>
                <a:cubicBezTo>
                  <a:pt x="1866527" y="1641742"/>
                  <a:pt x="1842504" y="1810199"/>
                  <a:pt x="1839686" y="2121298"/>
                </a:cubicBezTo>
                <a:cubicBezTo>
                  <a:pt x="1836868" y="2432397"/>
                  <a:pt x="1843851" y="2552292"/>
                  <a:pt x="1839686" y="2702945"/>
                </a:cubicBezTo>
                <a:cubicBezTo>
                  <a:pt x="1835521" y="2853598"/>
                  <a:pt x="1842986" y="3071621"/>
                  <a:pt x="1839686" y="3421449"/>
                </a:cubicBezTo>
                <a:cubicBezTo>
                  <a:pt x="1689227" y="3447860"/>
                  <a:pt x="1376488" y="3445033"/>
                  <a:pt x="1208060" y="3421449"/>
                </a:cubicBezTo>
                <a:cubicBezTo>
                  <a:pt x="1039632" y="3397865"/>
                  <a:pt x="827462" y="3419822"/>
                  <a:pt x="558038" y="3421449"/>
                </a:cubicBezTo>
                <a:cubicBezTo>
                  <a:pt x="288614" y="3423076"/>
                  <a:pt x="203314" y="3399090"/>
                  <a:pt x="0" y="3421449"/>
                </a:cubicBezTo>
                <a:cubicBezTo>
                  <a:pt x="-17518" y="3116885"/>
                  <a:pt x="-3963" y="2886998"/>
                  <a:pt x="0" y="2737159"/>
                </a:cubicBezTo>
                <a:cubicBezTo>
                  <a:pt x="3963" y="2587320"/>
                  <a:pt x="4810" y="2317732"/>
                  <a:pt x="0" y="2155513"/>
                </a:cubicBezTo>
                <a:cubicBezTo>
                  <a:pt x="-4810" y="1993294"/>
                  <a:pt x="-23441" y="1764603"/>
                  <a:pt x="0" y="1539652"/>
                </a:cubicBezTo>
                <a:cubicBezTo>
                  <a:pt x="23441" y="1314701"/>
                  <a:pt x="-32643" y="949647"/>
                  <a:pt x="0" y="786933"/>
                </a:cubicBezTo>
                <a:cubicBezTo>
                  <a:pt x="32643" y="624219"/>
                  <a:pt x="-39146" y="232470"/>
                  <a:pt x="0" y="0"/>
                </a:cubicBezTo>
                <a:close/>
              </a:path>
              <a:path w="1839686" h="3421449" stroke="0" extrusionOk="0">
                <a:moveTo>
                  <a:pt x="0" y="0"/>
                </a:moveTo>
                <a:cubicBezTo>
                  <a:pt x="255345" y="-5501"/>
                  <a:pt x="438596" y="-9081"/>
                  <a:pt x="650022" y="0"/>
                </a:cubicBezTo>
                <a:cubicBezTo>
                  <a:pt x="861448" y="9081"/>
                  <a:pt x="1142357" y="9845"/>
                  <a:pt x="1281648" y="0"/>
                </a:cubicBezTo>
                <a:cubicBezTo>
                  <a:pt x="1420939" y="-9845"/>
                  <a:pt x="1688552" y="-10556"/>
                  <a:pt x="1839686" y="0"/>
                </a:cubicBezTo>
                <a:cubicBezTo>
                  <a:pt x="1842225" y="273797"/>
                  <a:pt x="1873888" y="509773"/>
                  <a:pt x="1839686" y="718504"/>
                </a:cubicBezTo>
                <a:cubicBezTo>
                  <a:pt x="1805484" y="927235"/>
                  <a:pt x="1817004" y="1171241"/>
                  <a:pt x="1839686" y="1368580"/>
                </a:cubicBezTo>
                <a:cubicBezTo>
                  <a:pt x="1862368" y="1565919"/>
                  <a:pt x="1834870" y="1796000"/>
                  <a:pt x="1839686" y="1984440"/>
                </a:cubicBezTo>
                <a:cubicBezTo>
                  <a:pt x="1844502" y="2172880"/>
                  <a:pt x="1846096" y="2359656"/>
                  <a:pt x="1839686" y="2566087"/>
                </a:cubicBezTo>
                <a:cubicBezTo>
                  <a:pt x="1833276" y="2772518"/>
                  <a:pt x="1855877" y="3205958"/>
                  <a:pt x="1839686" y="3421449"/>
                </a:cubicBezTo>
                <a:cubicBezTo>
                  <a:pt x="1653009" y="3420109"/>
                  <a:pt x="1335807" y="3415855"/>
                  <a:pt x="1189664" y="3421449"/>
                </a:cubicBezTo>
                <a:cubicBezTo>
                  <a:pt x="1043521" y="3427043"/>
                  <a:pt x="827767" y="3447944"/>
                  <a:pt x="576435" y="3421449"/>
                </a:cubicBezTo>
                <a:cubicBezTo>
                  <a:pt x="325103" y="3394954"/>
                  <a:pt x="280345" y="3424285"/>
                  <a:pt x="0" y="3421449"/>
                </a:cubicBezTo>
                <a:cubicBezTo>
                  <a:pt x="-4066" y="3141500"/>
                  <a:pt x="28866" y="2967058"/>
                  <a:pt x="0" y="2702945"/>
                </a:cubicBezTo>
                <a:cubicBezTo>
                  <a:pt x="-28866" y="2438832"/>
                  <a:pt x="25210" y="2102150"/>
                  <a:pt x="0" y="1950226"/>
                </a:cubicBezTo>
                <a:cubicBezTo>
                  <a:pt x="-25210" y="1798302"/>
                  <a:pt x="-15537" y="1535650"/>
                  <a:pt x="0" y="1368580"/>
                </a:cubicBezTo>
                <a:cubicBezTo>
                  <a:pt x="15537" y="1201510"/>
                  <a:pt x="-26460" y="911393"/>
                  <a:pt x="0" y="615861"/>
                </a:cubicBezTo>
                <a:cubicBezTo>
                  <a:pt x="26460" y="320329"/>
                  <a:pt x="-23368" y="146384"/>
                  <a:pt x="0" y="0"/>
                </a:cubicBezTo>
                <a:close/>
              </a:path>
            </a:pathLst>
          </a:custGeom>
          <a:solidFill>
            <a:schemeClr val="bg1"/>
          </a:solidFill>
          <a:ln w="12700">
            <a:solidFill>
              <a:schemeClr val="accent1"/>
            </a:solidFill>
            <a:extLst>
              <a:ext uri="{C807C97D-BFC1-408E-A445-0C87EB9F89A2}">
                <ask:lineSketchStyleProps xmlns:ask="http://schemas.microsoft.com/office/drawing/2018/sketchyshapes" sd="3559321221">
                  <a:prstGeom prst="rect">
                    <a:avLst/>
                  </a:prstGeom>
                  <ask:type>
                    <ask:lineSketchFreehand/>
                  </ask:type>
                </ask:lineSketchStyleProps>
              </a:ext>
            </a:extLst>
          </a:ln>
        </p:spPr>
        <p:txBody>
          <a:bodyPr wrap="square">
            <a:spAutoFit/>
          </a:bodyPr>
          <a:lstStyle/>
          <a:p>
            <a:pPr>
              <a:spcBef>
                <a:spcPts val="200"/>
              </a:spcBef>
            </a:pPr>
            <a:r>
              <a:rPr lang="en-US" sz="1100" b="1" dirty="0"/>
              <a:t>9 states </a:t>
            </a:r>
            <a:r>
              <a:rPr lang="en-US" sz="1100" dirty="0"/>
              <a:t>have approved Medicaid coverage for the National DPP lifestyle change program:</a:t>
            </a:r>
          </a:p>
          <a:p>
            <a:pPr>
              <a:spcBef>
                <a:spcPts val="200"/>
              </a:spcBef>
            </a:pPr>
            <a:endParaRPr lang="en-US" sz="1100" dirty="0">
              <a:solidFill>
                <a:srgbClr val="000000"/>
              </a:solidFill>
            </a:endParaRPr>
          </a:p>
          <a:p>
            <a:pPr marL="285750" indent="-285750">
              <a:spcBef>
                <a:spcPts val="200"/>
              </a:spcBef>
              <a:buClrTx/>
              <a:buFont typeface="Arial" panose="020B0604020202020204" pitchFamily="34" charset="0"/>
              <a:buChar char="•"/>
            </a:pPr>
            <a:r>
              <a:rPr lang="en-US" sz="1100" dirty="0">
                <a:solidFill>
                  <a:srgbClr val="000000"/>
                </a:solidFill>
              </a:rPr>
              <a:t>California </a:t>
            </a:r>
          </a:p>
          <a:p>
            <a:pPr marL="285750" indent="-285750">
              <a:spcBef>
                <a:spcPts val="200"/>
              </a:spcBef>
              <a:buClrTx/>
              <a:buFont typeface="Arial" panose="020B0604020202020204" pitchFamily="34" charset="0"/>
              <a:buChar char="•"/>
            </a:pPr>
            <a:r>
              <a:rPr lang="en-US" sz="1100" dirty="0">
                <a:solidFill>
                  <a:srgbClr val="000000"/>
                </a:solidFill>
              </a:rPr>
              <a:t>Maryland</a:t>
            </a:r>
          </a:p>
          <a:p>
            <a:pPr marL="285750" indent="-285750">
              <a:spcBef>
                <a:spcPts val="200"/>
              </a:spcBef>
              <a:buClrTx/>
              <a:buFont typeface="Arial" panose="020B0604020202020204" pitchFamily="34" charset="0"/>
              <a:buChar char="•"/>
            </a:pPr>
            <a:r>
              <a:rPr lang="en-US" sz="1100" dirty="0">
                <a:solidFill>
                  <a:srgbClr val="000000"/>
                </a:solidFill>
              </a:rPr>
              <a:t>Minnesota</a:t>
            </a:r>
          </a:p>
          <a:p>
            <a:pPr marL="285750" indent="-285750">
              <a:spcBef>
                <a:spcPts val="200"/>
              </a:spcBef>
              <a:buClrTx/>
              <a:buFont typeface="Arial" panose="020B0604020202020204" pitchFamily="34" charset="0"/>
              <a:buChar char="•"/>
            </a:pPr>
            <a:r>
              <a:rPr lang="en-US" sz="1100" dirty="0">
                <a:solidFill>
                  <a:srgbClr val="000000"/>
                </a:solidFill>
              </a:rPr>
              <a:t>Montana</a:t>
            </a:r>
          </a:p>
          <a:p>
            <a:pPr marL="285750" indent="-285750">
              <a:spcBef>
                <a:spcPts val="200"/>
              </a:spcBef>
              <a:buClrTx/>
              <a:buFont typeface="Arial" panose="020B0604020202020204" pitchFamily="34" charset="0"/>
              <a:buChar char="•"/>
            </a:pPr>
            <a:r>
              <a:rPr lang="en-US" sz="1100" dirty="0">
                <a:solidFill>
                  <a:srgbClr val="000000"/>
                </a:solidFill>
              </a:rPr>
              <a:t>New Jersey</a:t>
            </a:r>
          </a:p>
          <a:p>
            <a:pPr marL="285750" indent="-285750">
              <a:spcBef>
                <a:spcPts val="200"/>
              </a:spcBef>
              <a:buClrTx/>
              <a:buFont typeface="Arial" panose="020B0604020202020204" pitchFamily="34" charset="0"/>
              <a:buChar char="•"/>
            </a:pPr>
            <a:r>
              <a:rPr lang="en-US" sz="1100" dirty="0">
                <a:solidFill>
                  <a:srgbClr val="000000"/>
                </a:solidFill>
              </a:rPr>
              <a:t>New York</a:t>
            </a:r>
          </a:p>
          <a:p>
            <a:pPr marL="285750" indent="-285750">
              <a:spcBef>
                <a:spcPts val="200"/>
              </a:spcBef>
              <a:buClrTx/>
              <a:buFont typeface="Arial" panose="020B0604020202020204" pitchFamily="34" charset="0"/>
              <a:buChar char="•"/>
            </a:pPr>
            <a:r>
              <a:rPr lang="en-US" sz="1100" dirty="0">
                <a:solidFill>
                  <a:srgbClr val="000000"/>
                </a:solidFill>
              </a:rPr>
              <a:t>Oregon</a:t>
            </a:r>
          </a:p>
          <a:p>
            <a:pPr marL="285750" indent="-285750">
              <a:spcBef>
                <a:spcPts val="200"/>
              </a:spcBef>
              <a:buClrTx/>
              <a:buFont typeface="Arial" panose="020B0604020202020204" pitchFamily="34" charset="0"/>
              <a:buChar char="•"/>
            </a:pPr>
            <a:r>
              <a:rPr lang="en-US" sz="1100" dirty="0">
                <a:solidFill>
                  <a:srgbClr val="000000"/>
                </a:solidFill>
              </a:rPr>
              <a:t>Vermont</a:t>
            </a:r>
          </a:p>
          <a:p>
            <a:pPr marL="285750" indent="-285750">
              <a:spcBef>
                <a:spcPts val="200"/>
              </a:spcBef>
              <a:buClrTx/>
              <a:buFont typeface="Arial" panose="020B0604020202020204" pitchFamily="34" charset="0"/>
              <a:buChar char="•"/>
            </a:pPr>
            <a:r>
              <a:rPr lang="en-US" sz="1100" dirty="0">
                <a:solidFill>
                  <a:srgbClr val="000000"/>
                </a:solidFill>
              </a:rPr>
              <a:t>Wyoming</a:t>
            </a:r>
          </a:p>
          <a:p>
            <a:pPr marL="285750" indent="-285750">
              <a:spcBef>
                <a:spcPts val="200"/>
              </a:spcBef>
              <a:buClrTx/>
              <a:buFont typeface="Arial" panose="020B0604020202020204" pitchFamily="34" charset="0"/>
              <a:buChar char="•"/>
            </a:pPr>
            <a:r>
              <a:rPr lang="en-US" sz="1100" i="1" dirty="0"/>
              <a:t>Demonstration projects ongoing in Pennsylvania and Delaware</a:t>
            </a:r>
            <a:endParaRPr lang="en-US" sz="1100" dirty="0"/>
          </a:p>
        </p:txBody>
      </p:sp>
      <p:pic>
        <p:nvPicPr>
          <p:cNvPr id="2050" name="Picture 2">
            <a:extLst>
              <a:ext uri="{FF2B5EF4-FFF2-40B4-BE49-F238E27FC236}">
                <a16:creationId xmlns:a16="http://schemas.microsoft.com/office/drawing/2014/main" id="{AF529FF8-8BBF-4A7D-8B29-4A9DC7353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82"/>
          <a:stretch/>
        </p:blipFill>
        <p:spPr bwMode="auto">
          <a:xfrm>
            <a:off x="570966" y="1915481"/>
            <a:ext cx="5677636" cy="3992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CC5019-249E-4A2A-9EEB-B9B098922993}"/>
              </a:ext>
            </a:extLst>
          </p:cNvPr>
          <p:cNvSpPr txBox="1"/>
          <p:nvPr/>
        </p:nvSpPr>
        <p:spPr>
          <a:xfrm>
            <a:off x="2167246" y="5760006"/>
            <a:ext cx="5677635" cy="369332"/>
          </a:xfrm>
          <a:prstGeom prst="rect">
            <a:avLst/>
          </a:prstGeom>
          <a:noFill/>
        </p:spPr>
        <p:txBody>
          <a:bodyPr wrap="square">
            <a:spAutoFit/>
          </a:bodyPr>
          <a:lstStyle/>
          <a:p>
            <a:r>
              <a:rPr lang="en-US" dirty="0">
                <a:hlinkClick r:id="rId4"/>
              </a:rPr>
              <a:t>https://coveragetoolkit.org/participating-payers/</a:t>
            </a:r>
            <a:endParaRPr lang="en-US" dirty="0"/>
          </a:p>
        </p:txBody>
      </p:sp>
    </p:spTree>
    <p:extLst>
      <p:ext uri="{BB962C8B-B14F-4D97-AF65-F5344CB8AC3E}">
        <p14:creationId xmlns:p14="http://schemas.microsoft.com/office/powerpoint/2010/main" val="342325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lnSpc>
                <a:spcPct val="100000"/>
              </a:lnSpc>
            </a:pPr>
            <a:r>
              <a:rPr lang="en-US" dirty="0"/>
              <a:t>Coverage for Public Employees</a:t>
            </a:r>
            <a:endParaRPr lang="en-US" i="1" dirty="0"/>
          </a:p>
        </p:txBody>
      </p:sp>
      <p:graphicFrame>
        <p:nvGraphicFramePr>
          <p:cNvPr id="9" name="Table 8"/>
          <p:cNvGraphicFramePr>
            <a:graphicFrameLocks noGrp="1"/>
          </p:cNvGraphicFramePr>
          <p:nvPr>
            <p:extLst>
              <p:ext uri="{D42A27DB-BD31-4B8C-83A1-F6EECF244321}">
                <p14:modId xmlns:p14="http://schemas.microsoft.com/office/powerpoint/2010/main" val="1865029429"/>
              </p:ext>
            </p:extLst>
          </p:nvPr>
        </p:nvGraphicFramePr>
        <p:xfrm>
          <a:off x="5942160" y="1388737"/>
          <a:ext cx="2728602" cy="4645259"/>
        </p:xfrm>
        <a:graphic>
          <a:graphicData uri="http://schemas.openxmlformats.org/drawingml/2006/table">
            <a:tbl>
              <a:tblPr firstRow="1" bandRow="1">
                <a:tableStyleId>{5C22544A-7EE6-4342-B048-85BDC9FD1C3A}</a:tableStyleId>
              </a:tblPr>
              <a:tblGrid>
                <a:gridCol w="1247499">
                  <a:extLst>
                    <a:ext uri="{9D8B030D-6E8A-4147-A177-3AD203B41FA5}">
                      <a16:colId xmlns:a16="http://schemas.microsoft.com/office/drawing/2014/main" val="20000"/>
                    </a:ext>
                  </a:extLst>
                </a:gridCol>
                <a:gridCol w="1481103">
                  <a:extLst>
                    <a:ext uri="{9D8B030D-6E8A-4147-A177-3AD203B41FA5}">
                      <a16:colId xmlns:a16="http://schemas.microsoft.com/office/drawing/2014/main" val="20001"/>
                    </a:ext>
                  </a:extLst>
                </a:gridCol>
              </a:tblGrid>
              <a:tr h="778597">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61AC"/>
                          </a:solidFill>
                          <a:effectLst/>
                          <a:uLnTx/>
                          <a:uFillTx/>
                          <a:latin typeface="+mn-lt"/>
                          <a:ea typeface="+mn-ea"/>
                          <a:cs typeface="+mn-cs"/>
                        </a:rPr>
                        <a:t>Millions of public employees and dependents in </a:t>
                      </a:r>
                      <a:r>
                        <a:rPr kumimoji="0" lang="en-US" sz="1200" b="0" i="0" u="sng" strike="noStrike" kern="1200" cap="none" spc="0" normalizeH="0" baseline="0" noProof="0" dirty="0">
                          <a:ln>
                            <a:noFill/>
                          </a:ln>
                          <a:solidFill>
                            <a:srgbClr val="0661AC"/>
                          </a:solidFill>
                          <a:effectLst/>
                          <a:uLnTx/>
                          <a:uFillTx/>
                          <a:latin typeface="+mn-lt"/>
                          <a:ea typeface="+mn-ea"/>
                          <a:cs typeface="+mn-cs"/>
                        </a:rPr>
                        <a:t>26 states </a:t>
                      </a:r>
                      <a:r>
                        <a:rPr kumimoji="0" lang="en-US" sz="1200" b="0" i="0" u="none" strike="noStrike" kern="1200" cap="none" spc="0" normalizeH="0" baseline="0" noProof="0" dirty="0">
                          <a:ln>
                            <a:noFill/>
                          </a:ln>
                          <a:solidFill>
                            <a:srgbClr val="0661AC"/>
                          </a:solidFill>
                          <a:effectLst/>
                          <a:uLnTx/>
                          <a:uFillTx/>
                          <a:latin typeface="+mn-lt"/>
                          <a:ea typeface="+mn-ea"/>
                          <a:cs typeface="+mn-cs"/>
                        </a:rPr>
                        <a:t>have the National DPP lifestyle change program as a covered benefit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28575" cap="flat" cmpd="sng" algn="ctr">
                      <a:solidFill>
                        <a:srgbClr val="35B075"/>
                      </a:solidFill>
                      <a:prstDash val="solid"/>
                      <a:round/>
                      <a:headEnd type="none" w="med" len="med"/>
                      <a:tailEnd type="none" w="med" len="med"/>
                    </a:lnL>
                    <a:lnR w="28575" cap="flat" cmpd="sng" algn="ctr">
                      <a:solidFill>
                        <a:srgbClr val="35B075"/>
                      </a:solidFill>
                      <a:prstDash val="solid"/>
                      <a:round/>
                      <a:headEnd type="none" w="med" len="med"/>
                      <a:tailEnd type="none" w="med" len="med"/>
                    </a:lnR>
                    <a:lnT w="28575" cap="flat" cmpd="sng" algn="ctr">
                      <a:solidFill>
                        <a:srgbClr val="35B075"/>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pPr marL="285750" indent="-285750">
                        <a:spcBef>
                          <a:spcPts val="200"/>
                        </a:spcBef>
                        <a:buClrTx/>
                        <a:buFont typeface="Arial" panose="020B0604020202020204" pitchFamily="34" charset="0"/>
                        <a:buChar char="•"/>
                      </a:pPr>
                      <a:endParaRPr lang="en-US" sz="1600" b="0" i="1" dirty="0">
                        <a:solidFill>
                          <a:srgbClr val="000000"/>
                        </a:solidFill>
                        <a:latin typeface="Calibri" panose="020F0502020204030204" pitchFamily="34" charset="0"/>
                      </a:endParaRPr>
                    </a:p>
                  </a:txBody>
                  <a:tcPr>
                    <a:lnL w="12700" cmpd="sng">
                      <a:noFill/>
                    </a:lnL>
                    <a:lnR w="28575" cap="flat" cmpd="sng" algn="ctr">
                      <a:solidFill>
                        <a:srgbClr val="35B075"/>
                      </a:solidFill>
                      <a:prstDash val="solid"/>
                      <a:round/>
                      <a:headEnd type="none" w="med" len="med"/>
                      <a:tailEnd type="none" w="med" len="med"/>
                    </a:lnR>
                    <a:lnT w="28575" cap="flat" cmpd="sng" algn="ctr">
                      <a:solidFill>
                        <a:srgbClr val="35B075"/>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09998677"/>
                  </a:ext>
                </a:extLst>
              </a:tr>
              <a:tr h="3245389">
                <a:tc>
                  <a:txBody>
                    <a:bodyPr/>
                    <a:lstStyle/>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California</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Colorado</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Connecticut </a:t>
                      </a:r>
                      <a:r>
                        <a:rPr lang="en-US" sz="900" b="0" dirty="0">
                          <a:solidFill>
                            <a:srgbClr val="000000"/>
                          </a:solidFill>
                          <a:latin typeface="Calibri" panose="020F0502020204030204" pitchFamily="34" charset="0"/>
                        </a:rPr>
                        <a:t>(DoT</a:t>
                      </a:r>
                      <a:r>
                        <a:rPr lang="en-US" sz="900" b="0" baseline="0" dirty="0">
                          <a:solidFill>
                            <a:srgbClr val="000000"/>
                          </a:solidFill>
                          <a:latin typeface="Calibri" panose="020F0502020204030204" pitchFamily="34" charset="0"/>
                        </a:rPr>
                        <a:t>)</a:t>
                      </a:r>
                      <a:endParaRPr lang="en-US" sz="900" b="0" dirty="0">
                        <a:solidFill>
                          <a:srgbClr val="000000"/>
                        </a:solidFill>
                        <a:latin typeface="Calibri" panose="020F0502020204030204" pitchFamily="34" charset="0"/>
                      </a:endParaRP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Delaware</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baseline="0" dirty="0">
                          <a:solidFill>
                            <a:srgbClr val="000000"/>
                          </a:solidFill>
                          <a:latin typeface="Calibri" panose="020F0502020204030204" pitchFamily="34" charset="0"/>
                        </a:rPr>
                        <a:t>Georgia </a:t>
                      </a:r>
                      <a:r>
                        <a:rPr lang="en-US" sz="1500" b="0" baseline="0" dirty="0">
                          <a:solidFill>
                            <a:srgbClr val="000000"/>
                          </a:solidFill>
                          <a:latin typeface="Calibri" panose="020F0502020204030204" pitchFamily="34" charset="0"/>
                        </a:rPr>
                        <a:t>   </a:t>
                      </a:r>
                      <a:r>
                        <a:rPr lang="en-US" sz="900" b="0" baseline="0" dirty="0">
                          <a:solidFill>
                            <a:srgbClr val="000000"/>
                          </a:solidFill>
                          <a:latin typeface="Calibri" panose="020F0502020204030204" pitchFamily="34" charset="0"/>
                        </a:rPr>
                        <a:t>(Kaiser members)</a:t>
                      </a:r>
                      <a:endParaRPr lang="en-US" sz="900" b="0" dirty="0">
                        <a:solidFill>
                          <a:srgbClr val="000000"/>
                        </a:solidFill>
                        <a:latin typeface="Calibri" panose="020F0502020204030204" pitchFamily="34" charset="0"/>
                      </a:endParaRP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Hawaii</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Indiana</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Kentucky</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Louisiana</a:t>
                      </a:r>
                    </a:p>
                    <a:p>
                      <a:pPr marL="164592" marR="0" lvl="0" indent="-164592" algn="l" defTabSz="4572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Maine</a:t>
                      </a:r>
                    </a:p>
                    <a:p>
                      <a:pPr marL="164592" marR="0" lvl="0" indent="-164592" algn="l" defTabSz="4572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Maryland </a:t>
                      </a:r>
                    </a:p>
                    <a:p>
                      <a:pPr marL="171450" marR="0" lvl="0" indent="0" algn="l" defTabSz="457200" rtl="0" eaLnBrk="1" fontAlgn="auto" latinLnBrk="0" hangingPunct="1">
                        <a:lnSpc>
                          <a:spcPct val="100000"/>
                        </a:lnSpc>
                        <a:spcBef>
                          <a:spcPts val="200"/>
                        </a:spcBef>
                        <a:spcAft>
                          <a:spcPts val="0"/>
                        </a:spcAft>
                        <a:buClrTx/>
                        <a:buSzPct val="95000"/>
                        <a:buFont typeface="Arial" panose="020B0604020202020204" pitchFamily="34" charset="0"/>
                        <a:buNone/>
                        <a:tabLst/>
                        <a:defRPr/>
                      </a:pPr>
                      <a:r>
                        <a:rPr lang="en-US" sz="900" b="0" dirty="0">
                          <a:solidFill>
                            <a:srgbClr val="000000"/>
                          </a:solidFill>
                          <a:latin typeface="Calibri" panose="020F0502020204030204" pitchFamily="34" charset="0"/>
                        </a:rPr>
                        <a:t>(partial payment</a:t>
                      </a:r>
                      <a:r>
                        <a:rPr lang="en-US" sz="900" b="0" baseline="0" dirty="0">
                          <a:solidFill>
                            <a:srgbClr val="000000"/>
                          </a:solidFill>
                          <a:latin typeface="Calibri" panose="020F0502020204030204" pitchFamily="34" charset="0"/>
                        </a:rPr>
                        <a:t>)</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Montana</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Minnesota</a:t>
                      </a:r>
                    </a:p>
                  </a:txBody>
                  <a:tcPr marL="68580" marR="68580" marT="34290" marB="34290">
                    <a:lnL w="28575" cap="flat" cmpd="sng" algn="ctr">
                      <a:solidFill>
                        <a:srgbClr val="35B075"/>
                      </a:solidFill>
                      <a:prstDash val="solid"/>
                      <a:round/>
                      <a:headEnd type="none" w="med" len="med"/>
                      <a:tailEnd type="none" w="med" len="med"/>
                    </a:lnL>
                    <a:lnR w="12700" cmpd="sng">
                      <a:noFill/>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Nebraska</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New</a:t>
                      </a:r>
                      <a:r>
                        <a:rPr lang="en-US" sz="1200" b="0" baseline="0" dirty="0">
                          <a:solidFill>
                            <a:srgbClr val="000000"/>
                          </a:solidFill>
                          <a:latin typeface="Calibri" panose="020F0502020204030204" pitchFamily="34" charset="0"/>
                        </a:rPr>
                        <a:t> Hampshire</a:t>
                      </a:r>
                      <a:endParaRPr lang="en-US" sz="1200" b="0" dirty="0">
                        <a:solidFill>
                          <a:srgbClr val="000000"/>
                        </a:solidFill>
                        <a:latin typeface="Calibri" panose="020F0502020204030204" pitchFamily="34" charset="0"/>
                      </a:endParaRP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New York</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North Dakota</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Oklahoma</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Oregon </a:t>
                      </a:r>
                      <a:r>
                        <a:rPr lang="en-US" sz="900" b="0" dirty="0">
                          <a:solidFill>
                            <a:srgbClr val="000000"/>
                          </a:solidFill>
                          <a:latin typeface="Calibri" panose="020F0502020204030204" pitchFamily="34" charset="0"/>
                        </a:rPr>
                        <a:t>(educators/local government)</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Pennsylvania</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Rhode Island</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Tennessee</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Texas</a:t>
                      </a:r>
                    </a:p>
                    <a:p>
                      <a:pPr marL="164592" marR="0" lvl="0" indent="-164592" algn="l" defTabSz="914400" rtl="0" eaLnBrk="1" fontAlgn="auto" latinLnBrk="0" hangingPunct="1">
                        <a:lnSpc>
                          <a:spcPct val="100000"/>
                        </a:lnSpc>
                        <a:spcBef>
                          <a:spcPts val="200"/>
                        </a:spcBef>
                        <a:spcAft>
                          <a:spcPts val="0"/>
                        </a:spcAft>
                        <a:buClrTx/>
                        <a:buSzPct val="95000"/>
                        <a:buFont typeface="Arial" panose="020B0604020202020204" pitchFamily="34" charset="0"/>
                        <a:buChar char="•"/>
                        <a:tabLst/>
                        <a:defRPr/>
                      </a:pPr>
                      <a:r>
                        <a:rPr lang="en-US" sz="1200" b="0" dirty="0">
                          <a:solidFill>
                            <a:srgbClr val="000000"/>
                          </a:solidFill>
                          <a:latin typeface="Calibri" panose="020F0502020204030204" pitchFamily="34" charset="0"/>
                        </a:rPr>
                        <a:t>Vermont</a:t>
                      </a:r>
                    </a:p>
                    <a:p>
                      <a:pPr marL="164592" indent="-164592">
                        <a:spcBef>
                          <a:spcPts val="200"/>
                        </a:spcBef>
                        <a:buClrTx/>
                        <a:buSzPct val="95000"/>
                        <a:buFont typeface="Arial" panose="020B0604020202020204" pitchFamily="34" charset="0"/>
                        <a:buChar char="•"/>
                      </a:pPr>
                      <a:r>
                        <a:rPr lang="en-US" sz="1200" b="0" dirty="0">
                          <a:solidFill>
                            <a:srgbClr val="000000"/>
                          </a:solidFill>
                          <a:latin typeface="Calibri" panose="020F0502020204030204" pitchFamily="34" charset="0"/>
                        </a:rPr>
                        <a:t>Washington</a:t>
                      </a:r>
                    </a:p>
                    <a:p>
                      <a:pPr marL="164592" indent="-164592">
                        <a:spcBef>
                          <a:spcPts val="200"/>
                        </a:spcBef>
                        <a:buClrTx/>
                        <a:buSzPct val="95000"/>
                        <a:buFont typeface="Arial" panose="020B0604020202020204" pitchFamily="34" charset="0"/>
                        <a:buChar char="•"/>
                      </a:pPr>
                      <a:r>
                        <a:rPr lang="en-US" sz="1200" b="0" i="1" dirty="0">
                          <a:solidFill>
                            <a:srgbClr val="000000"/>
                          </a:solidFill>
                          <a:latin typeface="Calibri" panose="020F0502020204030204" pitchFamily="34" charset="0"/>
                        </a:rPr>
                        <a:t>Wyoming</a:t>
                      </a:r>
                    </a:p>
                  </a:txBody>
                  <a:tcPr marL="68580" marR="68580" marT="34290" marB="34290">
                    <a:lnL w="12700" cmpd="sng">
                      <a:noFill/>
                    </a:lnL>
                    <a:lnR w="28575" cap="flat" cmpd="sng" algn="ctr">
                      <a:solidFill>
                        <a:srgbClr val="35B075"/>
                      </a:solid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99770">
                <a:tc gridSpan="2">
                  <a:txBody>
                    <a:bodyPr/>
                    <a:lstStyle/>
                    <a:p>
                      <a:pPr marL="0" indent="0" algn="ctr">
                        <a:spcBef>
                          <a:spcPts val="200"/>
                        </a:spcBef>
                        <a:buClrTx/>
                        <a:buFont typeface="Arial" panose="020B0604020202020204" pitchFamily="34" charset="0"/>
                        <a:buNone/>
                      </a:pPr>
                      <a:r>
                        <a:rPr lang="en-US" sz="1200" b="0" i="1" dirty="0">
                          <a:solidFill>
                            <a:srgbClr val="000000"/>
                          </a:solidFill>
                          <a:latin typeface="Calibri" panose="020F0502020204030204" pitchFamily="34" charset="0"/>
                        </a:rPr>
                        <a:t>Demonstrations ongoing in </a:t>
                      </a:r>
                    </a:p>
                    <a:p>
                      <a:pPr marL="0" indent="0" algn="ctr">
                        <a:spcBef>
                          <a:spcPts val="200"/>
                        </a:spcBef>
                        <a:buClrTx/>
                        <a:buFont typeface="Arial" panose="020B0604020202020204" pitchFamily="34" charset="0"/>
                        <a:buNone/>
                      </a:pPr>
                      <a:r>
                        <a:rPr lang="en-US" sz="1200" b="0" i="1" dirty="0">
                          <a:solidFill>
                            <a:srgbClr val="000000"/>
                          </a:solidFill>
                          <a:latin typeface="Calibri" panose="020F0502020204030204" pitchFamily="34" charset="0"/>
                        </a:rPr>
                        <a:t>South Dakota and Utah</a:t>
                      </a:r>
                    </a:p>
                  </a:txBody>
                  <a:tcPr marL="68580" marR="68580" marT="34290" marB="34290">
                    <a:lnL w="28575" cap="flat" cmpd="sng" algn="ctr">
                      <a:solidFill>
                        <a:srgbClr val="35B075"/>
                      </a:solidFill>
                      <a:prstDash val="solid"/>
                      <a:round/>
                      <a:headEnd type="none" w="med" len="med"/>
                      <a:tailEnd type="none" w="med" len="med"/>
                    </a:lnL>
                    <a:lnR w="28575" cap="flat" cmpd="sng" algn="ctr">
                      <a:solidFill>
                        <a:srgbClr val="35B075"/>
                      </a:solidFill>
                      <a:prstDash val="solid"/>
                      <a:round/>
                      <a:headEnd type="none" w="med" len="med"/>
                      <a:tailEnd type="none" w="med" len="med"/>
                    </a:lnR>
                    <a:lnT w="12700" cmpd="sng">
                      <a:noFill/>
                    </a:lnT>
                    <a:lnB w="28575" cap="flat" cmpd="sng" algn="ctr">
                      <a:solidFill>
                        <a:srgbClr val="35B07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endParaRPr lang="en-US" sz="1600" b="0" i="1" dirty="0">
                        <a:solidFill>
                          <a:srgbClr val="000000"/>
                        </a:solidFill>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78411165"/>
                  </a:ext>
                </a:extLst>
              </a:tr>
            </a:tbl>
          </a:graphicData>
        </a:graphic>
      </p:graphicFrame>
      <p:pic>
        <p:nvPicPr>
          <p:cNvPr id="3" name="Picture 5">
            <a:extLst>
              <a:ext uri="{FF2B5EF4-FFF2-40B4-BE49-F238E27FC236}">
                <a16:creationId xmlns:a16="http://schemas.microsoft.com/office/drawing/2014/main" id="{873497F7-9919-4C78-B87A-0280841A2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62"/>
          <a:stretch/>
        </p:blipFill>
        <p:spPr bwMode="auto">
          <a:xfrm>
            <a:off x="457200" y="1937992"/>
            <a:ext cx="5060950" cy="394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C4F837F-02E5-470B-B35F-B781D706E98E}"/>
              </a:ext>
            </a:extLst>
          </p:cNvPr>
          <p:cNvSpPr txBox="1"/>
          <p:nvPr/>
        </p:nvSpPr>
        <p:spPr>
          <a:xfrm>
            <a:off x="3288706" y="5491136"/>
            <a:ext cx="1502334" cy="246221"/>
          </a:xfrm>
          <a:prstGeom prst="rect">
            <a:avLst/>
          </a:prstGeom>
          <a:noFill/>
        </p:spPr>
        <p:txBody>
          <a:bodyPr wrap="none" rtlCol="0">
            <a:spAutoFit/>
          </a:bodyPr>
          <a:lstStyle/>
          <a:p>
            <a:r>
              <a:rPr lang="en-US" sz="1000" dirty="0"/>
              <a:t>Current as of July 2020</a:t>
            </a:r>
          </a:p>
        </p:txBody>
      </p:sp>
      <p:sp>
        <p:nvSpPr>
          <p:cNvPr id="7" name="TextBox 6">
            <a:extLst>
              <a:ext uri="{FF2B5EF4-FFF2-40B4-BE49-F238E27FC236}">
                <a16:creationId xmlns:a16="http://schemas.microsoft.com/office/drawing/2014/main" id="{A8F2FEFD-F479-4D62-B80F-D8B43C7F42CE}"/>
              </a:ext>
            </a:extLst>
          </p:cNvPr>
          <p:cNvSpPr txBox="1"/>
          <p:nvPr/>
        </p:nvSpPr>
        <p:spPr>
          <a:xfrm>
            <a:off x="682831" y="5770452"/>
            <a:ext cx="5527964" cy="369332"/>
          </a:xfrm>
          <a:prstGeom prst="rect">
            <a:avLst/>
          </a:prstGeom>
          <a:noFill/>
        </p:spPr>
        <p:txBody>
          <a:bodyPr wrap="square">
            <a:spAutoFit/>
          </a:bodyPr>
          <a:lstStyle/>
          <a:p>
            <a:r>
              <a:rPr lang="en-US" dirty="0">
                <a:hlinkClick r:id="rId4"/>
              </a:rPr>
              <a:t>https://coveragetoolkit.org/participating-payers/</a:t>
            </a:r>
            <a:endParaRPr lang="en-US" dirty="0"/>
          </a:p>
        </p:txBody>
      </p:sp>
    </p:spTree>
    <p:extLst>
      <p:ext uri="{BB962C8B-B14F-4D97-AF65-F5344CB8AC3E}">
        <p14:creationId xmlns:p14="http://schemas.microsoft.com/office/powerpoint/2010/main" val="2434491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656"/>
            <a:ext cx="8229600" cy="1143000"/>
          </a:xfrm>
        </p:spPr>
        <p:txBody>
          <a:bodyPr>
            <a:noAutofit/>
          </a:bodyPr>
          <a:lstStyle/>
          <a:p>
            <a:r>
              <a:rPr lang="en-US" dirty="0">
                <a:solidFill>
                  <a:srgbClr val="005DAA"/>
                </a:solidFill>
              </a:rPr>
              <a:t>Commercial Insurance Plan Coverage</a:t>
            </a:r>
            <a:endParaRPr lang="en-US" dirty="0"/>
          </a:p>
        </p:txBody>
      </p:sp>
      <p:sp>
        <p:nvSpPr>
          <p:cNvPr id="3" name="Content Placeholder 2"/>
          <p:cNvSpPr>
            <a:spLocks noGrp="1"/>
          </p:cNvSpPr>
          <p:nvPr>
            <p:ph sz="half" idx="1"/>
          </p:nvPr>
        </p:nvSpPr>
        <p:spPr>
          <a:xfrm>
            <a:off x="890349" y="2819400"/>
            <a:ext cx="4038600" cy="2847975"/>
          </a:xfrm>
          <a:noFill/>
        </p:spPr>
        <p:txBody>
          <a:bodyPr>
            <a:normAutofit/>
          </a:bodyPr>
          <a:lstStyle/>
          <a:p>
            <a:pPr marL="0" indent="0">
              <a:buNone/>
            </a:pPr>
            <a:r>
              <a:rPr lang="en-US" sz="1800" b="1" dirty="0">
                <a:solidFill>
                  <a:schemeClr val="tx2"/>
                </a:solidFill>
              </a:rPr>
              <a:t>AmeriHealth Caritas</a:t>
            </a:r>
          </a:p>
          <a:p>
            <a:pPr marL="0" indent="0">
              <a:buNone/>
            </a:pPr>
            <a:r>
              <a:rPr lang="en-US" sz="1800" b="1" dirty="0">
                <a:solidFill>
                  <a:schemeClr val="tx2"/>
                </a:solidFill>
              </a:rPr>
              <a:t>Anthem</a:t>
            </a:r>
          </a:p>
          <a:p>
            <a:pPr marL="0" indent="0">
              <a:buNone/>
            </a:pPr>
            <a:r>
              <a:rPr lang="en-US" sz="1800" b="1" dirty="0">
                <a:solidFill>
                  <a:schemeClr val="tx2"/>
                </a:solidFill>
              </a:rPr>
              <a:t>BCBS</a:t>
            </a:r>
            <a:r>
              <a:rPr lang="en-US" sz="1800" dirty="0">
                <a:solidFill>
                  <a:schemeClr val="tx2"/>
                </a:solidFill>
              </a:rPr>
              <a:t>: Florida, Louisiana</a:t>
            </a:r>
          </a:p>
          <a:p>
            <a:pPr marL="0" indent="0">
              <a:buNone/>
            </a:pPr>
            <a:r>
              <a:rPr lang="en-US" sz="1800" b="1" dirty="0">
                <a:solidFill>
                  <a:schemeClr val="tx2"/>
                </a:solidFill>
              </a:rPr>
              <a:t>BS</a:t>
            </a:r>
            <a:r>
              <a:rPr lang="en-US" sz="1800" dirty="0">
                <a:solidFill>
                  <a:schemeClr val="tx2"/>
                </a:solidFill>
              </a:rPr>
              <a:t>: California</a:t>
            </a:r>
          </a:p>
          <a:p>
            <a:pPr marL="0" indent="0">
              <a:buNone/>
            </a:pPr>
            <a:r>
              <a:rPr lang="en-US" sz="1800" b="1" dirty="0">
                <a:solidFill>
                  <a:schemeClr val="tx2"/>
                </a:solidFill>
              </a:rPr>
              <a:t>Cigna</a:t>
            </a:r>
          </a:p>
          <a:p>
            <a:pPr marL="0" indent="0">
              <a:buNone/>
            </a:pPr>
            <a:r>
              <a:rPr lang="en-US" sz="1800" b="1" dirty="0">
                <a:solidFill>
                  <a:schemeClr val="tx2"/>
                </a:solidFill>
              </a:rPr>
              <a:t>Denver Health Managed Care</a:t>
            </a:r>
          </a:p>
          <a:p>
            <a:pPr marL="0" indent="0">
              <a:buNone/>
            </a:pPr>
            <a:r>
              <a:rPr lang="en-US" sz="1800" b="1" dirty="0">
                <a:solidFill>
                  <a:schemeClr val="tx2"/>
                </a:solidFill>
              </a:rPr>
              <a:t>Emblem Health</a:t>
            </a:r>
            <a:r>
              <a:rPr lang="en-US" sz="1800" dirty="0">
                <a:solidFill>
                  <a:schemeClr val="tx2"/>
                </a:solidFill>
              </a:rPr>
              <a:t>: New York</a:t>
            </a:r>
          </a:p>
          <a:p>
            <a:pPr marL="0" indent="0">
              <a:buNone/>
            </a:pPr>
            <a:r>
              <a:rPr lang="en-US" sz="1800" b="1" dirty="0">
                <a:solidFill>
                  <a:schemeClr val="tx2"/>
                </a:solidFill>
              </a:rPr>
              <a:t>GEHA</a:t>
            </a:r>
          </a:p>
        </p:txBody>
      </p:sp>
      <p:sp>
        <p:nvSpPr>
          <p:cNvPr id="4" name="Content Placeholder 3"/>
          <p:cNvSpPr>
            <a:spLocks noGrp="1"/>
          </p:cNvSpPr>
          <p:nvPr>
            <p:ph sz="half" idx="2"/>
          </p:nvPr>
        </p:nvSpPr>
        <p:spPr>
          <a:xfrm>
            <a:off x="5081349" y="2819400"/>
            <a:ext cx="3605450" cy="2847975"/>
          </a:xfrm>
          <a:noFill/>
        </p:spPr>
        <p:txBody>
          <a:bodyPr>
            <a:normAutofit/>
          </a:bodyPr>
          <a:lstStyle/>
          <a:p>
            <a:pPr marL="0" indent="0">
              <a:buNone/>
            </a:pPr>
            <a:r>
              <a:rPr lang="en-US" sz="1800" b="1" dirty="0">
                <a:solidFill>
                  <a:schemeClr val="tx2"/>
                </a:solidFill>
              </a:rPr>
              <a:t>Highmark</a:t>
            </a:r>
          </a:p>
          <a:p>
            <a:pPr marL="0" indent="0">
              <a:buNone/>
            </a:pPr>
            <a:r>
              <a:rPr lang="en-US" sz="1800" b="1" dirty="0">
                <a:solidFill>
                  <a:schemeClr val="tx2"/>
                </a:solidFill>
              </a:rPr>
              <a:t>Humana</a:t>
            </a:r>
          </a:p>
          <a:p>
            <a:pPr marL="0" indent="0">
              <a:buNone/>
            </a:pPr>
            <a:r>
              <a:rPr lang="en-US" sz="1800" b="1" dirty="0">
                <a:solidFill>
                  <a:schemeClr val="tx2"/>
                </a:solidFill>
              </a:rPr>
              <a:t>Kaiser</a:t>
            </a:r>
            <a:r>
              <a:rPr lang="en-US" sz="1800" dirty="0">
                <a:solidFill>
                  <a:schemeClr val="tx2"/>
                </a:solidFill>
              </a:rPr>
              <a:t>: Colorado, Georgia</a:t>
            </a:r>
          </a:p>
          <a:p>
            <a:pPr marL="0" indent="0">
              <a:buNone/>
            </a:pPr>
            <a:r>
              <a:rPr lang="en-US" sz="1800" b="1" dirty="0">
                <a:solidFill>
                  <a:schemeClr val="tx2"/>
                </a:solidFill>
              </a:rPr>
              <a:t>LA Care</a:t>
            </a:r>
          </a:p>
          <a:p>
            <a:pPr marL="0" indent="0">
              <a:buNone/>
            </a:pPr>
            <a:r>
              <a:rPr lang="en-US" sz="1800" b="1" dirty="0">
                <a:solidFill>
                  <a:schemeClr val="tx2"/>
                </a:solidFill>
              </a:rPr>
              <a:t>MVP Medicare Advantage</a:t>
            </a:r>
          </a:p>
          <a:p>
            <a:pPr marL="0" indent="0">
              <a:buNone/>
            </a:pPr>
            <a:r>
              <a:rPr lang="en-US" sz="1800" b="1" dirty="0">
                <a:solidFill>
                  <a:schemeClr val="tx2"/>
                </a:solidFill>
              </a:rPr>
              <a:t>Priority Health</a:t>
            </a:r>
            <a:r>
              <a:rPr lang="en-US" sz="1800" dirty="0">
                <a:solidFill>
                  <a:schemeClr val="tx2"/>
                </a:solidFill>
              </a:rPr>
              <a:t>: Michigan</a:t>
            </a:r>
          </a:p>
          <a:p>
            <a:pPr marL="0" indent="0">
              <a:buNone/>
            </a:pPr>
            <a:r>
              <a:rPr lang="en-US" sz="1800" b="1" dirty="0">
                <a:solidFill>
                  <a:schemeClr val="tx2"/>
                </a:solidFill>
              </a:rPr>
              <a:t>United Health Group</a:t>
            </a:r>
          </a:p>
        </p:txBody>
      </p:sp>
      <p:sp>
        <p:nvSpPr>
          <p:cNvPr id="5" name="Rectangle 4">
            <a:extLst>
              <a:ext uri="{FF2B5EF4-FFF2-40B4-BE49-F238E27FC236}">
                <a16:creationId xmlns:a16="http://schemas.microsoft.com/office/drawing/2014/main" id="{B77C52A1-06ED-4634-9E71-5AA887501F3C}"/>
              </a:ext>
            </a:extLst>
          </p:cNvPr>
          <p:cNvSpPr/>
          <p:nvPr/>
        </p:nvSpPr>
        <p:spPr>
          <a:xfrm>
            <a:off x="371474" y="2069075"/>
            <a:ext cx="8315325" cy="646331"/>
          </a:xfrm>
          <a:prstGeom prst="rect">
            <a:avLst/>
          </a:prstGeom>
        </p:spPr>
        <p:txBody>
          <a:bodyPr wrap="square">
            <a:spAutoFit/>
          </a:bodyPr>
          <a:lstStyle/>
          <a:p>
            <a:r>
              <a:rPr lang="en-US" dirty="0">
                <a:solidFill>
                  <a:srgbClr val="000000"/>
                </a:solidFill>
              </a:rPr>
              <a:t>Many commercial health plans provide some coverage for the National DPP lifestyle change program. Examples include:</a:t>
            </a:r>
            <a:endParaRPr lang="en-US" dirty="0"/>
          </a:p>
        </p:txBody>
      </p:sp>
      <p:sp>
        <p:nvSpPr>
          <p:cNvPr id="6" name="TextBox 5">
            <a:extLst>
              <a:ext uri="{FF2B5EF4-FFF2-40B4-BE49-F238E27FC236}">
                <a16:creationId xmlns:a16="http://schemas.microsoft.com/office/drawing/2014/main" id="{78543A56-63E4-4798-BB7D-D7437B7244CF}"/>
              </a:ext>
            </a:extLst>
          </p:cNvPr>
          <p:cNvSpPr txBox="1"/>
          <p:nvPr/>
        </p:nvSpPr>
        <p:spPr>
          <a:xfrm>
            <a:off x="2300030" y="5753425"/>
            <a:ext cx="5106390" cy="369332"/>
          </a:xfrm>
          <a:prstGeom prst="rect">
            <a:avLst/>
          </a:prstGeom>
          <a:noFill/>
        </p:spPr>
        <p:txBody>
          <a:bodyPr wrap="square" rtlCol="0">
            <a:spAutoFit/>
          </a:bodyPr>
          <a:lstStyle/>
          <a:p>
            <a:r>
              <a:rPr lang="en-US" dirty="0">
                <a:hlinkClick r:id="rId3"/>
              </a:rPr>
              <a:t>https://coveragetoolkit.org/participating-payers/</a:t>
            </a:r>
            <a:endParaRPr lang="en-US" dirty="0"/>
          </a:p>
        </p:txBody>
      </p:sp>
    </p:spTree>
    <p:extLst>
      <p:ext uri="{BB962C8B-B14F-4D97-AF65-F5344CB8AC3E}">
        <p14:creationId xmlns:p14="http://schemas.microsoft.com/office/powerpoint/2010/main" val="38006913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14:bounceEnd="67000">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7000">
                                      <p:stCondLst>
                                        <p:cond delay="3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14:bounceEnd="67000">
                                          <p:cBhvr additive="base">
                                            <p:cTn id="11" dur="1000" fill="hold"/>
                                            <p:tgtEl>
                                              <p:spTgt spid="3">
                                                <p:txEl>
                                                  <p:pRg st="1" end="1"/>
                                                </p:txEl>
                                              </p:spTgt>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7000">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14:bounceEnd="67000">
                                          <p:cBhvr additive="base">
                                            <p:cTn id="15" dur="1000" fill="hold"/>
                                            <p:tgtEl>
                                              <p:spTgt spid="3">
                                                <p:txEl>
                                                  <p:pRg st="2" end="2"/>
                                                </p:txEl>
                                              </p:spTgt>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7000">
                                      <p:stCondLst>
                                        <p:cond delay="9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14:bounceEnd="67000">
                                          <p:cBhvr additive="base">
                                            <p:cTn id="19" dur="1000" fill="hold"/>
                                            <p:tgtEl>
                                              <p:spTgt spid="3">
                                                <p:txEl>
                                                  <p:pRg st="3" end="3"/>
                                                </p:txEl>
                                              </p:spTgt>
                                            </p:tgtEl>
                                            <p:attrNameLst>
                                              <p:attrName>ppt_x</p:attrName>
                                            </p:attrNameLst>
                                          </p:cBhvr>
                                          <p:tavLst>
                                            <p:tav tm="0">
                                              <p:val>
                                                <p:strVal val="0-#ppt_w/2"/>
                                              </p:val>
                                            </p:tav>
                                            <p:tav tm="100000">
                                              <p:val>
                                                <p:strVal val="#ppt_x"/>
                                              </p:val>
                                            </p:tav>
                                          </p:tavLst>
                                        </p:anim>
                                        <p:anim calcmode="lin" valueType="num" p14:bounceEnd="67000">
                                          <p:cBhvr additive="base">
                                            <p:cTn id="20" dur="1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67000">
                                      <p:stCondLst>
                                        <p:cond delay="120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14:bounceEnd="67000">
                                          <p:cBhvr additive="base">
                                            <p:cTn id="23" dur="1000" fill="hold"/>
                                            <p:tgtEl>
                                              <p:spTgt spid="3">
                                                <p:txEl>
                                                  <p:pRg st="4" end="4"/>
                                                </p:txEl>
                                              </p:spTgt>
                                            </p:tgtEl>
                                            <p:attrNameLst>
                                              <p:attrName>ppt_x</p:attrName>
                                            </p:attrNameLst>
                                          </p:cBhvr>
                                          <p:tavLst>
                                            <p:tav tm="0">
                                              <p:val>
                                                <p:strVal val="0-#ppt_w/2"/>
                                              </p:val>
                                            </p:tav>
                                            <p:tav tm="100000">
                                              <p:val>
                                                <p:strVal val="#ppt_x"/>
                                              </p:val>
                                            </p:tav>
                                          </p:tavLst>
                                        </p:anim>
                                        <p:anim calcmode="lin" valueType="num" p14:bounceEnd="67000">
                                          <p:cBhvr additive="base">
                                            <p:cTn id="24" dur="10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7000">
                                      <p:stCondLst>
                                        <p:cond delay="150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14:bounceEnd="67000">
                                          <p:cBhvr additive="base">
                                            <p:cTn id="27" dur="1000" fill="hold"/>
                                            <p:tgtEl>
                                              <p:spTgt spid="3">
                                                <p:txEl>
                                                  <p:pRg st="5" end="5"/>
                                                </p:txEl>
                                              </p:spTgt>
                                            </p:tgtEl>
                                            <p:attrNameLst>
                                              <p:attrName>ppt_x</p:attrName>
                                            </p:attrNameLst>
                                          </p:cBhvr>
                                          <p:tavLst>
                                            <p:tav tm="0">
                                              <p:val>
                                                <p:strVal val="0-#ppt_w/2"/>
                                              </p:val>
                                            </p:tav>
                                            <p:tav tm="100000">
                                              <p:val>
                                                <p:strVal val="#ppt_x"/>
                                              </p:val>
                                            </p:tav>
                                          </p:tavLst>
                                        </p:anim>
                                        <p:anim calcmode="lin" valueType="num" p14:bounceEnd="67000">
                                          <p:cBhvr additive="base">
                                            <p:cTn id="28" dur="10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67000">
                                      <p:stCondLst>
                                        <p:cond delay="180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14:bounceEnd="67000">
                                          <p:cBhvr additive="base">
                                            <p:cTn id="31" dur="1000" fill="hold"/>
                                            <p:tgtEl>
                                              <p:spTgt spid="3">
                                                <p:txEl>
                                                  <p:pRg st="6" end="6"/>
                                                </p:txEl>
                                              </p:spTgt>
                                            </p:tgtEl>
                                            <p:attrNameLst>
                                              <p:attrName>ppt_x</p:attrName>
                                            </p:attrNameLst>
                                          </p:cBhvr>
                                          <p:tavLst>
                                            <p:tav tm="0">
                                              <p:val>
                                                <p:strVal val="0-#ppt_w/2"/>
                                              </p:val>
                                            </p:tav>
                                            <p:tav tm="100000">
                                              <p:val>
                                                <p:strVal val="#ppt_x"/>
                                              </p:val>
                                            </p:tav>
                                          </p:tavLst>
                                        </p:anim>
                                        <p:anim calcmode="lin" valueType="num" p14:bounceEnd="67000">
                                          <p:cBhvr additive="base">
                                            <p:cTn id="32" dur="10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14:presetBounceEnd="67000">
                                      <p:stCondLst>
                                        <p:cond delay="210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14:bounceEnd="67000">
                                          <p:cBhvr additive="base">
                                            <p:cTn id="35" dur="1000" fill="hold"/>
                                            <p:tgtEl>
                                              <p:spTgt spid="3">
                                                <p:txEl>
                                                  <p:pRg st="7" end="7"/>
                                                </p:txEl>
                                              </p:spTgt>
                                            </p:tgtEl>
                                            <p:attrNameLst>
                                              <p:attrName>ppt_x</p:attrName>
                                            </p:attrNameLst>
                                          </p:cBhvr>
                                          <p:tavLst>
                                            <p:tav tm="0">
                                              <p:val>
                                                <p:strVal val="0-#ppt_w/2"/>
                                              </p:val>
                                            </p:tav>
                                            <p:tav tm="100000">
                                              <p:val>
                                                <p:strVal val="#ppt_x"/>
                                              </p:val>
                                            </p:tav>
                                          </p:tavLst>
                                        </p:anim>
                                        <p:anim calcmode="lin" valueType="num" p14:bounceEnd="67000">
                                          <p:cBhvr additive="base">
                                            <p:cTn id="36" dur="10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67000">
                                      <p:stCondLst>
                                        <p:cond delay="2100"/>
                                      </p:stCondLst>
                                      <p:childTnLst>
                                        <p:set>
                                          <p:cBhvr>
                                            <p:cTn id="38" dur="1" fill="hold">
                                              <p:stCondLst>
                                                <p:cond delay="0"/>
                                              </p:stCondLst>
                                            </p:cTn>
                                            <p:tgtEl>
                                              <p:spTgt spid="4">
                                                <p:txEl>
                                                  <p:pRg st="0" end="0"/>
                                                </p:txEl>
                                              </p:spTgt>
                                            </p:tgtEl>
                                            <p:attrNameLst>
                                              <p:attrName>style.visibility</p:attrName>
                                            </p:attrNameLst>
                                          </p:cBhvr>
                                          <p:to>
                                            <p:strVal val="visible"/>
                                          </p:to>
                                        </p:set>
                                        <p:anim calcmode="lin" valueType="num" p14:bounceEnd="67000">
                                          <p:cBhvr additive="base">
                                            <p:cTn id="39" dur="1000" fill="hold"/>
                                            <p:tgtEl>
                                              <p:spTgt spid="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40" dur="1000" fill="hold"/>
                                            <p:tgtEl>
                                              <p:spTgt spid="4">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14:presetBounceEnd="67000">
                                      <p:stCondLst>
                                        <p:cond delay="240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14:bounceEnd="67000">
                                          <p:cBhvr additive="base">
                                            <p:cTn id="43" dur="1000" fill="hold"/>
                                            <p:tgtEl>
                                              <p:spTgt spid="4">
                                                <p:txEl>
                                                  <p:pRg st="1" end="1"/>
                                                </p:txEl>
                                              </p:spTgt>
                                            </p:tgtEl>
                                            <p:attrNameLst>
                                              <p:attrName>ppt_x</p:attrName>
                                            </p:attrNameLst>
                                          </p:cBhvr>
                                          <p:tavLst>
                                            <p:tav tm="0">
                                              <p:val>
                                                <p:strVal val="1+#ppt_w/2"/>
                                              </p:val>
                                            </p:tav>
                                            <p:tav tm="100000">
                                              <p:val>
                                                <p:strVal val="#ppt_x"/>
                                              </p:val>
                                            </p:tav>
                                          </p:tavLst>
                                        </p:anim>
                                        <p:anim calcmode="lin" valueType="num" p14:bounceEnd="67000">
                                          <p:cBhvr additive="base">
                                            <p:cTn id="44" dur="1000" fill="hold"/>
                                            <p:tgtEl>
                                              <p:spTgt spid="4">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14:presetBounceEnd="67000">
                                      <p:stCondLst>
                                        <p:cond delay="270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14:bounceEnd="67000">
                                          <p:cBhvr additive="base">
                                            <p:cTn id="47" dur="1000" fill="hold"/>
                                            <p:tgtEl>
                                              <p:spTgt spid="4">
                                                <p:txEl>
                                                  <p:pRg st="2" end="2"/>
                                                </p:txEl>
                                              </p:spTgt>
                                            </p:tgtEl>
                                            <p:attrNameLst>
                                              <p:attrName>ppt_x</p:attrName>
                                            </p:attrNameLst>
                                          </p:cBhvr>
                                          <p:tavLst>
                                            <p:tav tm="0">
                                              <p:val>
                                                <p:strVal val="1+#ppt_w/2"/>
                                              </p:val>
                                            </p:tav>
                                            <p:tav tm="100000">
                                              <p:val>
                                                <p:strVal val="#ppt_x"/>
                                              </p:val>
                                            </p:tav>
                                          </p:tavLst>
                                        </p:anim>
                                        <p:anim calcmode="lin" valueType="num" p14:bounceEnd="67000">
                                          <p:cBhvr additive="base">
                                            <p:cTn id="48" dur="1000" fill="hold"/>
                                            <p:tgtEl>
                                              <p:spTgt spid="4">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14:presetBounceEnd="67000">
                                      <p:stCondLst>
                                        <p:cond delay="300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14:bounceEnd="67000">
                                          <p:cBhvr additive="base">
                                            <p:cTn id="51" dur="1000" fill="hold"/>
                                            <p:tgtEl>
                                              <p:spTgt spid="4">
                                                <p:txEl>
                                                  <p:pRg st="3" end="3"/>
                                                </p:txEl>
                                              </p:spTgt>
                                            </p:tgtEl>
                                            <p:attrNameLst>
                                              <p:attrName>ppt_x</p:attrName>
                                            </p:attrNameLst>
                                          </p:cBhvr>
                                          <p:tavLst>
                                            <p:tav tm="0">
                                              <p:val>
                                                <p:strVal val="1+#ppt_w/2"/>
                                              </p:val>
                                            </p:tav>
                                            <p:tav tm="100000">
                                              <p:val>
                                                <p:strVal val="#ppt_x"/>
                                              </p:val>
                                            </p:tav>
                                          </p:tavLst>
                                        </p:anim>
                                        <p:anim calcmode="lin" valueType="num" p14:bounceEnd="67000">
                                          <p:cBhvr additive="base">
                                            <p:cTn id="52" dur="1000" fill="hold"/>
                                            <p:tgtEl>
                                              <p:spTgt spid="4">
                                                <p:txEl>
                                                  <p:pRg st="3" end="3"/>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67000">
                                      <p:stCondLst>
                                        <p:cond delay="330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14:bounceEnd="67000">
                                          <p:cBhvr additive="base">
                                            <p:cTn id="55" dur="1000" fill="hold"/>
                                            <p:tgtEl>
                                              <p:spTgt spid="4">
                                                <p:txEl>
                                                  <p:pRg st="4" end="4"/>
                                                </p:txEl>
                                              </p:spTgt>
                                            </p:tgtEl>
                                            <p:attrNameLst>
                                              <p:attrName>ppt_x</p:attrName>
                                            </p:attrNameLst>
                                          </p:cBhvr>
                                          <p:tavLst>
                                            <p:tav tm="0">
                                              <p:val>
                                                <p:strVal val="1+#ppt_w/2"/>
                                              </p:val>
                                            </p:tav>
                                            <p:tav tm="100000">
                                              <p:val>
                                                <p:strVal val="#ppt_x"/>
                                              </p:val>
                                            </p:tav>
                                          </p:tavLst>
                                        </p:anim>
                                        <p:anim calcmode="lin" valueType="num" p14:bounceEnd="67000">
                                          <p:cBhvr additive="base">
                                            <p:cTn id="56" dur="1000" fill="hold"/>
                                            <p:tgtEl>
                                              <p:spTgt spid="4">
                                                <p:txEl>
                                                  <p:pRg st="4" end="4"/>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67000">
                                      <p:stCondLst>
                                        <p:cond delay="360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14:bounceEnd="67000">
                                          <p:cBhvr additive="base">
                                            <p:cTn id="59" dur="1000" fill="hold"/>
                                            <p:tgtEl>
                                              <p:spTgt spid="4">
                                                <p:txEl>
                                                  <p:pRg st="5" end="5"/>
                                                </p:txEl>
                                              </p:spTgt>
                                            </p:tgtEl>
                                            <p:attrNameLst>
                                              <p:attrName>ppt_x</p:attrName>
                                            </p:attrNameLst>
                                          </p:cBhvr>
                                          <p:tavLst>
                                            <p:tav tm="0">
                                              <p:val>
                                                <p:strVal val="1+#ppt_w/2"/>
                                              </p:val>
                                            </p:tav>
                                            <p:tav tm="100000">
                                              <p:val>
                                                <p:strVal val="#ppt_x"/>
                                              </p:val>
                                            </p:tav>
                                          </p:tavLst>
                                        </p:anim>
                                        <p:anim calcmode="lin" valueType="num" p14:bounceEnd="67000">
                                          <p:cBhvr additive="base">
                                            <p:cTn id="60" dur="1000" fill="hold"/>
                                            <p:tgtEl>
                                              <p:spTgt spid="4">
                                                <p:txEl>
                                                  <p:pRg st="5" end="5"/>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14:presetBounceEnd="67000">
                                      <p:stCondLst>
                                        <p:cond delay="3900"/>
                                      </p:stCondLst>
                                      <p:childTnLst>
                                        <p:set>
                                          <p:cBhvr>
                                            <p:cTn id="62" dur="1" fill="hold">
                                              <p:stCondLst>
                                                <p:cond delay="0"/>
                                              </p:stCondLst>
                                            </p:cTn>
                                            <p:tgtEl>
                                              <p:spTgt spid="4">
                                                <p:txEl>
                                                  <p:pRg st="6" end="6"/>
                                                </p:txEl>
                                              </p:spTgt>
                                            </p:tgtEl>
                                            <p:attrNameLst>
                                              <p:attrName>style.visibility</p:attrName>
                                            </p:attrNameLst>
                                          </p:cBhvr>
                                          <p:to>
                                            <p:strVal val="visible"/>
                                          </p:to>
                                        </p:set>
                                        <p:anim calcmode="lin" valueType="num" p14:bounceEnd="67000">
                                          <p:cBhvr additive="base">
                                            <p:cTn id="63" dur="1000" fill="hold"/>
                                            <p:tgtEl>
                                              <p:spTgt spid="4">
                                                <p:txEl>
                                                  <p:pRg st="6" end="6"/>
                                                </p:txEl>
                                              </p:spTgt>
                                            </p:tgtEl>
                                            <p:attrNameLst>
                                              <p:attrName>ppt_x</p:attrName>
                                            </p:attrNameLst>
                                          </p:cBhvr>
                                          <p:tavLst>
                                            <p:tav tm="0">
                                              <p:val>
                                                <p:strVal val="1+#ppt_w/2"/>
                                              </p:val>
                                            </p:tav>
                                            <p:tav tm="100000">
                                              <p:val>
                                                <p:strVal val="#ppt_x"/>
                                              </p:val>
                                            </p:tav>
                                          </p:tavLst>
                                        </p:anim>
                                        <p:anim calcmode="lin" valueType="num" p14:bounceEnd="67000">
                                          <p:cBhvr additive="base">
                                            <p:cTn id="64"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20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80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210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100"/>
                                      </p:stCondLst>
                                      <p:childTnLst>
                                        <p:set>
                                          <p:cBhvr>
                                            <p:cTn id="38" dur="1" fill="hold">
                                              <p:stCondLst>
                                                <p:cond delay="0"/>
                                              </p:stCondLst>
                                            </p:cTn>
                                            <p:tgtEl>
                                              <p:spTgt spid="4">
                                                <p:txEl>
                                                  <p:pRg st="0" end="0"/>
                                                </p:txEl>
                                              </p:spTgt>
                                            </p:tgtEl>
                                            <p:attrNameLst>
                                              <p:attrName>style.visibility</p:attrName>
                                            </p:attrNameLst>
                                          </p:cBhvr>
                                          <p:to>
                                            <p:strVal val="visible"/>
                                          </p:to>
                                        </p:set>
                                        <p:anim calcmode="lin" valueType="num">
                                          <p:cBhvr additive="base">
                                            <p:cTn id="39"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4">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40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4">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270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4">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300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cBhvr additive="base">
                                            <p:cTn id="51"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52" dur="1000" fill="hold"/>
                                            <p:tgtEl>
                                              <p:spTgt spid="4">
                                                <p:txEl>
                                                  <p:pRg st="3" end="3"/>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330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4">
                                                <p:txEl>
                                                  <p:pRg st="4" end="4"/>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360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60" dur="1000" fill="hold"/>
                                            <p:tgtEl>
                                              <p:spTgt spid="4">
                                                <p:txEl>
                                                  <p:pRg st="5" end="5"/>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3900"/>
                                      </p:stCondLst>
                                      <p:childTnLst>
                                        <p:set>
                                          <p:cBhvr>
                                            <p:cTn id="62" dur="1" fill="hold">
                                              <p:stCondLst>
                                                <p:cond delay="0"/>
                                              </p:stCondLst>
                                            </p:cTn>
                                            <p:tgtEl>
                                              <p:spTgt spid="4">
                                                <p:txEl>
                                                  <p:pRg st="6" end="6"/>
                                                </p:txEl>
                                              </p:spTgt>
                                            </p:tgtEl>
                                            <p:attrNameLst>
                                              <p:attrName>style.visibility</p:attrName>
                                            </p:attrNameLst>
                                          </p:cBhvr>
                                          <p:to>
                                            <p:strVal val="visible"/>
                                          </p:to>
                                        </p:set>
                                        <p:anim calcmode="lin" valueType="num">
                                          <p:cBhvr additive="base">
                                            <p:cTn id="63" dur="1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64"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9CE6ED6-6F54-4912-A6B5-9F87419D9BBA}"/>
              </a:ext>
              <a:ext uri="{C183D7F6-B498-43B3-948B-1728B52AA6E4}">
                <adec:decorative xmlns:adec="http://schemas.microsoft.com/office/drawing/2017/decorative" val="1"/>
              </a:ext>
            </a:extLst>
          </p:cNvPr>
          <p:cNvPicPr>
            <a:picLocks noChangeAspect="1"/>
          </p:cNvPicPr>
          <p:nvPr/>
        </p:nvPicPr>
        <p:blipFill>
          <a:blip r:embed="rId3">
            <a:alphaModFix amt="5000"/>
          </a:blip>
          <a:stretch>
            <a:fillRect/>
          </a:stretch>
        </p:blipFill>
        <p:spPr>
          <a:xfrm>
            <a:off x="0" y="4907682"/>
            <a:ext cx="9144000" cy="1218481"/>
          </a:xfrm>
          <a:prstGeom prst="rect">
            <a:avLst/>
          </a:prstGeom>
        </p:spPr>
      </p:pic>
      <p:sp>
        <p:nvSpPr>
          <p:cNvPr id="2" name="Title 1">
            <a:extLst>
              <a:ext uri="{FF2B5EF4-FFF2-40B4-BE49-F238E27FC236}">
                <a16:creationId xmlns:a16="http://schemas.microsoft.com/office/drawing/2014/main" id="{F06D144E-C212-7641-B203-7EF02B59B564}"/>
              </a:ext>
            </a:extLst>
          </p:cNvPr>
          <p:cNvSpPr>
            <a:spLocks noGrp="1"/>
          </p:cNvSpPr>
          <p:nvPr>
            <p:ph type="title"/>
          </p:nvPr>
        </p:nvSpPr>
        <p:spPr/>
        <p:txBody>
          <a:bodyPr/>
          <a:lstStyle/>
          <a:p>
            <a:r>
              <a:rPr lang="en-US" dirty="0"/>
              <a:t>You Will Be In Good Company</a:t>
            </a:r>
          </a:p>
        </p:txBody>
      </p:sp>
      <p:sp>
        <p:nvSpPr>
          <p:cNvPr id="7" name="Freeform 6">
            <a:extLst>
              <a:ext uri="{FF2B5EF4-FFF2-40B4-BE49-F238E27FC236}">
                <a16:creationId xmlns:a16="http://schemas.microsoft.com/office/drawing/2014/main" id="{FD5CEB1C-1CC4-46DB-9462-BF34D8DFFB74}"/>
              </a:ext>
            </a:extLst>
          </p:cNvPr>
          <p:cNvSpPr>
            <a:spLocks/>
          </p:cNvSpPr>
          <p:nvPr/>
        </p:nvSpPr>
        <p:spPr bwMode="auto">
          <a:xfrm>
            <a:off x="4756962" y="2276116"/>
            <a:ext cx="1062621" cy="1903995"/>
          </a:xfrm>
          <a:custGeom>
            <a:avLst/>
            <a:gdLst>
              <a:gd name="T0" fmla="*/ 197 w 416"/>
              <a:gd name="T1" fmla="*/ 745 h 745"/>
              <a:gd name="T2" fmla="*/ 0 w 416"/>
              <a:gd name="T3" fmla="*/ 153 h 745"/>
              <a:gd name="T4" fmla="*/ 0 w 416"/>
              <a:gd name="T5" fmla="*/ 0 h 745"/>
            </a:gdLst>
            <a:ahLst/>
            <a:cxnLst>
              <a:cxn ang="0">
                <a:pos x="T0" y="T1"/>
              </a:cxn>
              <a:cxn ang="0">
                <a:pos x="T2" y="T3"/>
              </a:cxn>
              <a:cxn ang="0">
                <a:pos x="T4" y="T5"/>
              </a:cxn>
            </a:cxnLst>
            <a:rect l="0" t="0" r="r" b="b"/>
            <a:pathLst>
              <a:path w="416" h="745">
                <a:moveTo>
                  <a:pt x="197" y="745"/>
                </a:moveTo>
                <a:cubicBezTo>
                  <a:pt x="416" y="590"/>
                  <a:pt x="352" y="172"/>
                  <a:pt x="0" y="153"/>
                </a:cubicBezTo>
                <a:cubicBezTo>
                  <a:pt x="0" y="0"/>
                  <a:pt x="0" y="0"/>
                  <a:pt x="0" y="0"/>
                </a:cubicBezTo>
              </a:path>
            </a:pathLst>
          </a:custGeom>
          <a:noFill/>
          <a:ln w="38100"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Freeform 7">
            <a:extLst>
              <a:ext uri="{FF2B5EF4-FFF2-40B4-BE49-F238E27FC236}">
                <a16:creationId xmlns:a16="http://schemas.microsoft.com/office/drawing/2014/main" id="{ADA83F37-EFF2-4CB9-A45C-8BE52ABA47AC}"/>
              </a:ext>
            </a:extLst>
          </p:cNvPr>
          <p:cNvSpPr>
            <a:spLocks/>
          </p:cNvSpPr>
          <p:nvPr/>
        </p:nvSpPr>
        <p:spPr bwMode="auto">
          <a:xfrm>
            <a:off x="3752844" y="2368657"/>
            <a:ext cx="1815710" cy="1313651"/>
          </a:xfrm>
          <a:custGeom>
            <a:avLst/>
            <a:gdLst>
              <a:gd name="T0" fmla="*/ 666 w 711"/>
              <a:gd name="T1" fmla="*/ 514 h 514"/>
              <a:gd name="T2" fmla="*/ 108 w 711"/>
              <a:gd name="T3" fmla="*/ 235 h 514"/>
              <a:gd name="T4" fmla="*/ 0 w 711"/>
              <a:gd name="T5" fmla="*/ 127 h 514"/>
            </a:gdLst>
            <a:ahLst/>
            <a:cxnLst>
              <a:cxn ang="0">
                <a:pos x="T0" y="T1"/>
              </a:cxn>
              <a:cxn ang="0">
                <a:pos x="T2" y="T3"/>
              </a:cxn>
              <a:cxn ang="0">
                <a:pos x="T4" y="T5"/>
              </a:cxn>
            </a:cxnLst>
            <a:rect l="0" t="0" r="r" b="b"/>
            <a:pathLst>
              <a:path w="711" h="514">
                <a:moveTo>
                  <a:pt x="666" y="514"/>
                </a:moveTo>
                <a:cubicBezTo>
                  <a:pt x="711" y="250"/>
                  <a:pt x="370" y="0"/>
                  <a:pt x="108" y="235"/>
                </a:cubicBezTo>
                <a:cubicBezTo>
                  <a:pt x="0" y="127"/>
                  <a:pt x="0" y="127"/>
                  <a:pt x="0" y="127"/>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Freeform 8">
            <a:extLst>
              <a:ext uri="{FF2B5EF4-FFF2-40B4-BE49-F238E27FC236}">
                <a16:creationId xmlns:a16="http://schemas.microsoft.com/office/drawing/2014/main" id="{413C177C-A39F-46A8-ACCE-CF7CC415F29D}"/>
              </a:ext>
            </a:extLst>
          </p:cNvPr>
          <p:cNvSpPr>
            <a:spLocks/>
          </p:cNvSpPr>
          <p:nvPr/>
        </p:nvSpPr>
        <p:spPr bwMode="auto">
          <a:xfrm>
            <a:off x="3336943" y="2633514"/>
            <a:ext cx="1902932" cy="1063685"/>
          </a:xfrm>
          <a:custGeom>
            <a:avLst/>
            <a:gdLst>
              <a:gd name="T0" fmla="*/ 745 w 745"/>
              <a:gd name="T1" fmla="*/ 219 h 416"/>
              <a:gd name="T2" fmla="*/ 153 w 745"/>
              <a:gd name="T3" fmla="*/ 416 h 416"/>
              <a:gd name="T4" fmla="*/ 0 w 745"/>
              <a:gd name="T5" fmla="*/ 416 h 416"/>
            </a:gdLst>
            <a:ahLst/>
            <a:cxnLst>
              <a:cxn ang="0">
                <a:pos x="T0" y="T1"/>
              </a:cxn>
              <a:cxn ang="0">
                <a:pos x="T2" y="T3"/>
              </a:cxn>
              <a:cxn ang="0">
                <a:pos x="T4" y="T5"/>
              </a:cxn>
            </a:cxnLst>
            <a:rect l="0" t="0" r="r" b="b"/>
            <a:pathLst>
              <a:path w="745" h="416">
                <a:moveTo>
                  <a:pt x="745" y="219"/>
                </a:moveTo>
                <a:cubicBezTo>
                  <a:pt x="590" y="0"/>
                  <a:pt x="172" y="64"/>
                  <a:pt x="153" y="416"/>
                </a:cubicBezTo>
                <a:cubicBezTo>
                  <a:pt x="0" y="416"/>
                  <a:pt x="0" y="416"/>
                  <a:pt x="0" y="416"/>
                </a:cubicBezTo>
              </a:path>
            </a:pathLst>
          </a:custGeom>
          <a:noFill/>
          <a:ln w="381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Freeform 9">
            <a:extLst>
              <a:ext uri="{FF2B5EF4-FFF2-40B4-BE49-F238E27FC236}">
                <a16:creationId xmlns:a16="http://schemas.microsoft.com/office/drawing/2014/main" id="{F93528EC-FFE8-4758-85B8-3CC3A3DEA016}"/>
              </a:ext>
            </a:extLst>
          </p:cNvPr>
          <p:cNvSpPr>
            <a:spLocks/>
          </p:cNvSpPr>
          <p:nvPr/>
        </p:nvSpPr>
        <p:spPr bwMode="auto">
          <a:xfrm>
            <a:off x="3429484" y="2884544"/>
            <a:ext cx="1312587" cy="1816773"/>
          </a:xfrm>
          <a:custGeom>
            <a:avLst/>
            <a:gdLst>
              <a:gd name="T0" fmla="*/ 514 w 514"/>
              <a:gd name="T1" fmla="*/ 45 h 711"/>
              <a:gd name="T2" fmla="*/ 235 w 514"/>
              <a:gd name="T3" fmla="*/ 603 h 711"/>
              <a:gd name="T4" fmla="*/ 127 w 514"/>
              <a:gd name="T5" fmla="*/ 711 h 711"/>
            </a:gdLst>
            <a:ahLst/>
            <a:cxnLst>
              <a:cxn ang="0">
                <a:pos x="T0" y="T1"/>
              </a:cxn>
              <a:cxn ang="0">
                <a:pos x="T2" y="T3"/>
              </a:cxn>
              <a:cxn ang="0">
                <a:pos x="T4" y="T5"/>
              </a:cxn>
            </a:cxnLst>
            <a:rect l="0" t="0" r="r" b="b"/>
            <a:pathLst>
              <a:path w="514" h="711">
                <a:moveTo>
                  <a:pt x="514" y="45"/>
                </a:moveTo>
                <a:cubicBezTo>
                  <a:pt x="250" y="0"/>
                  <a:pt x="0" y="341"/>
                  <a:pt x="235" y="603"/>
                </a:cubicBezTo>
                <a:cubicBezTo>
                  <a:pt x="127" y="711"/>
                  <a:pt x="127" y="711"/>
                  <a:pt x="127" y="711"/>
                </a:cubicBez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Freeform 10">
            <a:extLst>
              <a:ext uri="{FF2B5EF4-FFF2-40B4-BE49-F238E27FC236}">
                <a16:creationId xmlns:a16="http://schemas.microsoft.com/office/drawing/2014/main" id="{5D4699DA-1AD8-4B6C-9706-31C2A99E5EBF}"/>
              </a:ext>
            </a:extLst>
          </p:cNvPr>
          <p:cNvSpPr>
            <a:spLocks/>
          </p:cNvSpPr>
          <p:nvPr/>
        </p:nvSpPr>
        <p:spPr bwMode="auto">
          <a:xfrm>
            <a:off x="3694341" y="3214286"/>
            <a:ext cx="1062621" cy="1903995"/>
          </a:xfrm>
          <a:custGeom>
            <a:avLst/>
            <a:gdLst>
              <a:gd name="T0" fmla="*/ 219 w 416"/>
              <a:gd name="T1" fmla="*/ 0 h 745"/>
              <a:gd name="T2" fmla="*/ 416 w 416"/>
              <a:gd name="T3" fmla="*/ 592 h 745"/>
              <a:gd name="T4" fmla="*/ 416 w 416"/>
              <a:gd name="T5" fmla="*/ 745 h 745"/>
            </a:gdLst>
            <a:ahLst/>
            <a:cxnLst>
              <a:cxn ang="0">
                <a:pos x="T0" y="T1"/>
              </a:cxn>
              <a:cxn ang="0">
                <a:pos x="T2" y="T3"/>
              </a:cxn>
              <a:cxn ang="0">
                <a:pos x="T4" y="T5"/>
              </a:cxn>
            </a:cxnLst>
            <a:rect l="0" t="0" r="r" b="b"/>
            <a:pathLst>
              <a:path w="416" h="745">
                <a:moveTo>
                  <a:pt x="219" y="0"/>
                </a:moveTo>
                <a:cubicBezTo>
                  <a:pt x="0" y="155"/>
                  <a:pt x="64" y="573"/>
                  <a:pt x="416" y="592"/>
                </a:cubicBezTo>
                <a:cubicBezTo>
                  <a:pt x="416" y="745"/>
                  <a:pt x="416" y="745"/>
                  <a:pt x="416" y="745"/>
                </a:cubicBezTo>
              </a:path>
            </a:pathLst>
          </a:custGeom>
          <a:noFill/>
          <a:ln w="38100"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Freeform 11">
            <a:extLst>
              <a:ext uri="{FF2B5EF4-FFF2-40B4-BE49-F238E27FC236}">
                <a16:creationId xmlns:a16="http://schemas.microsoft.com/office/drawing/2014/main" id="{258FBAB1-5A29-458E-B547-6ADFEE57829D}"/>
              </a:ext>
            </a:extLst>
          </p:cNvPr>
          <p:cNvSpPr>
            <a:spLocks/>
          </p:cNvSpPr>
          <p:nvPr/>
        </p:nvSpPr>
        <p:spPr bwMode="auto">
          <a:xfrm>
            <a:off x="3945370" y="3712090"/>
            <a:ext cx="1815710" cy="1313651"/>
          </a:xfrm>
          <a:custGeom>
            <a:avLst/>
            <a:gdLst>
              <a:gd name="T0" fmla="*/ 45 w 711"/>
              <a:gd name="T1" fmla="*/ 0 h 514"/>
              <a:gd name="T2" fmla="*/ 603 w 711"/>
              <a:gd name="T3" fmla="*/ 279 h 514"/>
              <a:gd name="T4" fmla="*/ 711 w 711"/>
              <a:gd name="T5" fmla="*/ 387 h 514"/>
            </a:gdLst>
            <a:ahLst/>
            <a:cxnLst>
              <a:cxn ang="0">
                <a:pos x="T0" y="T1"/>
              </a:cxn>
              <a:cxn ang="0">
                <a:pos x="T2" y="T3"/>
              </a:cxn>
              <a:cxn ang="0">
                <a:pos x="T4" y="T5"/>
              </a:cxn>
            </a:cxnLst>
            <a:rect l="0" t="0" r="r" b="b"/>
            <a:pathLst>
              <a:path w="711" h="514">
                <a:moveTo>
                  <a:pt x="45" y="0"/>
                </a:moveTo>
                <a:cubicBezTo>
                  <a:pt x="0" y="264"/>
                  <a:pt x="341" y="514"/>
                  <a:pt x="603" y="279"/>
                </a:cubicBezTo>
                <a:cubicBezTo>
                  <a:pt x="711" y="387"/>
                  <a:pt x="711" y="387"/>
                  <a:pt x="711" y="387"/>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Freeform 12">
            <a:extLst>
              <a:ext uri="{FF2B5EF4-FFF2-40B4-BE49-F238E27FC236}">
                <a16:creationId xmlns:a16="http://schemas.microsoft.com/office/drawing/2014/main" id="{FF26FEC1-B102-466A-987E-7A19C65DAD52}"/>
              </a:ext>
            </a:extLst>
          </p:cNvPr>
          <p:cNvSpPr>
            <a:spLocks/>
          </p:cNvSpPr>
          <p:nvPr/>
        </p:nvSpPr>
        <p:spPr bwMode="auto">
          <a:xfrm>
            <a:off x="4274049" y="3697198"/>
            <a:ext cx="1902932" cy="1063685"/>
          </a:xfrm>
          <a:custGeom>
            <a:avLst/>
            <a:gdLst>
              <a:gd name="T0" fmla="*/ 0 w 745"/>
              <a:gd name="T1" fmla="*/ 197 h 416"/>
              <a:gd name="T2" fmla="*/ 592 w 745"/>
              <a:gd name="T3" fmla="*/ 0 h 416"/>
              <a:gd name="T4" fmla="*/ 745 w 745"/>
              <a:gd name="T5" fmla="*/ 0 h 416"/>
            </a:gdLst>
            <a:ahLst/>
            <a:cxnLst>
              <a:cxn ang="0">
                <a:pos x="T0" y="T1"/>
              </a:cxn>
              <a:cxn ang="0">
                <a:pos x="T2" y="T3"/>
              </a:cxn>
              <a:cxn ang="0">
                <a:pos x="T4" y="T5"/>
              </a:cxn>
            </a:cxnLst>
            <a:rect l="0" t="0" r="r" b="b"/>
            <a:pathLst>
              <a:path w="745" h="416">
                <a:moveTo>
                  <a:pt x="0" y="197"/>
                </a:moveTo>
                <a:cubicBezTo>
                  <a:pt x="155" y="416"/>
                  <a:pt x="573" y="352"/>
                  <a:pt x="592" y="0"/>
                </a:cubicBezTo>
                <a:cubicBezTo>
                  <a:pt x="745" y="0"/>
                  <a:pt x="745" y="0"/>
                  <a:pt x="745" y="0"/>
                </a:cubicBezTo>
              </a:path>
            </a:pathLst>
          </a:custGeom>
          <a:noFill/>
          <a:ln w="381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Freeform 13">
            <a:extLst>
              <a:ext uri="{FF2B5EF4-FFF2-40B4-BE49-F238E27FC236}">
                <a16:creationId xmlns:a16="http://schemas.microsoft.com/office/drawing/2014/main" id="{1B7D3FA1-0374-4F5F-86AB-323BA51CD5A1}"/>
              </a:ext>
            </a:extLst>
          </p:cNvPr>
          <p:cNvSpPr>
            <a:spLocks/>
          </p:cNvSpPr>
          <p:nvPr/>
        </p:nvSpPr>
        <p:spPr bwMode="auto">
          <a:xfrm>
            <a:off x="4771854" y="2693080"/>
            <a:ext cx="1312587" cy="1816773"/>
          </a:xfrm>
          <a:custGeom>
            <a:avLst/>
            <a:gdLst>
              <a:gd name="T0" fmla="*/ 0 w 514"/>
              <a:gd name="T1" fmla="*/ 666 h 711"/>
              <a:gd name="T2" fmla="*/ 279 w 514"/>
              <a:gd name="T3" fmla="*/ 108 h 711"/>
              <a:gd name="T4" fmla="*/ 387 w 514"/>
              <a:gd name="T5" fmla="*/ 0 h 711"/>
            </a:gdLst>
            <a:ahLst/>
            <a:cxnLst>
              <a:cxn ang="0">
                <a:pos x="T0" y="T1"/>
              </a:cxn>
              <a:cxn ang="0">
                <a:pos x="T2" y="T3"/>
              </a:cxn>
              <a:cxn ang="0">
                <a:pos x="T4" y="T5"/>
              </a:cxn>
            </a:cxnLst>
            <a:rect l="0" t="0" r="r" b="b"/>
            <a:pathLst>
              <a:path w="514" h="711">
                <a:moveTo>
                  <a:pt x="0" y="666"/>
                </a:moveTo>
                <a:cubicBezTo>
                  <a:pt x="264" y="711"/>
                  <a:pt x="514" y="370"/>
                  <a:pt x="279" y="108"/>
                </a:cubicBezTo>
                <a:cubicBezTo>
                  <a:pt x="387" y="0"/>
                  <a:pt x="387" y="0"/>
                  <a:pt x="387" y="0"/>
                </a:cubicBez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Text Placeholder 33">
            <a:extLst>
              <a:ext uri="{FF2B5EF4-FFF2-40B4-BE49-F238E27FC236}">
                <a16:creationId xmlns:a16="http://schemas.microsoft.com/office/drawing/2014/main" id="{EE3810ED-BA68-4F13-A2A3-BAE1C8518869}"/>
              </a:ext>
            </a:extLst>
          </p:cNvPr>
          <p:cNvSpPr txBox="1">
            <a:spLocks/>
          </p:cNvSpPr>
          <p:nvPr/>
        </p:nvSpPr>
        <p:spPr>
          <a:xfrm>
            <a:off x="4312079" y="1776533"/>
            <a:ext cx="1902396" cy="61436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Costco</a:t>
            </a:r>
          </a:p>
        </p:txBody>
      </p:sp>
      <p:sp>
        <p:nvSpPr>
          <p:cNvPr id="24" name="Text Placeholder 33">
            <a:extLst>
              <a:ext uri="{FF2B5EF4-FFF2-40B4-BE49-F238E27FC236}">
                <a16:creationId xmlns:a16="http://schemas.microsoft.com/office/drawing/2014/main" id="{869FCBA6-C65F-481A-8DF4-357A41B7DDE4}"/>
              </a:ext>
            </a:extLst>
          </p:cNvPr>
          <p:cNvSpPr txBox="1">
            <a:spLocks/>
          </p:cNvSpPr>
          <p:nvPr/>
        </p:nvSpPr>
        <p:spPr>
          <a:xfrm>
            <a:off x="4358170" y="5469418"/>
            <a:ext cx="1902396" cy="61436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Kroger</a:t>
            </a:r>
          </a:p>
        </p:txBody>
      </p:sp>
      <p:sp>
        <p:nvSpPr>
          <p:cNvPr id="25" name="Text Placeholder 33">
            <a:extLst>
              <a:ext uri="{FF2B5EF4-FFF2-40B4-BE49-F238E27FC236}">
                <a16:creationId xmlns:a16="http://schemas.microsoft.com/office/drawing/2014/main" id="{C80FF2C8-5671-4CC7-B26D-1B079C2912DD}"/>
              </a:ext>
            </a:extLst>
          </p:cNvPr>
          <p:cNvSpPr txBox="1">
            <a:spLocks/>
          </p:cNvSpPr>
          <p:nvPr/>
        </p:nvSpPr>
        <p:spPr>
          <a:xfrm>
            <a:off x="2371420" y="4878637"/>
            <a:ext cx="1490439" cy="1066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University of Michigan</a:t>
            </a:r>
          </a:p>
        </p:txBody>
      </p:sp>
      <p:sp>
        <p:nvSpPr>
          <p:cNvPr id="26" name="Text Placeholder 33">
            <a:extLst>
              <a:ext uri="{FF2B5EF4-FFF2-40B4-BE49-F238E27FC236}">
                <a16:creationId xmlns:a16="http://schemas.microsoft.com/office/drawing/2014/main" id="{C6D87893-2DAC-4DB8-9640-F82EAE20AAA0}"/>
              </a:ext>
            </a:extLst>
          </p:cNvPr>
          <p:cNvSpPr txBox="1">
            <a:spLocks/>
          </p:cNvSpPr>
          <p:nvPr/>
        </p:nvSpPr>
        <p:spPr>
          <a:xfrm>
            <a:off x="1544153" y="3433930"/>
            <a:ext cx="1490439" cy="1066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University of Utah Health Plan</a:t>
            </a:r>
          </a:p>
        </p:txBody>
      </p:sp>
      <p:sp>
        <p:nvSpPr>
          <p:cNvPr id="27" name="Text Placeholder 33">
            <a:extLst>
              <a:ext uri="{FF2B5EF4-FFF2-40B4-BE49-F238E27FC236}">
                <a16:creationId xmlns:a16="http://schemas.microsoft.com/office/drawing/2014/main" id="{91732C34-47C2-47D4-AA38-883671DC817A}"/>
              </a:ext>
            </a:extLst>
          </p:cNvPr>
          <p:cNvSpPr txBox="1">
            <a:spLocks/>
          </p:cNvSpPr>
          <p:nvPr/>
        </p:nvSpPr>
        <p:spPr>
          <a:xfrm>
            <a:off x="2214786" y="2305481"/>
            <a:ext cx="1490439" cy="1066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Wells Fargo</a:t>
            </a:r>
          </a:p>
        </p:txBody>
      </p:sp>
      <p:sp>
        <p:nvSpPr>
          <p:cNvPr id="28" name="Text Placeholder 33">
            <a:extLst>
              <a:ext uri="{FF2B5EF4-FFF2-40B4-BE49-F238E27FC236}">
                <a16:creationId xmlns:a16="http://schemas.microsoft.com/office/drawing/2014/main" id="{E25432A5-EABA-407F-BBB6-31C76DD3BF76}"/>
              </a:ext>
            </a:extLst>
          </p:cNvPr>
          <p:cNvSpPr txBox="1">
            <a:spLocks/>
          </p:cNvSpPr>
          <p:nvPr/>
        </p:nvSpPr>
        <p:spPr>
          <a:xfrm>
            <a:off x="5491297" y="4878637"/>
            <a:ext cx="1490439" cy="1066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b="1" dirty="0"/>
              <a:t>Bath Iron Works</a:t>
            </a:r>
          </a:p>
        </p:txBody>
      </p:sp>
      <p:sp>
        <p:nvSpPr>
          <p:cNvPr id="29" name="Text Placeholder 33">
            <a:extLst>
              <a:ext uri="{FF2B5EF4-FFF2-40B4-BE49-F238E27FC236}">
                <a16:creationId xmlns:a16="http://schemas.microsoft.com/office/drawing/2014/main" id="{9852F053-7BD3-462B-977D-377F615A8985}"/>
              </a:ext>
            </a:extLst>
          </p:cNvPr>
          <p:cNvSpPr txBox="1">
            <a:spLocks/>
          </p:cNvSpPr>
          <p:nvPr/>
        </p:nvSpPr>
        <p:spPr>
          <a:xfrm>
            <a:off x="6384966" y="3601466"/>
            <a:ext cx="1490439" cy="1066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b="1" dirty="0"/>
              <a:t>Dow Chemical</a:t>
            </a:r>
          </a:p>
        </p:txBody>
      </p:sp>
      <p:sp>
        <p:nvSpPr>
          <p:cNvPr id="30" name="Text Placeholder 33">
            <a:extLst>
              <a:ext uri="{FF2B5EF4-FFF2-40B4-BE49-F238E27FC236}">
                <a16:creationId xmlns:a16="http://schemas.microsoft.com/office/drawing/2014/main" id="{4E39C47E-950D-40B8-872E-0C3C34AAA49E}"/>
              </a:ext>
            </a:extLst>
          </p:cNvPr>
          <p:cNvSpPr txBox="1">
            <a:spLocks/>
          </p:cNvSpPr>
          <p:nvPr/>
        </p:nvSpPr>
        <p:spPr>
          <a:xfrm>
            <a:off x="5491297" y="2261614"/>
            <a:ext cx="1490439" cy="1066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b="1" dirty="0"/>
              <a:t>General Dynamics</a:t>
            </a:r>
          </a:p>
        </p:txBody>
      </p:sp>
    </p:spTree>
    <p:extLst>
      <p:ext uri="{BB962C8B-B14F-4D97-AF65-F5344CB8AC3E}">
        <p14:creationId xmlns:p14="http://schemas.microsoft.com/office/powerpoint/2010/main" val="421871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 calcmode="lin" valueType="num">
                                      <p:cBhvr>
                                        <p:cTn id="9" dur="1250" fill="hold"/>
                                        <p:tgtEl>
                                          <p:spTgt spid="7"/>
                                        </p:tgtEl>
                                        <p:attrNameLst>
                                          <p:attrName>style.rotation</p:attrName>
                                        </p:attrNameLst>
                                      </p:cBhvr>
                                      <p:tavLst>
                                        <p:tav tm="0">
                                          <p:val>
                                            <p:fltVal val="90"/>
                                          </p:val>
                                        </p:tav>
                                        <p:tav tm="100000">
                                          <p:val>
                                            <p:fltVal val="0"/>
                                          </p:val>
                                        </p:tav>
                                      </p:tavLst>
                                    </p:anim>
                                    <p:animEffect transition="in" filter="fade">
                                      <p:cBhvr>
                                        <p:cTn id="10" dur="125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250" fill="hold"/>
                                        <p:tgtEl>
                                          <p:spTgt spid="8"/>
                                        </p:tgtEl>
                                        <p:attrNameLst>
                                          <p:attrName>ppt_w</p:attrName>
                                        </p:attrNameLst>
                                      </p:cBhvr>
                                      <p:tavLst>
                                        <p:tav tm="0">
                                          <p:val>
                                            <p:fltVal val="0"/>
                                          </p:val>
                                        </p:tav>
                                        <p:tav tm="100000">
                                          <p:val>
                                            <p:strVal val="#ppt_w"/>
                                          </p:val>
                                        </p:tav>
                                      </p:tavLst>
                                    </p:anim>
                                    <p:anim calcmode="lin" valueType="num">
                                      <p:cBhvr>
                                        <p:cTn id="14" dur="1250" fill="hold"/>
                                        <p:tgtEl>
                                          <p:spTgt spid="8"/>
                                        </p:tgtEl>
                                        <p:attrNameLst>
                                          <p:attrName>ppt_h</p:attrName>
                                        </p:attrNameLst>
                                      </p:cBhvr>
                                      <p:tavLst>
                                        <p:tav tm="0">
                                          <p:val>
                                            <p:fltVal val="0"/>
                                          </p:val>
                                        </p:tav>
                                        <p:tav tm="100000">
                                          <p:val>
                                            <p:strVal val="#ppt_h"/>
                                          </p:val>
                                        </p:tav>
                                      </p:tavLst>
                                    </p:anim>
                                    <p:anim calcmode="lin" valueType="num">
                                      <p:cBhvr>
                                        <p:cTn id="15" dur="1250" fill="hold"/>
                                        <p:tgtEl>
                                          <p:spTgt spid="8"/>
                                        </p:tgtEl>
                                        <p:attrNameLst>
                                          <p:attrName>style.rotation</p:attrName>
                                        </p:attrNameLst>
                                      </p:cBhvr>
                                      <p:tavLst>
                                        <p:tav tm="0">
                                          <p:val>
                                            <p:fltVal val="90"/>
                                          </p:val>
                                        </p:tav>
                                        <p:tav tm="100000">
                                          <p:val>
                                            <p:fltVal val="0"/>
                                          </p:val>
                                        </p:tav>
                                      </p:tavLst>
                                    </p:anim>
                                    <p:animEffect transition="in" filter="fade">
                                      <p:cBhvr>
                                        <p:cTn id="16" dur="125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250" fill="hold"/>
                                        <p:tgtEl>
                                          <p:spTgt spid="9"/>
                                        </p:tgtEl>
                                        <p:attrNameLst>
                                          <p:attrName>ppt_w</p:attrName>
                                        </p:attrNameLst>
                                      </p:cBhvr>
                                      <p:tavLst>
                                        <p:tav tm="0">
                                          <p:val>
                                            <p:fltVal val="0"/>
                                          </p:val>
                                        </p:tav>
                                        <p:tav tm="100000">
                                          <p:val>
                                            <p:strVal val="#ppt_w"/>
                                          </p:val>
                                        </p:tav>
                                      </p:tavLst>
                                    </p:anim>
                                    <p:anim calcmode="lin" valueType="num">
                                      <p:cBhvr>
                                        <p:cTn id="20" dur="1250" fill="hold"/>
                                        <p:tgtEl>
                                          <p:spTgt spid="9"/>
                                        </p:tgtEl>
                                        <p:attrNameLst>
                                          <p:attrName>ppt_h</p:attrName>
                                        </p:attrNameLst>
                                      </p:cBhvr>
                                      <p:tavLst>
                                        <p:tav tm="0">
                                          <p:val>
                                            <p:fltVal val="0"/>
                                          </p:val>
                                        </p:tav>
                                        <p:tav tm="100000">
                                          <p:val>
                                            <p:strVal val="#ppt_h"/>
                                          </p:val>
                                        </p:tav>
                                      </p:tavLst>
                                    </p:anim>
                                    <p:anim calcmode="lin" valueType="num">
                                      <p:cBhvr>
                                        <p:cTn id="21" dur="1250" fill="hold"/>
                                        <p:tgtEl>
                                          <p:spTgt spid="9"/>
                                        </p:tgtEl>
                                        <p:attrNameLst>
                                          <p:attrName>style.rotation</p:attrName>
                                        </p:attrNameLst>
                                      </p:cBhvr>
                                      <p:tavLst>
                                        <p:tav tm="0">
                                          <p:val>
                                            <p:fltVal val="90"/>
                                          </p:val>
                                        </p:tav>
                                        <p:tav tm="100000">
                                          <p:val>
                                            <p:fltVal val="0"/>
                                          </p:val>
                                        </p:tav>
                                      </p:tavLst>
                                    </p:anim>
                                    <p:animEffect transition="in" filter="fade">
                                      <p:cBhvr>
                                        <p:cTn id="22" dur="125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250" fill="hold"/>
                                        <p:tgtEl>
                                          <p:spTgt spid="10"/>
                                        </p:tgtEl>
                                        <p:attrNameLst>
                                          <p:attrName>ppt_w</p:attrName>
                                        </p:attrNameLst>
                                      </p:cBhvr>
                                      <p:tavLst>
                                        <p:tav tm="0">
                                          <p:val>
                                            <p:fltVal val="0"/>
                                          </p:val>
                                        </p:tav>
                                        <p:tav tm="100000">
                                          <p:val>
                                            <p:strVal val="#ppt_w"/>
                                          </p:val>
                                        </p:tav>
                                      </p:tavLst>
                                    </p:anim>
                                    <p:anim calcmode="lin" valueType="num">
                                      <p:cBhvr>
                                        <p:cTn id="26" dur="1250" fill="hold"/>
                                        <p:tgtEl>
                                          <p:spTgt spid="10"/>
                                        </p:tgtEl>
                                        <p:attrNameLst>
                                          <p:attrName>ppt_h</p:attrName>
                                        </p:attrNameLst>
                                      </p:cBhvr>
                                      <p:tavLst>
                                        <p:tav tm="0">
                                          <p:val>
                                            <p:fltVal val="0"/>
                                          </p:val>
                                        </p:tav>
                                        <p:tav tm="100000">
                                          <p:val>
                                            <p:strVal val="#ppt_h"/>
                                          </p:val>
                                        </p:tav>
                                      </p:tavLst>
                                    </p:anim>
                                    <p:anim calcmode="lin" valueType="num">
                                      <p:cBhvr>
                                        <p:cTn id="27" dur="1250" fill="hold"/>
                                        <p:tgtEl>
                                          <p:spTgt spid="10"/>
                                        </p:tgtEl>
                                        <p:attrNameLst>
                                          <p:attrName>style.rotation</p:attrName>
                                        </p:attrNameLst>
                                      </p:cBhvr>
                                      <p:tavLst>
                                        <p:tav tm="0">
                                          <p:val>
                                            <p:fltVal val="90"/>
                                          </p:val>
                                        </p:tav>
                                        <p:tav tm="100000">
                                          <p:val>
                                            <p:fltVal val="0"/>
                                          </p:val>
                                        </p:tav>
                                      </p:tavLst>
                                    </p:anim>
                                    <p:animEffect transition="in" filter="fade">
                                      <p:cBhvr>
                                        <p:cTn id="28" dur="125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anim calcmode="lin" valueType="num">
                                      <p:cBhvr>
                                        <p:cTn id="33" dur="1250" fill="hold"/>
                                        <p:tgtEl>
                                          <p:spTgt spid="11"/>
                                        </p:tgtEl>
                                        <p:attrNameLst>
                                          <p:attrName>style.rotation</p:attrName>
                                        </p:attrNameLst>
                                      </p:cBhvr>
                                      <p:tavLst>
                                        <p:tav tm="0">
                                          <p:val>
                                            <p:fltVal val="90"/>
                                          </p:val>
                                        </p:tav>
                                        <p:tav tm="100000">
                                          <p:val>
                                            <p:fltVal val="0"/>
                                          </p:val>
                                        </p:tav>
                                      </p:tavLst>
                                    </p:anim>
                                    <p:animEffect transition="in" filter="fade">
                                      <p:cBhvr>
                                        <p:cTn id="34" dur="125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250" fill="hold"/>
                                        <p:tgtEl>
                                          <p:spTgt spid="12"/>
                                        </p:tgtEl>
                                        <p:attrNameLst>
                                          <p:attrName>ppt_w</p:attrName>
                                        </p:attrNameLst>
                                      </p:cBhvr>
                                      <p:tavLst>
                                        <p:tav tm="0">
                                          <p:val>
                                            <p:fltVal val="0"/>
                                          </p:val>
                                        </p:tav>
                                        <p:tav tm="100000">
                                          <p:val>
                                            <p:strVal val="#ppt_w"/>
                                          </p:val>
                                        </p:tav>
                                      </p:tavLst>
                                    </p:anim>
                                    <p:anim calcmode="lin" valueType="num">
                                      <p:cBhvr>
                                        <p:cTn id="38" dur="1250" fill="hold"/>
                                        <p:tgtEl>
                                          <p:spTgt spid="12"/>
                                        </p:tgtEl>
                                        <p:attrNameLst>
                                          <p:attrName>ppt_h</p:attrName>
                                        </p:attrNameLst>
                                      </p:cBhvr>
                                      <p:tavLst>
                                        <p:tav tm="0">
                                          <p:val>
                                            <p:fltVal val="0"/>
                                          </p:val>
                                        </p:tav>
                                        <p:tav tm="100000">
                                          <p:val>
                                            <p:strVal val="#ppt_h"/>
                                          </p:val>
                                        </p:tav>
                                      </p:tavLst>
                                    </p:anim>
                                    <p:anim calcmode="lin" valueType="num">
                                      <p:cBhvr>
                                        <p:cTn id="39" dur="1250" fill="hold"/>
                                        <p:tgtEl>
                                          <p:spTgt spid="12"/>
                                        </p:tgtEl>
                                        <p:attrNameLst>
                                          <p:attrName>style.rotation</p:attrName>
                                        </p:attrNameLst>
                                      </p:cBhvr>
                                      <p:tavLst>
                                        <p:tav tm="0">
                                          <p:val>
                                            <p:fltVal val="90"/>
                                          </p:val>
                                        </p:tav>
                                        <p:tav tm="100000">
                                          <p:val>
                                            <p:fltVal val="0"/>
                                          </p:val>
                                        </p:tav>
                                      </p:tavLst>
                                    </p:anim>
                                    <p:animEffect transition="in" filter="fade">
                                      <p:cBhvr>
                                        <p:cTn id="40" dur="125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250" fill="hold"/>
                                        <p:tgtEl>
                                          <p:spTgt spid="13"/>
                                        </p:tgtEl>
                                        <p:attrNameLst>
                                          <p:attrName>ppt_w</p:attrName>
                                        </p:attrNameLst>
                                      </p:cBhvr>
                                      <p:tavLst>
                                        <p:tav tm="0">
                                          <p:val>
                                            <p:fltVal val="0"/>
                                          </p:val>
                                        </p:tav>
                                        <p:tav tm="100000">
                                          <p:val>
                                            <p:strVal val="#ppt_w"/>
                                          </p:val>
                                        </p:tav>
                                      </p:tavLst>
                                    </p:anim>
                                    <p:anim calcmode="lin" valueType="num">
                                      <p:cBhvr>
                                        <p:cTn id="44" dur="1250" fill="hold"/>
                                        <p:tgtEl>
                                          <p:spTgt spid="13"/>
                                        </p:tgtEl>
                                        <p:attrNameLst>
                                          <p:attrName>ppt_h</p:attrName>
                                        </p:attrNameLst>
                                      </p:cBhvr>
                                      <p:tavLst>
                                        <p:tav tm="0">
                                          <p:val>
                                            <p:fltVal val="0"/>
                                          </p:val>
                                        </p:tav>
                                        <p:tav tm="100000">
                                          <p:val>
                                            <p:strVal val="#ppt_h"/>
                                          </p:val>
                                        </p:tav>
                                      </p:tavLst>
                                    </p:anim>
                                    <p:anim calcmode="lin" valueType="num">
                                      <p:cBhvr>
                                        <p:cTn id="45" dur="1250" fill="hold"/>
                                        <p:tgtEl>
                                          <p:spTgt spid="13"/>
                                        </p:tgtEl>
                                        <p:attrNameLst>
                                          <p:attrName>style.rotation</p:attrName>
                                        </p:attrNameLst>
                                      </p:cBhvr>
                                      <p:tavLst>
                                        <p:tav tm="0">
                                          <p:val>
                                            <p:fltVal val="90"/>
                                          </p:val>
                                        </p:tav>
                                        <p:tav tm="100000">
                                          <p:val>
                                            <p:fltVal val="0"/>
                                          </p:val>
                                        </p:tav>
                                      </p:tavLst>
                                    </p:anim>
                                    <p:animEffect transition="in" filter="fade">
                                      <p:cBhvr>
                                        <p:cTn id="46" dur="1250"/>
                                        <p:tgtEl>
                                          <p:spTgt spid="1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250" fill="hold"/>
                                        <p:tgtEl>
                                          <p:spTgt spid="14"/>
                                        </p:tgtEl>
                                        <p:attrNameLst>
                                          <p:attrName>ppt_w</p:attrName>
                                        </p:attrNameLst>
                                      </p:cBhvr>
                                      <p:tavLst>
                                        <p:tav tm="0">
                                          <p:val>
                                            <p:fltVal val="0"/>
                                          </p:val>
                                        </p:tav>
                                        <p:tav tm="100000">
                                          <p:val>
                                            <p:strVal val="#ppt_w"/>
                                          </p:val>
                                        </p:tav>
                                      </p:tavLst>
                                    </p:anim>
                                    <p:anim calcmode="lin" valueType="num">
                                      <p:cBhvr>
                                        <p:cTn id="50" dur="1250" fill="hold"/>
                                        <p:tgtEl>
                                          <p:spTgt spid="14"/>
                                        </p:tgtEl>
                                        <p:attrNameLst>
                                          <p:attrName>ppt_h</p:attrName>
                                        </p:attrNameLst>
                                      </p:cBhvr>
                                      <p:tavLst>
                                        <p:tav tm="0">
                                          <p:val>
                                            <p:fltVal val="0"/>
                                          </p:val>
                                        </p:tav>
                                        <p:tav tm="100000">
                                          <p:val>
                                            <p:strVal val="#ppt_h"/>
                                          </p:val>
                                        </p:tav>
                                      </p:tavLst>
                                    </p:anim>
                                    <p:anim calcmode="lin" valueType="num">
                                      <p:cBhvr>
                                        <p:cTn id="51" dur="1250" fill="hold"/>
                                        <p:tgtEl>
                                          <p:spTgt spid="14"/>
                                        </p:tgtEl>
                                        <p:attrNameLst>
                                          <p:attrName>style.rotation</p:attrName>
                                        </p:attrNameLst>
                                      </p:cBhvr>
                                      <p:tavLst>
                                        <p:tav tm="0">
                                          <p:val>
                                            <p:fltVal val="90"/>
                                          </p:val>
                                        </p:tav>
                                        <p:tav tm="100000">
                                          <p:val>
                                            <p:fltVal val="0"/>
                                          </p:val>
                                        </p:tav>
                                      </p:tavLst>
                                    </p:anim>
                                    <p:animEffect transition="in" filter="fade">
                                      <p:cBhvr>
                                        <p:cTn id="52" dur="1250"/>
                                        <p:tgtEl>
                                          <p:spTgt spid="14"/>
                                        </p:tgtEl>
                                      </p:cBhvr>
                                    </p:animEffect>
                                  </p:childTnLst>
                                </p:cTn>
                              </p:par>
                              <p:par>
                                <p:cTn id="53" presetID="53" presetClass="entr" presetSubtype="16" fill="hold" grpId="0" nodeType="withEffect">
                                  <p:stCondLst>
                                    <p:cond delay="5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par>
                                <p:cTn id="63" presetID="53" presetClass="entr" presetSubtype="16" fill="hold" grpId="0" nodeType="withEffect">
                                  <p:stCondLst>
                                    <p:cond delay="35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grpId="0" nodeType="withEffect">
                                  <p:stCondLst>
                                    <p:cond delay="50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par>
                                <p:cTn id="73" presetID="53" presetClass="entr" presetSubtype="16" fill="hold" grpId="0" nodeType="withEffect">
                                  <p:stCondLst>
                                    <p:cond delay="65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Effect transition="in" filter="fade">
                                      <p:cBhvr>
                                        <p:cTn id="77" dur="500"/>
                                        <p:tgtEl>
                                          <p:spTgt spid="28"/>
                                        </p:tgtEl>
                                      </p:cBhvr>
                                    </p:animEffect>
                                  </p:childTnLst>
                                </p:cTn>
                              </p:par>
                              <p:par>
                                <p:cTn id="78" presetID="53" presetClass="entr" presetSubtype="16" fill="hold" grpId="0" nodeType="withEffect">
                                  <p:stCondLst>
                                    <p:cond delay="80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par>
                                <p:cTn id="83" presetID="53" presetClass="entr" presetSubtype="16" fill="hold" grpId="0" nodeType="withEffect">
                                  <p:stCondLst>
                                    <p:cond delay="95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110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23" grpId="0"/>
      <p:bldP spid="24" grpId="0"/>
      <p:bldP spid="25" grpId="0"/>
      <p:bldP spid="26" grpId="0"/>
      <p:bldP spid="27" grpId="0"/>
      <p:bldP spid="28" grpId="0"/>
      <p:bldP spid="29"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D4FF-F3F5-4AE9-91D7-0AAB4AD78E0D}"/>
              </a:ext>
            </a:extLst>
          </p:cNvPr>
          <p:cNvSpPr>
            <a:spLocks noGrp="1"/>
          </p:cNvSpPr>
          <p:nvPr>
            <p:ph type="title"/>
          </p:nvPr>
        </p:nvSpPr>
        <p:spPr>
          <a:xfrm>
            <a:off x="457200" y="524656"/>
            <a:ext cx="8382000" cy="1143000"/>
          </a:xfrm>
        </p:spPr>
        <p:txBody>
          <a:bodyPr>
            <a:normAutofit fontScale="90000"/>
          </a:bodyPr>
          <a:lstStyle/>
          <a:p>
            <a:r>
              <a:rPr lang="en-US" dirty="0"/>
              <a:t>Next Steps on the Path to Coverage</a:t>
            </a:r>
          </a:p>
        </p:txBody>
      </p:sp>
      <p:grpSp>
        <p:nvGrpSpPr>
          <p:cNvPr id="4" name="Group 3">
            <a:extLst>
              <a:ext uri="{FF2B5EF4-FFF2-40B4-BE49-F238E27FC236}">
                <a16:creationId xmlns:a16="http://schemas.microsoft.com/office/drawing/2014/main" id="{79B70D84-A87F-4E87-B9DE-D762A0FEB9B9}"/>
              </a:ext>
              <a:ext uri="{C183D7F6-B498-43B3-948B-1728B52AA6E4}">
                <adec:decorative xmlns:adec="http://schemas.microsoft.com/office/drawing/2017/decorative" val="1"/>
              </a:ext>
            </a:extLst>
          </p:cNvPr>
          <p:cNvGrpSpPr/>
          <p:nvPr/>
        </p:nvGrpSpPr>
        <p:grpSpPr>
          <a:xfrm>
            <a:off x="2667000" y="1676400"/>
            <a:ext cx="1752600" cy="1752600"/>
            <a:chOff x="533400" y="1676400"/>
            <a:chExt cx="1752600" cy="1752600"/>
          </a:xfrm>
        </p:grpSpPr>
        <p:sp>
          <p:nvSpPr>
            <p:cNvPr id="5" name="Oval 4">
              <a:extLst>
                <a:ext uri="{FF2B5EF4-FFF2-40B4-BE49-F238E27FC236}">
                  <a16:creationId xmlns:a16="http://schemas.microsoft.com/office/drawing/2014/main" id="{988A1E24-4931-4C0B-AC17-64811BF7661A}"/>
                </a:ext>
                <a:ext uri="{C183D7F6-B498-43B3-948B-1728B52AA6E4}">
                  <adec:decorative xmlns:adec="http://schemas.microsoft.com/office/drawing/2017/decorative" val="1"/>
                </a:ext>
              </a:extLst>
            </p:cNvPr>
            <p:cNvSpPr/>
            <p:nvPr/>
          </p:nvSpPr>
          <p:spPr>
            <a:xfrm>
              <a:off x="533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E83A92-A6CD-40FB-B7A8-1D4C925DAA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400" y="1981200"/>
              <a:ext cx="990600" cy="1193800"/>
            </a:xfrm>
            <a:prstGeom prst="rect">
              <a:avLst/>
            </a:prstGeom>
          </p:spPr>
        </p:pic>
      </p:grpSp>
      <p:sp>
        <p:nvSpPr>
          <p:cNvPr id="7" name="Content Placeholder 2">
            <a:extLst>
              <a:ext uri="{FF2B5EF4-FFF2-40B4-BE49-F238E27FC236}">
                <a16:creationId xmlns:a16="http://schemas.microsoft.com/office/drawing/2014/main" id="{24811277-B66B-4887-89EC-AAA59FD93BA8}"/>
              </a:ext>
            </a:extLst>
          </p:cNvPr>
          <p:cNvSpPr txBox="1">
            <a:spLocks/>
          </p:cNvSpPr>
          <p:nvPr/>
        </p:nvSpPr>
        <p:spPr>
          <a:xfrm>
            <a:off x="2667000" y="3505200"/>
            <a:ext cx="17526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Talk to your insurer about including CDC-approved lifestyle change programs like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ours as a </a:t>
            </a:r>
            <a:r>
              <a:rPr lang="en-US" sz="1400" b="1" dirty="0">
                <a:solidFill>
                  <a:srgbClr val="39536C"/>
                </a:solidFill>
                <a:latin typeface="Arial" panose="020B0604020202020204" pitchFamily="34" charset="0"/>
                <a:cs typeface="Arial" panose="020B0604020202020204" pitchFamily="34" charset="0"/>
              </a:rPr>
              <a:t>covered health benefit </a:t>
            </a:r>
            <a:br>
              <a:rPr lang="en-US" sz="1400" b="1"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and offer it to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your employees. </a:t>
            </a:r>
          </a:p>
        </p:txBody>
      </p:sp>
      <p:grpSp>
        <p:nvGrpSpPr>
          <p:cNvPr id="8" name="Group 7">
            <a:extLst>
              <a:ext uri="{FF2B5EF4-FFF2-40B4-BE49-F238E27FC236}">
                <a16:creationId xmlns:a16="http://schemas.microsoft.com/office/drawing/2014/main" id="{2BA832B5-33F0-4C26-927E-E43CE04F7D31}"/>
              </a:ext>
              <a:ext uri="{C183D7F6-B498-43B3-948B-1728B52AA6E4}">
                <adec:decorative xmlns:adec="http://schemas.microsoft.com/office/drawing/2017/decorative" val="1"/>
              </a:ext>
            </a:extLst>
          </p:cNvPr>
          <p:cNvGrpSpPr/>
          <p:nvPr/>
        </p:nvGrpSpPr>
        <p:grpSpPr>
          <a:xfrm>
            <a:off x="4775200" y="1676400"/>
            <a:ext cx="1752600" cy="1752600"/>
            <a:chOff x="2641600" y="1676400"/>
            <a:chExt cx="1752600" cy="1752600"/>
          </a:xfrm>
        </p:grpSpPr>
        <p:sp>
          <p:nvSpPr>
            <p:cNvPr id="9" name="Oval 8">
              <a:extLst>
                <a:ext uri="{FF2B5EF4-FFF2-40B4-BE49-F238E27FC236}">
                  <a16:creationId xmlns:a16="http://schemas.microsoft.com/office/drawing/2014/main" id="{D79E49D3-D120-484B-A0E5-9D0792DD6AD2}"/>
                </a:ext>
                <a:ext uri="{C183D7F6-B498-43B3-948B-1728B52AA6E4}">
                  <adec:decorative xmlns:adec="http://schemas.microsoft.com/office/drawing/2017/decorative" val="1"/>
                </a:ext>
              </a:extLst>
            </p:cNvPr>
            <p:cNvSpPr/>
            <p:nvPr/>
          </p:nvSpPr>
          <p:spPr>
            <a:xfrm>
              <a:off x="26416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0FCDC10-DDB4-4AB6-9D15-3B78F21C36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8000" y="2133600"/>
              <a:ext cx="914400" cy="914400"/>
            </a:xfrm>
            <a:prstGeom prst="rect">
              <a:avLst/>
            </a:prstGeom>
          </p:spPr>
        </p:pic>
      </p:grpSp>
      <p:sp>
        <p:nvSpPr>
          <p:cNvPr id="11" name="Content Placeholder 2">
            <a:extLst>
              <a:ext uri="{FF2B5EF4-FFF2-40B4-BE49-F238E27FC236}">
                <a16:creationId xmlns:a16="http://schemas.microsoft.com/office/drawing/2014/main" id="{FA1DDCF6-1EF7-4440-9CFE-F4693798D593}"/>
              </a:ext>
            </a:extLst>
          </p:cNvPr>
          <p:cNvSpPr txBox="1">
            <a:spLocks/>
          </p:cNvSpPr>
          <p:nvPr/>
        </p:nvSpPr>
        <p:spPr>
          <a:xfrm>
            <a:off x="4800600" y="3505200"/>
            <a:ext cx="1981200" cy="240792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Estimate Return on Investment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with CDC’s cost calculator at </a:t>
            </a:r>
            <a:r>
              <a:rPr lang="en-US" sz="1400" u="sng" dirty="0">
                <a:latin typeface="Arial" panose="020B0604020202020204" pitchFamily="34" charset="0"/>
                <a:cs typeface="Arial" panose="020B0604020202020204" pitchFamily="34" charset="0"/>
                <a:hlinkClick r:id="rId5"/>
              </a:rPr>
              <a:t>https://nccd.cdc.gov/Toolkit/DiabetesImpact</a:t>
            </a:r>
            <a:r>
              <a:rPr lang="en-US" sz="1400" u="sng" dirty="0">
                <a:solidFill>
                  <a:srgbClr val="39536C"/>
                </a:solidFill>
                <a:latin typeface="Arial" panose="020B0604020202020204" pitchFamily="34" charset="0"/>
                <a:cs typeface="Arial" panose="020B0604020202020204" pitchFamily="34" charset="0"/>
              </a:rPr>
              <a:t>, </a:t>
            </a:r>
            <a:r>
              <a:rPr lang="en-US" sz="1400" dirty="0">
                <a:solidFill>
                  <a:srgbClr val="39536C"/>
                </a:solidFill>
                <a:latin typeface="Arial" panose="020B0604020202020204" pitchFamily="34" charset="0"/>
                <a:cs typeface="Arial" panose="020B0604020202020204" pitchFamily="34" charset="0"/>
              </a:rPr>
              <a:t>or AMA’s cost calculator at</a:t>
            </a:r>
            <a:r>
              <a:rPr lang="en-US" sz="1400" u="sng" dirty="0">
                <a:solidFill>
                  <a:srgbClr val="39536C"/>
                </a:solidFill>
                <a:latin typeface="Arial" panose="020B0604020202020204" pitchFamily="34" charset="0"/>
                <a:cs typeface="Arial" panose="020B0604020202020204" pitchFamily="34" charset="0"/>
              </a:rPr>
              <a:t> </a:t>
            </a:r>
            <a:r>
              <a:rPr lang="en-US" sz="1400" dirty="0">
                <a:hlinkClick r:id="rId6"/>
              </a:rPr>
              <a:t>https://ama-roi-calculator.appspot.com/</a:t>
            </a:r>
            <a:r>
              <a:rPr lang="en-US" sz="1400" dirty="0"/>
              <a:t>.</a:t>
            </a:r>
            <a:endParaRPr lang="en-US" sz="1400" dirty="0">
              <a:solidFill>
                <a:srgbClr val="39536C"/>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394D554-FB65-4C91-9F88-E0E0EADB5C9E}"/>
              </a:ext>
              <a:ext uri="{C183D7F6-B498-43B3-948B-1728B52AA6E4}">
                <adec:decorative xmlns:adec="http://schemas.microsoft.com/office/drawing/2017/decorative" val="1"/>
              </a:ext>
            </a:extLst>
          </p:cNvPr>
          <p:cNvGrpSpPr/>
          <p:nvPr/>
        </p:nvGrpSpPr>
        <p:grpSpPr>
          <a:xfrm>
            <a:off x="6883400" y="1676400"/>
            <a:ext cx="1752600" cy="1752600"/>
            <a:chOff x="4749800" y="1676400"/>
            <a:chExt cx="1752600" cy="1752600"/>
          </a:xfrm>
        </p:grpSpPr>
        <p:sp>
          <p:nvSpPr>
            <p:cNvPr id="13" name="Oval 12">
              <a:extLst>
                <a:ext uri="{FF2B5EF4-FFF2-40B4-BE49-F238E27FC236}">
                  <a16:creationId xmlns:a16="http://schemas.microsoft.com/office/drawing/2014/main" id="{0AD83228-7382-491A-9790-96721D45DB6A}"/>
                </a:ext>
                <a:ext uri="{C183D7F6-B498-43B3-948B-1728B52AA6E4}">
                  <adec:decorative xmlns:adec="http://schemas.microsoft.com/office/drawing/2017/decorative" val="1"/>
                </a:ext>
              </a:extLst>
            </p:cNvPr>
            <p:cNvSpPr/>
            <p:nvPr/>
          </p:nvSpPr>
          <p:spPr>
            <a:xfrm>
              <a:off x="474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F00A3B5-C31C-4997-8169-9C725FCDB7B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53000" y="2133600"/>
              <a:ext cx="1257300" cy="974124"/>
            </a:xfrm>
            <a:prstGeom prst="rect">
              <a:avLst/>
            </a:prstGeom>
          </p:spPr>
        </p:pic>
      </p:grpSp>
      <p:sp>
        <p:nvSpPr>
          <p:cNvPr id="15" name="Content Placeholder 2">
            <a:extLst>
              <a:ext uri="{FF2B5EF4-FFF2-40B4-BE49-F238E27FC236}">
                <a16:creationId xmlns:a16="http://schemas.microsoft.com/office/drawing/2014/main" id="{FF676B7C-6F83-4B79-951C-FD43682C2C78}"/>
              </a:ext>
            </a:extLst>
          </p:cNvPr>
          <p:cNvSpPr txBox="1">
            <a:spLocks/>
          </p:cNvSpPr>
          <p:nvPr/>
        </p:nvSpPr>
        <p:spPr>
          <a:xfrm>
            <a:off x="6934200" y="3505200"/>
            <a:ext cx="1752600" cy="1905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b="1" dirty="0">
                <a:solidFill>
                  <a:srgbClr val="39536C"/>
                </a:solidFill>
                <a:latin typeface="Arial" panose="020B0604020202020204" pitchFamily="34" charset="0"/>
                <a:cs typeface="Arial" panose="020B0604020202020204" pitchFamily="34" charset="0"/>
              </a:rPr>
              <a:t>Consider</a:t>
            </a:r>
            <a:r>
              <a:rPr lang="en-US" sz="1400" dirty="0">
                <a:solidFill>
                  <a:srgbClr val="39536C"/>
                </a:solidFill>
                <a:latin typeface="Arial" panose="020B0604020202020204" pitchFamily="34" charset="0"/>
                <a:cs typeface="Arial" panose="020B0604020202020204" pitchFamily="34" charset="0"/>
              </a:rPr>
              <a:t> </a:t>
            </a:r>
            <a:r>
              <a:rPr lang="en-US" sz="1400" b="1" dirty="0">
                <a:solidFill>
                  <a:srgbClr val="39536C"/>
                </a:solidFill>
                <a:latin typeface="Arial" panose="020B0604020202020204" pitchFamily="34" charset="0"/>
                <a:cs typeface="Arial" panose="020B0604020202020204" pitchFamily="34" charset="0"/>
              </a:rPr>
              <a:t>offering the program at your worksite </a:t>
            </a:r>
            <a:br>
              <a:rPr lang="en-US" sz="1400" b="1"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with help from one of our trained lifestyle coaches.</a:t>
            </a:r>
          </a:p>
        </p:txBody>
      </p:sp>
      <p:sp>
        <p:nvSpPr>
          <p:cNvPr id="23" name="Content Placeholder 2">
            <a:extLst>
              <a:ext uri="{FF2B5EF4-FFF2-40B4-BE49-F238E27FC236}">
                <a16:creationId xmlns:a16="http://schemas.microsoft.com/office/drawing/2014/main" id="{7A1ACAA5-6533-4220-9CE8-C94ED11CF031}"/>
              </a:ext>
            </a:extLst>
          </p:cNvPr>
          <p:cNvSpPr txBox="1">
            <a:spLocks/>
          </p:cNvSpPr>
          <p:nvPr/>
        </p:nvSpPr>
        <p:spPr>
          <a:xfrm>
            <a:off x="457200" y="3505200"/>
            <a:ext cx="1981200" cy="2819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Learn more about how the program could be a good fit by </a:t>
            </a:r>
            <a:r>
              <a:rPr lang="en-US" sz="1400" b="1" dirty="0">
                <a:solidFill>
                  <a:srgbClr val="39536C"/>
                </a:solidFill>
                <a:latin typeface="Arial" panose="020B0604020202020204" pitchFamily="34" charset="0"/>
                <a:cs typeface="Arial" panose="020B0604020202020204" pitchFamily="34" charset="0"/>
              </a:rPr>
              <a:t>assessing your organization </a:t>
            </a:r>
            <a:r>
              <a:rPr lang="en-US" sz="1400" dirty="0">
                <a:solidFill>
                  <a:srgbClr val="39536C"/>
                </a:solidFill>
                <a:latin typeface="Arial" panose="020B0604020202020204" pitchFamily="34" charset="0"/>
                <a:cs typeface="Arial" panose="020B0604020202020204" pitchFamily="34" charset="0"/>
              </a:rPr>
              <a:t>and getting buy in. </a:t>
            </a:r>
          </a:p>
        </p:txBody>
      </p:sp>
      <p:grpSp>
        <p:nvGrpSpPr>
          <p:cNvPr id="34" name="Group 33">
            <a:extLst>
              <a:ext uri="{FF2B5EF4-FFF2-40B4-BE49-F238E27FC236}">
                <a16:creationId xmlns:a16="http://schemas.microsoft.com/office/drawing/2014/main" id="{8B8B050B-CF3A-40C8-8074-3EC629DBC97E}"/>
              </a:ext>
            </a:extLst>
          </p:cNvPr>
          <p:cNvGrpSpPr/>
          <p:nvPr/>
        </p:nvGrpSpPr>
        <p:grpSpPr>
          <a:xfrm>
            <a:off x="508000" y="1907230"/>
            <a:ext cx="1644047" cy="1341739"/>
            <a:chOff x="-3820625" y="2163461"/>
            <a:chExt cx="1997523" cy="1630218"/>
          </a:xfrm>
        </p:grpSpPr>
        <p:pic>
          <p:nvPicPr>
            <p:cNvPr id="26" name="Graphic 25" descr="Document">
              <a:extLst>
                <a:ext uri="{FF2B5EF4-FFF2-40B4-BE49-F238E27FC236}">
                  <a16:creationId xmlns:a16="http://schemas.microsoft.com/office/drawing/2014/main" id="{287CDE08-8B04-4919-BA15-797420014C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64841" y="2163461"/>
              <a:ext cx="1341739" cy="1341739"/>
            </a:xfrm>
            <a:prstGeom prst="rect">
              <a:avLst/>
            </a:prstGeom>
          </p:spPr>
        </p:pic>
        <p:grpSp>
          <p:nvGrpSpPr>
            <p:cNvPr id="33" name="Group 32">
              <a:extLst>
                <a:ext uri="{FF2B5EF4-FFF2-40B4-BE49-F238E27FC236}">
                  <a16:creationId xmlns:a16="http://schemas.microsoft.com/office/drawing/2014/main" id="{635AC08C-D4EA-4480-A897-CD94290C6CC1}"/>
                </a:ext>
              </a:extLst>
            </p:cNvPr>
            <p:cNvGrpSpPr/>
            <p:nvPr/>
          </p:nvGrpSpPr>
          <p:grpSpPr>
            <a:xfrm>
              <a:off x="-3820625" y="2421769"/>
              <a:ext cx="1371910" cy="1371910"/>
              <a:chOff x="-5212080" y="655629"/>
              <a:chExt cx="2575560" cy="2575560"/>
            </a:xfrm>
          </p:grpSpPr>
          <p:grpSp>
            <p:nvGrpSpPr>
              <p:cNvPr id="32" name="Group 31">
                <a:extLst>
                  <a:ext uri="{FF2B5EF4-FFF2-40B4-BE49-F238E27FC236}">
                    <a16:creationId xmlns:a16="http://schemas.microsoft.com/office/drawing/2014/main" id="{68DFDA0A-ADC0-4B91-93E0-F239D3553457}"/>
                  </a:ext>
                </a:extLst>
              </p:cNvPr>
              <p:cNvGrpSpPr/>
              <p:nvPr/>
            </p:nvGrpSpPr>
            <p:grpSpPr>
              <a:xfrm>
                <a:off x="-5212080" y="655629"/>
                <a:ext cx="2575560" cy="2575560"/>
                <a:chOff x="-5212080" y="655629"/>
                <a:chExt cx="2575560" cy="2575560"/>
              </a:xfrm>
            </p:grpSpPr>
            <p:pic>
              <p:nvPicPr>
                <p:cNvPr id="24" name="Graphic 23" descr="Good Idea">
                  <a:extLst>
                    <a:ext uri="{FF2B5EF4-FFF2-40B4-BE49-F238E27FC236}">
                      <a16:creationId xmlns:a16="http://schemas.microsoft.com/office/drawing/2014/main" id="{2207E149-57E2-44C4-B4DF-69795ED0A6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212080" y="655629"/>
                  <a:ext cx="2575560" cy="2575560"/>
                </a:xfrm>
                <a:prstGeom prst="rect">
                  <a:avLst/>
                </a:prstGeom>
              </p:spPr>
            </p:pic>
            <p:sp>
              <p:nvSpPr>
                <p:cNvPr id="31" name="Oval 30">
                  <a:extLst>
                    <a:ext uri="{FF2B5EF4-FFF2-40B4-BE49-F238E27FC236}">
                      <a16:creationId xmlns:a16="http://schemas.microsoft.com/office/drawing/2014/main" id="{864410B6-AFD4-431A-9D86-A2896AC5DE55}"/>
                    </a:ext>
                  </a:extLst>
                </p:cNvPr>
                <p:cNvSpPr/>
                <p:nvPr/>
              </p:nvSpPr>
              <p:spPr>
                <a:xfrm>
                  <a:off x="-4596308" y="921091"/>
                  <a:ext cx="1518460" cy="1386839"/>
                </a:xfrm>
                <a:prstGeom prst="ellipse">
                  <a:avLst/>
                </a:prstGeom>
                <a:solidFill>
                  <a:srgbClr val="3E54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Graphic 27" descr="Lights On">
                <a:extLst>
                  <a:ext uri="{FF2B5EF4-FFF2-40B4-BE49-F238E27FC236}">
                    <a16:creationId xmlns:a16="http://schemas.microsoft.com/office/drawing/2014/main" id="{8178DE6B-A916-4FE4-B8BA-C93389ADAEB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50541" y="921092"/>
                <a:ext cx="1285701" cy="1285701"/>
              </a:xfrm>
              <a:prstGeom prst="rect">
                <a:avLst/>
              </a:prstGeom>
            </p:spPr>
          </p:pic>
        </p:grpSp>
      </p:grpSp>
    </p:spTree>
    <p:extLst>
      <p:ext uri="{BB962C8B-B14F-4D97-AF65-F5344CB8AC3E}">
        <p14:creationId xmlns:p14="http://schemas.microsoft.com/office/powerpoint/2010/main" val="2615221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FDA7-360D-334B-87F0-34FFB324DB8B}"/>
              </a:ext>
            </a:extLst>
          </p:cNvPr>
          <p:cNvSpPr>
            <a:spLocks noGrp="1"/>
          </p:cNvSpPr>
          <p:nvPr>
            <p:ph type="title"/>
          </p:nvPr>
        </p:nvSpPr>
        <p:spPr/>
        <p:txBody>
          <a:bodyPr/>
          <a:lstStyle/>
          <a:p>
            <a:r>
              <a:rPr lang="en-US" dirty="0"/>
              <a:t>Talking with Insurers</a:t>
            </a:r>
          </a:p>
        </p:txBody>
      </p:sp>
      <p:sp>
        <p:nvSpPr>
          <p:cNvPr id="3" name="Content Placeholder 2">
            <a:extLst>
              <a:ext uri="{FF2B5EF4-FFF2-40B4-BE49-F238E27FC236}">
                <a16:creationId xmlns:a16="http://schemas.microsoft.com/office/drawing/2014/main" id="{5EFEF98B-497B-5A40-BA94-79D280C857EF}"/>
              </a:ext>
            </a:extLst>
          </p:cNvPr>
          <p:cNvSpPr>
            <a:spLocks noGrp="1"/>
          </p:cNvSpPr>
          <p:nvPr>
            <p:ph idx="1"/>
          </p:nvPr>
        </p:nvSpPr>
        <p:spPr>
          <a:xfrm>
            <a:off x="457199" y="1867698"/>
            <a:ext cx="8229601" cy="4207638"/>
          </a:xfrm>
        </p:spPr>
        <p:txBody>
          <a:bodyPr>
            <a:normAutofit fontScale="47500" lnSpcReduction="20000"/>
          </a:bodyPr>
          <a:lstStyle/>
          <a:p>
            <a:pPr marL="0" indent="0">
              <a:buNone/>
            </a:pPr>
            <a:r>
              <a:rPr lang="en-US" sz="5900" dirty="0">
                <a:latin typeface="+mn-lt"/>
                <a:cs typeface="Calibri Light" panose="020F0302020204030204" pitchFamily="34" charset="0"/>
              </a:rPr>
              <a:t>Insurers can:</a:t>
            </a:r>
          </a:p>
          <a:p>
            <a:pPr lvl="1">
              <a:buFont typeface="Arial" panose="020B0604020202020204" pitchFamily="34" charset="0"/>
              <a:buChar char="•"/>
            </a:pPr>
            <a:r>
              <a:rPr lang="en-US" sz="5900" b="1" dirty="0">
                <a:latin typeface="+mn-lt"/>
                <a:cs typeface="Calibri Light" panose="020F0302020204030204" pitchFamily="34" charset="0"/>
              </a:rPr>
              <a:t>Partner</a:t>
            </a:r>
            <a:r>
              <a:rPr lang="en-US" sz="5900" dirty="0">
                <a:latin typeface="+mn-lt"/>
                <a:cs typeface="Calibri Light" panose="020F0302020204030204" pitchFamily="34" charset="0"/>
              </a:rPr>
              <a:t> with you to develop value-based plans for your population</a:t>
            </a:r>
          </a:p>
          <a:p>
            <a:pPr lvl="1">
              <a:buFont typeface="Arial" panose="020B0604020202020204" pitchFamily="34" charset="0"/>
              <a:buChar char="•"/>
            </a:pPr>
            <a:r>
              <a:rPr lang="en-US" sz="5900" b="1" dirty="0">
                <a:latin typeface="+mn-lt"/>
                <a:cs typeface="Calibri Light" panose="020F0302020204030204" pitchFamily="34" charset="0"/>
              </a:rPr>
              <a:t>Contract</a:t>
            </a:r>
            <a:r>
              <a:rPr lang="en-US" sz="5900" dirty="0">
                <a:latin typeface="+mn-lt"/>
                <a:cs typeface="Calibri Light" panose="020F0302020204030204" pitchFamily="34" charset="0"/>
              </a:rPr>
              <a:t> directly with CDC-recognized organizations to provide the program to their members, including your population</a:t>
            </a:r>
          </a:p>
          <a:p>
            <a:pPr lvl="1">
              <a:buFont typeface="Arial" panose="020B0604020202020204" pitchFamily="34" charset="0"/>
              <a:buChar char="•"/>
            </a:pPr>
            <a:r>
              <a:rPr lang="en-US" sz="5900" b="1" dirty="0">
                <a:latin typeface="+mn-lt"/>
                <a:cs typeface="Calibri Light" panose="020F0302020204030204" pitchFamily="34" charset="0"/>
              </a:rPr>
              <a:t>Manage</a:t>
            </a:r>
            <a:r>
              <a:rPr lang="en-US" sz="5900" dirty="0">
                <a:latin typeface="+mn-lt"/>
                <a:cs typeface="Calibri Light" panose="020F0302020204030204" pitchFamily="34" charset="0"/>
              </a:rPr>
              <a:t> administrative functions and support identification and recruitment of participants</a:t>
            </a:r>
          </a:p>
        </p:txBody>
      </p:sp>
    </p:spTree>
    <p:extLst>
      <p:ext uri="{BB962C8B-B14F-4D97-AF65-F5344CB8AC3E}">
        <p14:creationId xmlns:p14="http://schemas.microsoft.com/office/powerpoint/2010/main" val="804990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EC1A-2E15-454A-93D4-CF590C23F96B}"/>
              </a:ext>
            </a:extLst>
          </p:cNvPr>
          <p:cNvSpPr>
            <a:spLocks noGrp="1"/>
          </p:cNvSpPr>
          <p:nvPr>
            <p:ph type="title"/>
          </p:nvPr>
        </p:nvSpPr>
        <p:spPr>
          <a:xfrm>
            <a:off x="457200" y="524656"/>
            <a:ext cx="8229600" cy="1143000"/>
          </a:xfrm>
        </p:spPr>
        <p:txBody>
          <a:bodyPr>
            <a:normAutofit fontScale="90000"/>
          </a:bodyPr>
          <a:lstStyle/>
          <a:p>
            <a:r>
              <a:rPr lang="en-US" dirty="0"/>
              <a:t>Keep Following the Path to Coverage</a:t>
            </a:r>
          </a:p>
        </p:txBody>
      </p:sp>
      <p:grpSp>
        <p:nvGrpSpPr>
          <p:cNvPr id="4" name="Group 3">
            <a:extLst>
              <a:ext uri="{FF2B5EF4-FFF2-40B4-BE49-F238E27FC236}">
                <a16:creationId xmlns:a16="http://schemas.microsoft.com/office/drawing/2014/main" id="{9B00E533-5349-429F-A0B6-14E6F075C263}"/>
              </a:ext>
              <a:ext uri="{C183D7F6-B498-43B3-948B-1728B52AA6E4}">
                <adec:decorative xmlns:adec="http://schemas.microsoft.com/office/drawing/2017/decorative" val="1"/>
              </a:ext>
            </a:extLst>
          </p:cNvPr>
          <p:cNvGrpSpPr/>
          <p:nvPr/>
        </p:nvGrpSpPr>
        <p:grpSpPr>
          <a:xfrm>
            <a:off x="3604380" y="1667656"/>
            <a:ext cx="1752600" cy="1752600"/>
            <a:chOff x="6858000" y="1676400"/>
            <a:chExt cx="1752600" cy="1752600"/>
          </a:xfrm>
        </p:grpSpPr>
        <p:sp>
          <p:nvSpPr>
            <p:cNvPr id="6" name="Oval 5">
              <a:extLst>
                <a:ext uri="{FF2B5EF4-FFF2-40B4-BE49-F238E27FC236}">
                  <a16:creationId xmlns:a16="http://schemas.microsoft.com/office/drawing/2014/main" id="{89D87FCF-8226-4CF7-914B-3768A34A8C2A}"/>
                </a:ext>
                <a:ext uri="{C183D7F6-B498-43B3-948B-1728B52AA6E4}">
                  <adec:decorative xmlns:adec="http://schemas.microsoft.com/office/drawing/2017/decorative" val="1"/>
                </a:ext>
              </a:extLst>
            </p:cNvPr>
            <p:cNvSpPr/>
            <p:nvPr/>
          </p:nvSpPr>
          <p:spPr>
            <a:xfrm>
              <a:off x="68580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1E7A377-745E-43F9-BBF6-D5C1142C88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29033">
              <a:off x="7162800" y="1905000"/>
              <a:ext cx="1143000" cy="1168400"/>
            </a:xfrm>
            <a:prstGeom prst="rect">
              <a:avLst/>
            </a:prstGeom>
          </p:spPr>
        </p:pic>
      </p:grpSp>
      <p:sp>
        <p:nvSpPr>
          <p:cNvPr id="8" name="Content Placeholder 2">
            <a:extLst>
              <a:ext uri="{FF2B5EF4-FFF2-40B4-BE49-F238E27FC236}">
                <a16:creationId xmlns:a16="http://schemas.microsoft.com/office/drawing/2014/main" id="{B8A98A13-0A6E-4C16-804D-90B540DB00E7}"/>
              </a:ext>
            </a:extLst>
          </p:cNvPr>
          <p:cNvSpPr txBox="1">
            <a:spLocks/>
          </p:cNvSpPr>
          <p:nvPr/>
        </p:nvSpPr>
        <p:spPr>
          <a:xfrm>
            <a:off x="3604380" y="3496456"/>
            <a:ext cx="2285282" cy="2819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Work with the National Diabetes Prevention Program to </a:t>
            </a:r>
            <a:r>
              <a:rPr lang="en-US" sz="1400" b="1" dirty="0">
                <a:solidFill>
                  <a:srgbClr val="39536C"/>
                </a:solidFill>
                <a:latin typeface="Arial" panose="020B0604020202020204" pitchFamily="34" charset="0"/>
                <a:cs typeface="Arial" panose="020B0604020202020204" pitchFamily="34" charset="0"/>
              </a:rPr>
              <a:t>promote the program </a:t>
            </a:r>
            <a:r>
              <a:rPr lang="en-US" sz="1400" dirty="0">
                <a:solidFill>
                  <a:srgbClr val="39536C"/>
                </a:solidFill>
                <a:latin typeface="Arial" panose="020B0604020202020204" pitchFamily="34" charset="0"/>
                <a:cs typeface="Arial" panose="020B0604020202020204" pitchFamily="34" charset="0"/>
              </a:rPr>
              <a:t>by including information in </a:t>
            </a:r>
            <a:r>
              <a:rPr lang="en-US" sz="1400" b="1" dirty="0">
                <a:solidFill>
                  <a:srgbClr val="39536C"/>
                </a:solidFill>
                <a:latin typeface="Arial" panose="020B0604020202020204" pitchFamily="34" charset="0"/>
                <a:cs typeface="Arial" panose="020B0604020202020204" pitchFamily="34" charset="0"/>
              </a:rPr>
              <a:t>emails</a:t>
            </a:r>
            <a:r>
              <a:rPr lang="en-US" sz="1400" dirty="0">
                <a:solidFill>
                  <a:srgbClr val="39536C"/>
                </a:solidFill>
                <a:latin typeface="Arial" panose="020B0604020202020204" pitchFamily="34" charset="0"/>
                <a:cs typeface="Arial" panose="020B0604020202020204" pitchFamily="34" charset="0"/>
              </a:rPr>
              <a:t> and your </a:t>
            </a:r>
            <a:r>
              <a:rPr lang="en-US" sz="1400" b="1" dirty="0">
                <a:solidFill>
                  <a:srgbClr val="39536C"/>
                </a:solidFill>
                <a:latin typeface="Arial" panose="020B0604020202020204" pitchFamily="34" charset="0"/>
                <a:cs typeface="Arial" panose="020B0604020202020204" pitchFamily="34" charset="0"/>
              </a:rPr>
              <a:t>newsletter</a:t>
            </a:r>
            <a:r>
              <a:rPr lang="en-US" sz="1400" dirty="0">
                <a:solidFill>
                  <a:srgbClr val="39536C"/>
                </a:solidFill>
                <a:latin typeface="Arial" panose="020B0604020202020204" pitchFamily="34" charset="0"/>
                <a:cs typeface="Arial" panose="020B0604020202020204" pitchFamily="34" charset="0"/>
              </a:rPr>
              <a:t>,</a:t>
            </a:r>
            <a:r>
              <a:rPr lang="en-US" sz="1400" b="1" dirty="0">
                <a:solidFill>
                  <a:srgbClr val="39536C"/>
                </a:solidFill>
                <a:latin typeface="Arial" panose="020B0604020202020204" pitchFamily="34" charset="0"/>
                <a:cs typeface="Arial" panose="020B0604020202020204" pitchFamily="34" charset="0"/>
              </a:rPr>
              <a:t> on your website</a:t>
            </a:r>
            <a:r>
              <a:rPr lang="en-US" sz="1400" dirty="0">
                <a:solidFill>
                  <a:srgbClr val="39536C"/>
                </a:solidFill>
                <a:latin typeface="Arial" panose="020B0604020202020204" pitchFamily="34" charset="0"/>
                <a:cs typeface="Arial" panose="020B0604020202020204" pitchFamily="34" charset="0"/>
              </a:rPr>
              <a:t>, and by placing </a:t>
            </a:r>
            <a:r>
              <a:rPr lang="en-US" sz="1400" b="1" dirty="0">
                <a:solidFill>
                  <a:srgbClr val="39536C"/>
                </a:solidFill>
                <a:latin typeface="Arial" panose="020B0604020202020204" pitchFamily="34" charset="0"/>
                <a:cs typeface="Arial" panose="020B0604020202020204" pitchFamily="34" charset="0"/>
              </a:rPr>
              <a:t>fact sheets </a:t>
            </a:r>
            <a:r>
              <a:rPr lang="en-US" sz="1400" dirty="0">
                <a:solidFill>
                  <a:srgbClr val="39536C"/>
                </a:solidFill>
                <a:latin typeface="Arial" panose="020B0604020202020204" pitchFamily="34" charset="0"/>
                <a:cs typeface="Arial" panose="020B0604020202020204" pitchFamily="34" charset="0"/>
              </a:rPr>
              <a:t>and </a:t>
            </a:r>
            <a:r>
              <a:rPr lang="en-US" sz="1400" b="1" dirty="0">
                <a:solidFill>
                  <a:srgbClr val="39536C"/>
                </a:solidFill>
                <a:latin typeface="Arial" panose="020B0604020202020204" pitchFamily="34" charset="0"/>
                <a:cs typeface="Arial" panose="020B0604020202020204" pitchFamily="34" charset="0"/>
              </a:rPr>
              <a:t>posters</a:t>
            </a:r>
            <a:r>
              <a:rPr lang="en-US" sz="1400" dirty="0">
                <a:solidFill>
                  <a:srgbClr val="39536C"/>
                </a:solidFill>
                <a:latin typeface="Arial" panose="020B0604020202020204" pitchFamily="34" charset="0"/>
                <a:cs typeface="Arial" panose="020B0604020202020204" pitchFamily="34" charset="0"/>
              </a:rPr>
              <a:t> in common areas.</a:t>
            </a:r>
          </a:p>
        </p:txBody>
      </p:sp>
      <p:sp>
        <p:nvSpPr>
          <p:cNvPr id="12" name="Content Placeholder 2">
            <a:extLst>
              <a:ext uri="{FF2B5EF4-FFF2-40B4-BE49-F238E27FC236}">
                <a16:creationId xmlns:a16="http://schemas.microsoft.com/office/drawing/2014/main" id="{B31E1ACE-BDD1-43DC-B339-B9A2388ED875}"/>
              </a:ext>
            </a:extLst>
          </p:cNvPr>
          <p:cNvSpPr txBox="1">
            <a:spLocks/>
          </p:cNvSpPr>
          <p:nvPr/>
        </p:nvSpPr>
        <p:spPr>
          <a:xfrm>
            <a:off x="6248402" y="3496456"/>
            <a:ext cx="2021596"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Deliver the program and administer the benefit.</a:t>
            </a:r>
          </a:p>
        </p:txBody>
      </p:sp>
      <p:sp>
        <p:nvSpPr>
          <p:cNvPr id="13" name="Content Placeholder 2">
            <a:extLst>
              <a:ext uri="{FF2B5EF4-FFF2-40B4-BE49-F238E27FC236}">
                <a16:creationId xmlns:a16="http://schemas.microsoft.com/office/drawing/2014/main" id="{4C162779-57FF-410E-90BA-7F12A2D9726C}"/>
              </a:ext>
            </a:extLst>
          </p:cNvPr>
          <p:cNvSpPr txBox="1">
            <a:spLocks/>
          </p:cNvSpPr>
          <p:nvPr/>
        </p:nvSpPr>
        <p:spPr>
          <a:xfrm>
            <a:off x="960359" y="3496456"/>
            <a:ext cx="2285282" cy="2819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sz="1400" b="1" dirty="0">
                <a:solidFill>
                  <a:srgbClr val="39536C"/>
                </a:solidFill>
                <a:latin typeface="Arial" panose="020B0604020202020204" pitchFamily="34" charset="0"/>
                <a:cs typeface="Arial" panose="020B0604020202020204" pitchFamily="34" charset="0"/>
              </a:rPr>
              <a:t>Designing the benefit </a:t>
            </a:r>
            <a:r>
              <a:rPr lang="en-US" sz="1400" dirty="0">
                <a:solidFill>
                  <a:srgbClr val="39536C"/>
                </a:solidFill>
                <a:latin typeface="Arial" panose="020B0604020202020204" pitchFamily="34" charset="0"/>
                <a:cs typeface="Arial" panose="020B0604020202020204" pitchFamily="34" charset="0"/>
              </a:rPr>
              <a:t>involves making key decisions about:</a:t>
            </a:r>
          </a:p>
          <a:p>
            <a:pPr indent="-220663">
              <a:spcBef>
                <a:spcPts val="600"/>
              </a:spcBef>
            </a:pPr>
            <a:r>
              <a:rPr lang="en-US" sz="1400" dirty="0">
                <a:solidFill>
                  <a:srgbClr val="39536C"/>
                </a:solidFill>
                <a:latin typeface="Arial" panose="020B0604020202020204" pitchFamily="34" charset="0"/>
                <a:cs typeface="Arial" panose="020B0604020202020204" pitchFamily="34" charset="0"/>
              </a:rPr>
              <a:t>Coverage type</a:t>
            </a:r>
          </a:p>
          <a:p>
            <a:pPr indent="-220663">
              <a:spcBef>
                <a:spcPts val="0"/>
              </a:spcBef>
            </a:pPr>
            <a:r>
              <a:rPr lang="en-US" sz="1400" dirty="0">
                <a:solidFill>
                  <a:srgbClr val="39536C"/>
                </a:solidFill>
                <a:latin typeface="Arial" panose="020B0604020202020204" pitchFamily="34" charset="0"/>
                <a:cs typeface="Arial" panose="020B0604020202020204" pitchFamily="34" charset="0"/>
              </a:rPr>
              <a:t>Delivery</a:t>
            </a:r>
          </a:p>
          <a:p>
            <a:pPr indent="-220663">
              <a:spcBef>
                <a:spcPts val="0"/>
              </a:spcBef>
            </a:pPr>
            <a:r>
              <a:rPr lang="en-US" sz="1400" dirty="0">
                <a:solidFill>
                  <a:srgbClr val="39536C"/>
                </a:solidFill>
                <a:latin typeface="Arial" panose="020B0604020202020204" pitchFamily="34" charset="0"/>
                <a:cs typeface="Arial" panose="020B0604020202020204" pitchFamily="34" charset="0"/>
              </a:rPr>
              <a:t>Payment model</a:t>
            </a:r>
          </a:p>
          <a:p>
            <a:pPr indent="-220663">
              <a:spcBef>
                <a:spcPts val="0"/>
              </a:spcBef>
            </a:pPr>
            <a:r>
              <a:rPr lang="en-US" sz="1400" dirty="0">
                <a:solidFill>
                  <a:srgbClr val="39536C"/>
                </a:solidFill>
                <a:latin typeface="Arial" panose="020B0604020202020204" pitchFamily="34" charset="0"/>
                <a:cs typeface="Arial" panose="020B0604020202020204" pitchFamily="34" charset="0"/>
              </a:rPr>
              <a:t>Program provider</a:t>
            </a:r>
          </a:p>
          <a:p>
            <a:pPr indent="-220663">
              <a:spcBef>
                <a:spcPts val="0"/>
              </a:spcBef>
            </a:pPr>
            <a:r>
              <a:rPr lang="en-US" sz="1400" dirty="0">
                <a:solidFill>
                  <a:srgbClr val="39536C"/>
                </a:solidFill>
                <a:latin typeface="Arial" panose="020B0604020202020204" pitchFamily="34" charset="0"/>
                <a:cs typeface="Arial" panose="020B0604020202020204" pitchFamily="34" charset="0"/>
              </a:rPr>
              <a:t>Roll out approach</a:t>
            </a:r>
          </a:p>
        </p:txBody>
      </p:sp>
      <p:grpSp>
        <p:nvGrpSpPr>
          <p:cNvPr id="14" name="Group 13">
            <a:extLst>
              <a:ext uri="{FF2B5EF4-FFF2-40B4-BE49-F238E27FC236}">
                <a16:creationId xmlns:a16="http://schemas.microsoft.com/office/drawing/2014/main" id="{8869E6CD-172B-46EE-8D1F-BC82E97355BA}"/>
              </a:ext>
            </a:extLst>
          </p:cNvPr>
          <p:cNvGrpSpPr/>
          <p:nvPr/>
        </p:nvGrpSpPr>
        <p:grpSpPr>
          <a:xfrm>
            <a:off x="1011159" y="1898486"/>
            <a:ext cx="1644047" cy="1341739"/>
            <a:chOff x="-3820625" y="2163461"/>
            <a:chExt cx="1997523" cy="1630218"/>
          </a:xfrm>
        </p:grpSpPr>
        <p:pic>
          <p:nvPicPr>
            <p:cNvPr id="15" name="Graphic 14" descr="Document">
              <a:extLst>
                <a:ext uri="{FF2B5EF4-FFF2-40B4-BE49-F238E27FC236}">
                  <a16:creationId xmlns:a16="http://schemas.microsoft.com/office/drawing/2014/main" id="{BADB1924-73CA-4A71-8B3A-A181132B72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4841" y="2163461"/>
              <a:ext cx="1341739" cy="1341739"/>
            </a:xfrm>
            <a:prstGeom prst="rect">
              <a:avLst/>
            </a:prstGeom>
          </p:spPr>
        </p:pic>
        <p:grpSp>
          <p:nvGrpSpPr>
            <p:cNvPr id="16" name="Group 15">
              <a:extLst>
                <a:ext uri="{FF2B5EF4-FFF2-40B4-BE49-F238E27FC236}">
                  <a16:creationId xmlns:a16="http://schemas.microsoft.com/office/drawing/2014/main" id="{31174E00-AD0E-4E23-840A-D6EC9D237FA0}"/>
                </a:ext>
              </a:extLst>
            </p:cNvPr>
            <p:cNvGrpSpPr/>
            <p:nvPr/>
          </p:nvGrpSpPr>
          <p:grpSpPr>
            <a:xfrm>
              <a:off x="-3820625" y="2421769"/>
              <a:ext cx="1371910" cy="1371910"/>
              <a:chOff x="-5212080" y="655629"/>
              <a:chExt cx="2575560" cy="2575560"/>
            </a:xfrm>
          </p:grpSpPr>
          <p:grpSp>
            <p:nvGrpSpPr>
              <p:cNvPr id="17" name="Group 16">
                <a:extLst>
                  <a:ext uri="{FF2B5EF4-FFF2-40B4-BE49-F238E27FC236}">
                    <a16:creationId xmlns:a16="http://schemas.microsoft.com/office/drawing/2014/main" id="{4D0E3B56-C103-4ADC-9C0E-38F1EBAAF1B6}"/>
                  </a:ext>
                </a:extLst>
              </p:cNvPr>
              <p:cNvGrpSpPr/>
              <p:nvPr/>
            </p:nvGrpSpPr>
            <p:grpSpPr>
              <a:xfrm>
                <a:off x="-5212080" y="655629"/>
                <a:ext cx="2575560" cy="2575560"/>
                <a:chOff x="-5212080" y="655629"/>
                <a:chExt cx="2575560" cy="2575560"/>
              </a:xfrm>
            </p:grpSpPr>
            <p:pic>
              <p:nvPicPr>
                <p:cNvPr id="19" name="Graphic 18" descr="Good Idea">
                  <a:extLst>
                    <a:ext uri="{FF2B5EF4-FFF2-40B4-BE49-F238E27FC236}">
                      <a16:creationId xmlns:a16="http://schemas.microsoft.com/office/drawing/2014/main" id="{06188502-7709-47C9-8128-5AEB88C3C4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212080" y="655629"/>
                  <a:ext cx="2575560" cy="2575560"/>
                </a:xfrm>
                <a:prstGeom prst="rect">
                  <a:avLst/>
                </a:prstGeom>
              </p:spPr>
            </p:pic>
            <p:sp>
              <p:nvSpPr>
                <p:cNvPr id="20" name="Oval 19">
                  <a:extLst>
                    <a:ext uri="{FF2B5EF4-FFF2-40B4-BE49-F238E27FC236}">
                      <a16:creationId xmlns:a16="http://schemas.microsoft.com/office/drawing/2014/main" id="{72F839CD-3DC9-43DC-8346-1075C7B888BE}"/>
                    </a:ext>
                  </a:extLst>
                </p:cNvPr>
                <p:cNvSpPr/>
                <p:nvPr/>
              </p:nvSpPr>
              <p:spPr>
                <a:xfrm>
                  <a:off x="-4596308" y="921091"/>
                  <a:ext cx="1518460" cy="1386839"/>
                </a:xfrm>
                <a:prstGeom prst="ellipse">
                  <a:avLst/>
                </a:prstGeom>
                <a:solidFill>
                  <a:srgbClr val="3E54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Graphic 17" descr="Lights On">
                <a:extLst>
                  <a:ext uri="{FF2B5EF4-FFF2-40B4-BE49-F238E27FC236}">
                    <a16:creationId xmlns:a16="http://schemas.microsoft.com/office/drawing/2014/main" id="{DF778F8D-1453-4936-808A-A76068E324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0541" y="921092"/>
                <a:ext cx="1285701" cy="1285701"/>
              </a:xfrm>
              <a:prstGeom prst="rect">
                <a:avLst/>
              </a:prstGeom>
            </p:spPr>
          </p:pic>
        </p:grpSp>
      </p:grpSp>
      <p:grpSp>
        <p:nvGrpSpPr>
          <p:cNvPr id="26" name="Group 25">
            <a:extLst>
              <a:ext uri="{FF2B5EF4-FFF2-40B4-BE49-F238E27FC236}">
                <a16:creationId xmlns:a16="http://schemas.microsoft.com/office/drawing/2014/main" id="{F6C59AFC-5B63-4E48-BA08-69595C2F88DF}"/>
              </a:ext>
            </a:extLst>
          </p:cNvPr>
          <p:cNvGrpSpPr/>
          <p:nvPr/>
        </p:nvGrpSpPr>
        <p:grpSpPr>
          <a:xfrm>
            <a:off x="6031137" y="1746984"/>
            <a:ext cx="1767841" cy="1573535"/>
            <a:chOff x="6212477" y="1803240"/>
            <a:chExt cx="1503923" cy="1338625"/>
          </a:xfrm>
        </p:grpSpPr>
        <p:pic>
          <p:nvPicPr>
            <p:cNvPr id="23" name="Graphic 22" descr="Clipboard Checked">
              <a:extLst>
                <a:ext uri="{FF2B5EF4-FFF2-40B4-BE49-F238E27FC236}">
                  <a16:creationId xmlns:a16="http://schemas.microsoft.com/office/drawing/2014/main" id="{83A447AE-A762-4D1A-816A-BE9EBD5676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02000" y="2045620"/>
              <a:ext cx="914400" cy="914400"/>
            </a:xfrm>
            <a:prstGeom prst="rect">
              <a:avLst/>
            </a:prstGeom>
          </p:spPr>
        </p:pic>
        <p:pic>
          <p:nvPicPr>
            <p:cNvPr id="25" name="Graphic 24" descr="Aspiration">
              <a:extLst>
                <a:ext uri="{FF2B5EF4-FFF2-40B4-BE49-F238E27FC236}">
                  <a16:creationId xmlns:a16="http://schemas.microsoft.com/office/drawing/2014/main" id="{4248A5AF-0639-493B-B588-3DA5798358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2477" y="1803240"/>
              <a:ext cx="1338624" cy="1338625"/>
            </a:xfrm>
            <a:prstGeom prst="rect">
              <a:avLst/>
            </a:prstGeom>
          </p:spPr>
        </p:pic>
      </p:grpSp>
    </p:spTree>
    <p:extLst>
      <p:ext uri="{BB962C8B-B14F-4D97-AF65-F5344CB8AC3E}">
        <p14:creationId xmlns:p14="http://schemas.microsoft.com/office/powerpoint/2010/main" val="35389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DC88-DC42-2D41-A688-7A9DBE57667B}"/>
              </a:ext>
            </a:extLst>
          </p:cNvPr>
          <p:cNvSpPr>
            <a:spLocks noGrp="1"/>
          </p:cNvSpPr>
          <p:nvPr>
            <p:ph type="title"/>
          </p:nvPr>
        </p:nvSpPr>
        <p:spPr/>
        <p:txBody>
          <a:bodyPr>
            <a:normAutofit fontScale="90000"/>
          </a:bodyPr>
          <a:lstStyle/>
          <a:p>
            <a:r>
              <a:rPr lang="en-US" dirty="0"/>
              <a:t>Tools for Employers and Insurers</a:t>
            </a:r>
          </a:p>
        </p:txBody>
      </p:sp>
    </p:spTree>
    <p:extLst>
      <p:ext uri="{BB962C8B-B14F-4D97-AF65-F5344CB8AC3E}">
        <p14:creationId xmlns:p14="http://schemas.microsoft.com/office/powerpoint/2010/main" val="4165067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A906-8F6E-094E-9FAB-E2B007CF7E19}"/>
              </a:ext>
            </a:extLst>
          </p:cNvPr>
          <p:cNvSpPr>
            <a:spLocks noGrp="1"/>
          </p:cNvSpPr>
          <p:nvPr>
            <p:ph type="title"/>
          </p:nvPr>
        </p:nvSpPr>
        <p:spPr/>
        <p:txBody>
          <a:bodyPr/>
          <a:lstStyle/>
          <a:p>
            <a:r>
              <a:rPr lang="en-US" dirty="0"/>
              <a:t>Coverage Toolkit</a:t>
            </a:r>
          </a:p>
        </p:txBody>
      </p:sp>
      <p:pic>
        <p:nvPicPr>
          <p:cNvPr id="4" name="Content Placeholder 3">
            <a:extLst>
              <a:ext uri="{FF2B5EF4-FFF2-40B4-BE49-F238E27FC236}">
                <a16:creationId xmlns:a16="http://schemas.microsoft.com/office/drawing/2014/main" id="{CC165B8B-546F-4143-9D00-29130C882545}"/>
              </a:ext>
            </a:extLst>
          </p:cNvPr>
          <p:cNvPicPr>
            <a:picLocks noGrp="1" noChangeAspect="1"/>
          </p:cNvPicPr>
          <p:nvPr>
            <p:ph idx="1"/>
          </p:nvPr>
        </p:nvPicPr>
        <p:blipFill>
          <a:blip r:embed="rId3"/>
          <a:stretch>
            <a:fillRect/>
          </a:stretch>
        </p:blipFill>
        <p:spPr>
          <a:xfrm>
            <a:off x="64483" y="2046570"/>
            <a:ext cx="9015034" cy="2547883"/>
          </a:xfrm>
          <a:prstGeom prst="rect">
            <a:avLst/>
          </a:prstGeom>
        </p:spPr>
      </p:pic>
      <p:sp>
        <p:nvSpPr>
          <p:cNvPr id="5" name="Rectangle 4">
            <a:extLst>
              <a:ext uri="{FF2B5EF4-FFF2-40B4-BE49-F238E27FC236}">
                <a16:creationId xmlns:a16="http://schemas.microsoft.com/office/drawing/2014/main" id="{714849B8-78BA-9D4D-AA11-2ACA1E84F97F}"/>
              </a:ext>
            </a:extLst>
          </p:cNvPr>
          <p:cNvSpPr/>
          <p:nvPr/>
        </p:nvSpPr>
        <p:spPr>
          <a:xfrm>
            <a:off x="2785769" y="5383100"/>
            <a:ext cx="3794629" cy="461665"/>
          </a:xfrm>
          <a:prstGeom prst="rect">
            <a:avLst/>
          </a:prstGeom>
        </p:spPr>
        <p:txBody>
          <a:bodyPr wrap="none">
            <a:spAutoFit/>
          </a:bodyPr>
          <a:lstStyle/>
          <a:p>
            <a:r>
              <a:rPr lang="en-US" sz="2400" dirty="0">
                <a:hlinkClick r:id="rId4"/>
              </a:rPr>
              <a:t>https://coveragetoolkit.org/</a:t>
            </a:r>
            <a:endParaRPr lang="en-US" sz="2400" dirty="0"/>
          </a:p>
        </p:txBody>
      </p:sp>
      <p:sp>
        <p:nvSpPr>
          <p:cNvPr id="3" name="TextBox 2">
            <a:extLst>
              <a:ext uri="{FF2B5EF4-FFF2-40B4-BE49-F238E27FC236}">
                <a16:creationId xmlns:a16="http://schemas.microsoft.com/office/drawing/2014/main" id="{647F9D13-6BEF-4D2A-8245-B2E0E50FB26B}"/>
              </a:ext>
            </a:extLst>
          </p:cNvPr>
          <p:cNvSpPr txBox="1"/>
          <p:nvPr/>
        </p:nvSpPr>
        <p:spPr>
          <a:xfrm>
            <a:off x="2671948" y="3942608"/>
            <a:ext cx="5830785" cy="369332"/>
          </a:xfrm>
          <a:prstGeom prst="rect">
            <a:avLst/>
          </a:prstGeom>
          <a:noFill/>
        </p:spPr>
        <p:txBody>
          <a:bodyPr wrap="square" rtlCol="0">
            <a:spAutoFit/>
          </a:bodyPr>
          <a:lstStyle/>
          <a:p>
            <a:r>
              <a:rPr lang="en-US" dirty="0">
                <a:solidFill>
                  <a:schemeClr val="bg1"/>
                </a:solidFill>
              </a:rPr>
              <a:t>Real Solutions from Policy to Payment</a:t>
            </a:r>
          </a:p>
        </p:txBody>
      </p:sp>
    </p:spTree>
    <p:extLst>
      <p:ext uri="{BB962C8B-B14F-4D97-AF65-F5344CB8AC3E}">
        <p14:creationId xmlns:p14="http://schemas.microsoft.com/office/powerpoint/2010/main" val="427103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A23-ED55-4B90-8B31-2F017BC83299}"/>
              </a:ext>
            </a:extLst>
          </p:cNvPr>
          <p:cNvSpPr>
            <a:spLocks noGrp="1"/>
          </p:cNvSpPr>
          <p:nvPr>
            <p:ph type="title"/>
          </p:nvPr>
        </p:nvSpPr>
        <p:spPr>
          <a:xfrm>
            <a:off x="388487" y="436768"/>
            <a:ext cx="8539984" cy="1143000"/>
          </a:xfrm>
        </p:spPr>
        <p:txBody>
          <a:bodyPr>
            <a:normAutofit/>
          </a:bodyPr>
          <a:lstStyle/>
          <a:p>
            <a:r>
              <a:rPr lang="en-US" dirty="0"/>
              <a:t>Commercial Payers Section</a:t>
            </a:r>
          </a:p>
        </p:txBody>
      </p:sp>
      <p:pic>
        <p:nvPicPr>
          <p:cNvPr id="4" name="Content Placeholder 17">
            <a:extLst>
              <a:ext uri="{FF2B5EF4-FFF2-40B4-BE49-F238E27FC236}">
                <a16:creationId xmlns:a16="http://schemas.microsoft.com/office/drawing/2014/main" id="{810F9B57-FECE-4CB2-8857-F75971946D32}"/>
              </a:ext>
            </a:extLst>
          </p:cNvPr>
          <p:cNvPicPr>
            <a:picLocks noGrp="1" noChangeAspect="1"/>
          </p:cNvPicPr>
          <p:nvPr>
            <p:ph idx="1"/>
          </p:nvPr>
        </p:nvPicPr>
        <p:blipFill>
          <a:blip r:embed="rId3"/>
          <a:stretch>
            <a:fillRect/>
          </a:stretch>
        </p:blipFill>
        <p:spPr>
          <a:xfrm>
            <a:off x="298634" y="1346822"/>
            <a:ext cx="8456879" cy="231838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9DAB016-FA15-44C9-9002-DE78247DECCE}"/>
              </a:ext>
            </a:extLst>
          </p:cNvPr>
          <p:cNvPicPr>
            <a:picLocks noChangeAspect="1"/>
          </p:cNvPicPr>
          <p:nvPr/>
        </p:nvPicPr>
        <p:blipFill>
          <a:blip r:embed="rId4"/>
          <a:stretch>
            <a:fillRect/>
          </a:stretch>
        </p:blipFill>
        <p:spPr>
          <a:xfrm>
            <a:off x="537805" y="4077575"/>
            <a:ext cx="2065791" cy="1938593"/>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5D38F89-EA34-4546-87E9-0B358585C004}"/>
              </a:ext>
            </a:extLst>
          </p:cNvPr>
          <p:cNvSpPr txBox="1"/>
          <p:nvPr/>
        </p:nvSpPr>
        <p:spPr>
          <a:xfrm>
            <a:off x="337638" y="3739021"/>
            <a:ext cx="2466124" cy="338554"/>
          </a:xfrm>
          <a:prstGeom prst="rect">
            <a:avLst/>
          </a:prstGeom>
          <a:noFill/>
        </p:spPr>
        <p:txBody>
          <a:bodyPr wrap="none" rtlCol="0">
            <a:spAutoFit/>
          </a:bodyPr>
          <a:lstStyle/>
          <a:p>
            <a:r>
              <a:rPr lang="en-US" sz="1600" b="1" dirty="0">
                <a:solidFill>
                  <a:schemeClr val="tx2"/>
                </a:solidFill>
              </a:rPr>
              <a:t>Readiness Assessment</a:t>
            </a:r>
          </a:p>
        </p:txBody>
      </p:sp>
      <p:sp>
        <p:nvSpPr>
          <p:cNvPr id="10" name="TextBox 9">
            <a:extLst>
              <a:ext uri="{FF2B5EF4-FFF2-40B4-BE49-F238E27FC236}">
                <a16:creationId xmlns:a16="http://schemas.microsoft.com/office/drawing/2014/main" id="{288C0FF0-E8C3-46C0-AB32-E6F3A53D6C71}"/>
              </a:ext>
            </a:extLst>
          </p:cNvPr>
          <p:cNvSpPr txBox="1"/>
          <p:nvPr/>
        </p:nvSpPr>
        <p:spPr>
          <a:xfrm>
            <a:off x="2943681" y="3736222"/>
            <a:ext cx="3336966" cy="338554"/>
          </a:xfrm>
          <a:prstGeom prst="rect">
            <a:avLst/>
          </a:prstGeom>
          <a:noFill/>
        </p:spPr>
        <p:txBody>
          <a:bodyPr wrap="square" rtlCol="0">
            <a:spAutoFit/>
          </a:bodyPr>
          <a:lstStyle/>
          <a:p>
            <a:pPr algn="ctr"/>
            <a:r>
              <a:rPr lang="en-US" sz="1600" b="1" dirty="0">
                <a:solidFill>
                  <a:schemeClr val="tx2"/>
                </a:solidFill>
              </a:rPr>
              <a:t>Barriers &amp; FAQs for Employers</a:t>
            </a:r>
          </a:p>
        </p:txBody>
      </p:sp>
      <p:pic>
        <p:nvPicPr>
          <p:cNvPr id="11" name="Picture 10">
            <a:extLst>
              <a:ext uri="{FF2B5EF4-FFF2-40B4-BE49-F238E27FC236}">
                <a16:creationId xmlns:a16="http://schemas.microsoft.com/office/drawing/2014/main" id="{59091A6F-15F2-42F2-8ECE-0502BDD4A9E1}"/>
              </a:ext>
            </a:extLst>
          </p:cNvPr>
          <p:cNvPicPr>
            <a:picLocks noChangeAspect="1"/>
          </p:cNvPicPr>
          <p:nvPr/>
        </p:nvPicPr>
        <p:blipFill rotWithShape="1">
          <a:blip r:embed="rId5"/>
          <a:srcRect b="24722"/>
          <a:stretch/>
        </p:blipFill>
        <p:spPr>
          <a:xfrm>
            <a:off x="3543008" y="4077640"/>
            <a:ext cx="2077633" cy="1938528"/>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43229A0-3645-46D8-ACC5-B0F3E94F9902}"/>
              </a:ext>
            </a:extLst>
          </p:cNvPr>
          <p:cNvPicPr>
            <a:picLocks noChangeAspect="1"/>
          </p:cNvPicPr>
          <p:nvPr/>
        </p:nvPicPr>
        <p:blipFill>
          <a:blip r:embed="rId6"/>
          <a:stretch>
            <a:fillRect/>
          </a:stretch>
        </p:blipFill>
        <p:spPr>
          <a:xfrm>
            <a:off x="6725197" y="4034542"/>
            <a:ext cx="1967355" cy="2053129"/>
          </a:xfrm>
          <a:prstGeom prst="rect">
            <a:avLst/>
          </a:prstGeom>
          <a:ln>
            <a:solidFill>
              <a:schemeClr val="tx1">
                <a:lumMod val="50000"/>
                <a:lumOff val="50000"/>
              </a:schemeClr>
            </a:solidFill>
          </a:ln>
        </p:spPr>
      </p:pic>
      <p:sp>
        <p:nvSpPr>
          <p:cNvPr id="3" name="TextBox 2">
            <a:extLst>
              <a:ext uri="{FF2B5EF4-FFF2-40B4-BE49-F238E27FC236}">
                <a16:creationId xmlns:a16="http://schemas.microsoft.com/office/drawing/2014/main" id="{F275AD86-32C9-496B-966B-D3C7C5EB707B}"/>
              </a:ext>
            </a:extLst>
          </p:cNvPr>
          <p:cNvSpPr txBox="1"/>
          <p:nvPr/>
        </p:nvSpPr>
        <p:spPr>
          <a:xfrm>
            <a:off x="6567382" y="3665210"/>
            <a:ext cx="2576618" cy="338554"/>
          </a:xfrm>
          <a:prstGeom prst="rect">
            <a:avLst/>
          </a:prstGeom>
          <a:noFill/>
        </p:spPr>
        <p:txBody>
          <a:bodyPr wrap="square" rtlCol="0">
            <a:spAutoFit/>
          </a:bodyPr>
          <a:lstStyle/>
          <a:p>
            <a:r>
              <a:rPr lang="en-US" sz="1600" b="1" dirty="0">
                <a:solidFill>
                  <a:schemeClr val="accent5">
                    <a:lumMod val="75000"/>
                  </a:schemeClr>
                </a:solidFill>
              </a:rPr>
              <a:t>Pathway to Coverage</a:t>
            </a:r>
          </a:p>
        </p:txBody>
      </p:sp>
    </p:spTree>
    <p:extLst>
      <p:ext uri="{BB962C8B-B14F-4D97-AF65-F5344CB8AC3E}">
        <p14:creationId xmlns:p14="http://schemas.microsoft.com/office/powerpoint/2010/main" val="9706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par>
                                <p:cTn id="20" presetID="53" presetClass="entr" presetSubtype="16" fill="hold" grpId="0" nodeType="withEffect">
                                  <p:stCondLst>
                                    <p:cond delay="6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Effect transition="in" filter="fade">
                                      <p:cBhvr>
                                        <p:cTn id="24" dur="1000"/>
                                        <p:tgtEl>
                                          <p:spTgt spid="10"/>
                                        </p:tgtEl>
                                      </p:cBhvr>
                                    </p:animEffect>
                                  </p:childTnLst>
                                </p:cTn>
                              </p:par>
                              <p:par>
                                <p:cTn id="25" presetID="53" presetClass="entr" presetSubtype="16"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F412-8E8D-B343-A8CC-78C6EA8C15C3}"/>
              </a:ext>
            </a:extLst>
          </p:cNvPr>
          <p:cNvSpPr>
            <a:spLocks noGrp="1"/>
          </p:cNvSpPr>
          <p:nvPr>
            <p:ph type="title"/>
          </p:nvPr>
        </p:nvSpPr>
        <p:spPr/>
        <p:txBody>
          <a:bodyPr/>
          <a:lstStyle/>
          <a:p>
            <a:r>
              <a:rPr lang="en-US" dirty="0"/>
              <a:t>About </a:t>
            </a:r>
            <a:r>
              <a:rPr lang="en-US" dirty="0">
                <a:highlight>
                  <a:srgbClr val="FFFF00"/>
                </a:highlight>
              </a:rPr>
              <a:t>Your Organization</a:t>
            </a:r>
          </a:p>
        </p:txBody>
      </p:sp>
      <p:sp>
        <p:nvSpPr>
          <p:cNvPr id="3" name="Content Placeholder 2">
            <a:extLst>
              <a:ext uri="{FF2B5EF4-FFF2-40B4-BE49-F238E27FC236}">
                <a16:creationId xmlns:a16="http://schemas.microsoft.com/office/drawing/2014/main" id="{A8F01006-EC16-D241-9036-E067D99F7AF4}"/>
              </a:ext>
            </a:extLst>
          </p:cNvPr>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3770167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8D5B1-B09D-B541-969B-9F80CC92EC5C}"/>
              </a:ext>
            </a:extLst>
          </p:cNvPr>
          <p:cNvSpPr>
            <a:spLocks noGrp="1"/>
          </p:cNvSpPr>
          <p:nvPr>
            <p:ph type="title"/>
          </p:nvPr>
        </p:nvSpPr>
        <p:spPr/>
        <p:txBody>
          <a:bodyPr/>
          <a:lstStyle/>
          <a:p>
            <a:r>
              <a:rPr lang="en-US" dirty="0"/>
              <a:t>Customer Service Center </a:t>
            </a:r>
          </a:p>
        </p:txBody>
      </p:sp>
      <p:pic>
        <p:nvPicPr>
          <p:cNvPr id="4" name="Content Placeholder 3">
            <a:extLst>
              <a:ext uri="{FF2B5EF4-FFF2-40B4-BE49-F238E27FC236}">
                <a16:creationId xmlns:a16="http://schemas.microsoft.com/office/drawing/2014/main" id="{B09F2924-A276-7741-BE8A-F13C4D41C9A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346" t="7786" r="1129" b="15823"/>
          <a:stretch/>
        </p:blipFill>
        <p:spPr>
          <a:xfrm>
            <a:off x="61671" y="1493397"/>
            <a:ext cx="9020657" cy="396746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5" name="Rectangle 4">
            <a:extLst>
              <a:ext uri="{FF2B5EF4-FFF2-40B4-BE49-F238E27FC236}">
                <a16:creationId xmlns:a16="http://schemas.microsoft.com/office/drawing/2014/main" id="{A8B4DD01-87DE-7243-920E-61BBBA77B700}"/>
              </a:ext>
            </a:extLst>
          </p:cNvPr>
          <p:cNvSpPr/>
          <p:nvPr/>
        </p:nvSpPr>
        <p:spPr>
          <a:xfrm>
            <a:off x="2812543" y="5619820"/>
            <a:ext cx="3518912" cy="369332"/>
          </a:xfrm>
          <a:prstGeom prst="rect">
            <a:avLst/>
          </a:prstGeom>
        </p:spPr>
        <p:txBody>
          <a:bodyPr wrap="none">
            <a:spAutoFit/>
          </a:bodyPr>
          <a:lstStyle/>
          <a:p>
            <a:r>
              <a:rPr lang="en-US" dirty="0">
                <a:hlinkClick r:id="rId4"/>
              </a:rPr>
              <a:t>https://nationaldppcsc.cdc.gov/s/</a:t>
            </a:r>
            <a:endParaRPr lang="en-US" dirty="0"/>
          </a:p>
        </p:txBody>
      </p:sp>
    </p:spTree>
    <p:extLst>
      <p:ext uri="{BB962C8B-B14F-4D97-AF65-F5344CB8AC3E}">
        <p14:creationId xmlns:p14="http://schemas.microsoft.com/office/powerpoint/2010/main" val="2757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4E969A-19C7-694A-A331-EAAE5C751B18}"/>
              </a:ext>
            </a:extLst>
          </p:cNvPr>
          <p:cNvSpPr>
            <a:spLocks noGrp="1"/>
          </p:cNvSpPr>
          <p:nvPr>
            <p:ph type="body" idx="1"/>
          </p:nvPr>
        </p:nvSpPr>
        <p:spPr/>
        <p:txBody>
          <a:bodyPr/>
          <a:lstStyle/>
          <a:p>
            <a:r>
              <a:rPr lang="en-US" dirty="0"/>
              <a:t>Impact Toolkit	</a:t>
            </a:r>
          </a:p>
        </p:txBody>
      </p:sp>
      <p:sp>
        <p:nvSpPr>
          <p:cNvPr id="6" name="Text Placeholder 5">
            <a:extLst>
              <a:ext uri="{FF2B5EF4-FFF2-40B4-BE49-F238E27FC236}">
                <a16:creationId xmlns:a16="http://schemas.microsoft.com/office/drawing/2014/main" id="{C0AFD0CF-63A6-BD4C-9C57-E2E7EF4F4FDC}"/>
              </a:ext>
            </a:extLst>
          </p:cNvPr>
          <p:cNvSpPr>
            <a:spLocks noGrp="1"/>
          </p:cNvSpPr>
          <p:nvPr>
            <p:ph type="body" sz="quarter" idx="3"/>
          </p:nvPr>
        </p:nvSpPr>
        <p:spPr/>
        <p:txBody>
          <a:bodyPr/>
          <a:lstStyle/>
          <a:p>
            <a:r>
              <a:rPr lang="en-US" dirty="0"/>
              <a:t>Cost Savings Calculator</a:t>
            </a:r>
          </a:p>
        </p:txBody>
      </p:sp>
      <p:sp>
        <p:nvSpPr>
          <p:cNvPr id="3" name="Title 2">
            <a:extLst>
              <a:ext uri="{FF2B5EF4-FFF2-40B4-BE49-F238E27FC236}">
                <a16:creationId xmlns:a16="http://schemas.microsoft.com/office/drawing/2014/main" id="{919D358F-CF5F-0447-863F-A7B12EA3AF5C}"/>
              </a:ext>
            </a:extLst>
          </p:cNvPr>
          <p:cNvSpPr>
            <a:spLocks noGrp="1"/>
          </p:cNvSpPr>
          <p:nvPr>
            <p:ph type="title"/>
          </p:nvPr>
        </p:nvSpPr>
        <p:spPr/>
        <p:txBody>
          <a:bodyPr/>
          <a:lstStyle/>
          <a:p>
            <a:r>
              <a:rPr lang="en-US" dirty="0"/>
              <a:t>Diabetes Prevention Calculators</a:t>
            </a:r>
          </a:p>
        </p:txBody>
      </p:sp>
      <p:pic>
        <p:nvPicPr>
          <p:cNvPr id="8" name="Content Placeholder 7">
            <a:extLst>
              <a:ext uri="{FF2B5EF4-FFF2-40B4-BE49-F238E27FC236}">
                <a16:creationId xmlns:a16="http://schemas.microsoft.com/office/drawing/2014/main" id="{54866951-2654-1F4B-87EC-22D182B01F26}"/>
              </a:ext>
            </a:extLst>
          </p:cNvPr>
          <p:cNvPicPr>
            <a:picLocks noGrp="1" noChangeAspect="1"/>
          </p:cNvPicPr>
          <p:nvPr>
            <p:ph sz="half" idx="13"/>
          </p:nvPr>
        </p:nvPicPr>
        <p:blipFill rotWithShape="1">
          <a:blip r:embed="rId3" cstate="screen">
            <a:extLst>
              <a:ext uri="{28A0092B-C50C-407E-A947-70E740481C1C}">
                <a14:useLocalDpi xmlns:a14="http://schemas.microsoft.com/office/drawing/2010/main"/>
              </a:ext>
            </a:extLst>
          </a:blip>
          <a:srcRect l="2301" t="1090" r="3270" b="2712"/>
          <a:stretch/>
        </p:blipFill>
        <p:spPr>
          <a:xfrm>
            <a:off x="457199" y="2654540"/>
            <a:ext cx="3958808" cy="271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9" name="Content Placeholder 3">
            <a:extLst>
              <a:ext uri="{FF2B5EF4-FFF2-40B4-BE49-F238E27FC236}">
                <a16:creationId xmlns:a16="http://schemas.microsoft.com/office/drawing/2014/main" id="{EFC7B070-59FD-B64A-A196-7CD38826EBAF}"/>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645025" y="2650767"/>
            <a:ext cx="4038600" cy="2719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
        <p:nvSpPr>
          <p:cNvPr id="10" name="Rectangle 9">
            <a:extLst>
              <a:ext uri="{FF2B5EF4-FFF2-40B4-BE49-F238E27FC236}">
                <a16:creationId xmlns:a16="http://schemas.microsoft.com/office/drawing/2014/main" id="{D65059B5-3D89-B741-9AB0-634CCA3CDA2A}"/>
              </a:ext>
            </a:extLst>
          </p:cNvPr>
          <p:cNvSpPr/>
          <p:nvPr/>
        </p:nvSpPr>
        <p:spPr>
          <a:xfrm>
            <a:off x="187909" y="5474288"/>
            <a:ext cx="4497387" cy="307777"/>
          </a:xfrm>
          <a:prstGeom prst="rect">
            <a:avLst/>
          </a:prstGeom>
        </p:spPr>
        <p:txBody>
          <a:bodyPr wrap="square">
            <a:spAutoFit/>
          </a:bodyPr>
          <a:lstStyle/>
          <a:p>
            <a:r>
              <a:rPr lang="en-US" sz="1400" dirty="0">
                <a:hlinkClick r:id="rId5"/>
              </a:rPr>
              <a:t>https://nccd.cdc.gov/Toolkit/DiabetesImpact/Employer</a:t>
            </a:r>
            <a:endParaRPr lang="en-US" sz="1400" dirty="0"/>
          </a:p>
        </p:txBody>
      </p:sp>
      <p:sp>
        <p:nvSpPr>
          <p:cNvPr id="11" name="Rectangle 10">
            <a:extLst>
              <a:ext uri="{FF2B5EF4-FFF2-40B4-BE49-F238E27FC236}">
                <a16:creationId xmlns:a16="http://schemas.microsoft.com/office/drawing/2014/main" id="{5F6F0373-D058-3B4D-8CB9-623B9063E5F1}"/>
              </a:ext>
            </a:extLst>
          </p:cNvPr>
          <p:cNvSpPr/>
          <p:nvPr/>
        </p:nvSpPr>
        <p:spPr>
          <a:xfrm>
            <a:off x="4965659" y="5477678"/>
            <a:ext cx="4295409" cy="338554"/>
          </a:xfrm>
          <a:prstGeom prst="rect">
            <a:avLst/>
          </a:prstGeom>
        </p:spPr>
        <p:txBody>
          <a:bodyPr wrap="square">
            <a:spAutoFit/>
          </a:bodyPr>
          <a:lstStyle/>
          <a:p>
            <a:r>
              <a:rPr lang="en-US" sz="1600" dirty="0">
                <a:hlinkClick r:id="rId6"/>
              </a:rPr>
              <a:t>https://ama-roi-calculator.appspot.com/</a:t>
            </a:r>
            <a:endParaRPr lang="en-US" sz="1600" dirty="0"/>
          </a:p>
        </p:txBody>
      </p:sp>
    </p:spTree>
    <p:extLst>
      <p:ext uri="{BB962C8B-B14F-4D97-AF65-F5344CB8AC3E}">
        <p14:creationId xmlns:p14="http://schemas.microsoft.com/office/powerpoint/2010/main" val="9360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0" dur="1000"/>
                                        <p:tgtEl>
                                          <p:spTgt spid="6">
                                            <p:txEl>
                                              <p:pRg st="0" end="0"/>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51190"/>
            <a:ext cx="8229600" cy="689932"/>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57B8"/>
                </a:solidFill>
              </a:rPr>
              <a:t>Guidance</a:t>
            </a:r>
            <a:r>
              <a:rPr spc="-20" dirty="0">
                <a:solidFill>
                  <a:srgbClr val="0057B8"/>
                </a:solidFill>
              </a:rPr>
              <a:t> </a:t>
            </a:r>
            <a:r>
              <a:rPr lang="en-US" spc="-5" dirty="0"/>
              <a:t>D</a:t>
            </a:r>
            <a:r>
              <a:rPr spc="-5" dirty="0">
                <a:solidFill>
                  <a:srgbClr val="0057B8"/>
                </a:solidFill>
              </a:rPr>
              <a:t>ocuments</a:t>
            </a:r>
          </a:p>
        </p:txBody>
      </p:sp>
      <p:sp>
        <p:nvSpPr>
          <p:cNvPr id="7" name="object 7"/>
          <p:cNvSpPr txBox="1"/>
          <p:nvPr/>
        </p:nvSpPr>
        <p:spPr>
          <a:xfrm>
            <a:off x="1830388" y="5609192"/>
            <a:ext cx="5483225" cy="330200"/>
          </a:xfrm>
          <a:prstGeom prst="rect">
            <a:avLst/>
          </a:prstGeom>
        </p:spPr>
        <p:txBody>
          <a:bodyPr vert="horz" wrap="square" lIns="0" tIns="12700" rIns="0" bIns="0" rtlCol="0">
            <a:spAutoFit/>
          </a:bodyPr>
          <a:lstStyle/>
          <a:p>
            <a:pPr marL="12700">
              <a:lnSpc>
                <a:spcPct val="100000"/>
              </a:lnSpc>
              <a:spcBef>
                <a:spcPts val="100"/>
              </a:spcBef>
            </a:pPr>
            <a:r>
              <a:rPr sz="2000" u="heavy" spc="-5" dirty="0">
                <a:solidFill>
                  <a:srgbClr val="00B140"/>
                </a:solidFill>
                <a:uFill>
                  <a:solidFill>
                    <a:srgbClr val="00B140"/>
                  </a:solidFill>
                </a:uFill>
                <a:latin typeface="Arial"/>
                <a:cs typeface="Arial"/>
              </a:rPr>
              <a:t>https://coveragetoolkit.org/case_commercial/</a:t>
            </a:r>
            <a:endParaRPr sz="2000" dirty="0">
              <a:latin typeface="Arial"/>
              <a:cs typeface="Arial"/>
            </a:endParaRPr>
          </a:p>
        </p:txBody>
      </p:sp>
      <p:grpSp>
        <p:nvGrpSpPr>
          <p:cNvPr id="9" name="Group 8">
            <a:extLst>
              <a:ext uri="{FF2B5EF4-FFF2-40B4-BE49-F238E27FC236}">
                <a16:creationId xmlns:a16="http://schemas.microsoft.com/office/drawing/2014/main" id="{E1C445FF-3B2E-4009-BBF2-CC012B4E7E52}"/>
              </a:ext>
            </a:extLst>
          </p:cNvPr>
          <p:cNvGrpSpPr/>
          <p:nvPr/>
        </p:nvGrpSpPr>
        <p:grpSpPr>
          <a:xfrm>
            <a:off x="4763645" y="1863485"/>
            <a:ext cx="3722494" cy="2986514"/>
            <a:chOff x="4994276" y="1006475"/>
            <a:chExt cx="2497138" cy="2003425"/>
          </a:xfrm>
        </p:grpSpPr>
        <p:sp>
          <p:nvSpPr>
            <p:cNvPr id="10" name="Freeform 21">
              <a:extLst>
                <a:ext uri="{FF2B5EF4-FFF2-40B4-BE49-F238E27FC236}">
                  <a16:creationId xmlns:a16="http://schemas.microsoft.com/office/drawing/2014/main" id="{5AA399AB-971B-474D-B14A-6DBF8B68E630}"/>
                </a:ext>
              </a:extLst>
            </p:cNvPr>
            <p:cNvSpPr>
              <a:spLocks/>
            </p:cNvSpPr>
            <p:nvPr/>
          </p:nvSpPr>
          <p:spPr bwMode="auto">
            <a:xfrm>
              <a:off x="4994276" y="1006475"/>
              <a:ext cx="2497138" cy="2003425"/>
            </a:xfrm>
            <a:custGeom>
              <a:avLst/>
              <a:gdLst>
                <a:gd name="T0" fmla="*/ 265 w 656"/>
                <a:gd name="T1" fmla="*/ 33 h 526"/>
                <a:gd name="T2" fmla="*/ 393 w 656"/>
                <a:gd name="T3" fmla="*/ 0 h 526"/>
                <a:gd name="T4" fmla="*/ 656 w 656"/>
                <a:gd name="T5" fmla="*/ 263 h 526"/>
                <a:gd name="T6" fmla="*/ 393 w 656"/>
                <a:gd name="T7" fmla="*/ 526 h 526"/>
                <a:gd name="T8" fmla="*/ 270 w 656"/>
                <a:gd name="T9" fmla="*/ 495 h 526"/>
                <a:gd name="T10" fmla="*/ 1 w 656"/>
                <a:gd name="T11" fmla="*/ 495 h 526"/>
                <a:gd name="T12" fmla="*/ 1 w 656"/>
                <a:gd name="T13" fmla="*/ 430 h 526"/>
                <a:gd name="T14" fmla="*/ 112 w 656"/>
                <a:gd name="T15" fmla="*/ 318 h 526"/>
                <a:gd name="T16" fmla="*/ 177 w 656"/>
                <a:gd name="T17" fmla="*/ 248 h 526"/>
                <a:gd name="T18" fmla="*/ 198 w 656"/>
                <a:gd name="T19" fmla="*/ 212 h 526"/>
                <a:gd name="T20" fmla="*/ 205 w 656"/>
                <a:gd name="T21" fmla="*/ 178 h 526"/>
                <a:gd name="T22" fmla="*/ 190 w 656"/>
                <a:gd name="T23" fmla="*/ 138 h 526"/>
                <a:gd name="T24" fmla="*/ 151 w 656"/>
                <a:gd name="T25" fmla="*/ 125 h 526"/>
                <a:gd name="T26" fmla="*/ 101 w 656"/>
                <a:gd name="T27" fmla="*/ 137 h 526"/>
                <a:gd name="T28" fmla="*/ 51 w 656"/>
                <a:gd name="T29" fmla="*/ 171 h 526"/>
                <a:gd name="T30" fmla="*/ 0 w 656"/>
                <a:gd name="T31" fmla="*/ 111 h 526"/>
                <a:gd name="T32" fmla="*/ 54 w 656"/>
                <a:gd name="T33" fmla="*/ 71 h 526"/>
                <a:gd name="T34" fmla="*/ 101 w 656"/>
                <a:gd name="T35" fmla="*/ 54 h 526"/>
                <a:gd name="T36" fmla="*/ 158 w 656"/>
                <a:gd name="T37" fmla="*/ 47 h 526"/>
                <a:gd name="T38" fmla="*/ 231 w 656"/>
                <a:gd name="T39" fmla="*/ 63 h 526"/>
                <a:gd name="T40" fmla="*/ 280 w 656"/>
                <a:gd name="T41" fmla="*/ 105 h 526"/>
                <a:gd name="T42" fmla="*/ 298 w 656"/>
                <a:gd name="T43" fmla="*/ 167 h 526"/>
                <a:gd name="T44" fmla="*/ 287 w 656"/>
                <a:gd name="T45" fmla="*/ 224 h 526"/>
                <a:gd name="T46" fmla="*/ 254 w 656"/>
                <a:gd name="T47" fmla="*/ 279 h 526"/>
                <a:gd name="T48" fmla="*/ 175 w 656"/>
                <a:gd name="T49" fmla="*/ 359 h 526"/>
                <a:gd name="T50" fmla="*/ 118 w 656"/>
                <a:gd name="T51" fmla="*/ 412 h 526"/>
                <a:gd name="T52" fmla="*/ 118 w 656"/>
                <a:gd name="T53" fmla="*/ 417 h 526"/>
                <a:gd name="T54" fmla="*/ 234 w 656"/>
                <a:gd name="T55" fmla="*/ 41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6" h="526">
                  <a:moveTo>
                    <a:pt x="265" y="33"/>
                  </a:moveTo>
                  <a:cubicBezTo>
                    <a:pt x="303" y="12"/>
                    <a:pt x="347" y="0"/>
                    <a:pt x="393" y="0"/>
                  </a:cubicBezTo>
                  <a:cubicBezTo>
                    <a:pt x="538" y="0"/>
                    <a:pt x="656" y="118"/>
                    <a:pt x="656" y="263"/>
                  </a:cubicBezTo>
                  <a:cubicBezTo>
                    <a:pt x="656" y="408"/>
                    <a:pt x="538" y="526"/>
                    <a:pt x="393" y="526"/>
                  </a:cubicBezTo>
                  <a:cubicBezTo>
                    <a:pt x="349" y="526"/>
                    <a:pt x="307" y="515"/>
                    <a:pt x="270" y="495"/>
                  </a:cubicBezTo>
                  <a:cubicBezTo>
                    <a:pt x="1" y="495"/>
                    <a:pt x="1" y="495"/>
                    <a:pt x="1" y="495"/>
                  </a:cubicBezTo>
                  <a:cubicBezTo>
                    <a:pt x="1" y="430"/>
                    <a:pt x="1" y="430"/>
                    <a:pt x="1" y="430"/>
                  </a:cubicBezTo>
                  <a:cubicBezTo>
                    <a:pt x="112" y="318"/>
                    <a:pt x="112" y="318"/>
                    <a:pt x="112" y="318"/>
                  </a:cubicBezTo>
                  <a:cubicBezTo>
                    <a:pt x="145" y="285"/>
                    <a:pt x="167" y="261"/>
                    <a:pt x="177" y="248"/>
                  </a:cubicBezTo>
                  <a:cubicBezTo>
                    <a:pt x="187" y="235"/>
                    <a:pt x="194" y="223"/>
                    <a:pt x="198" y="212"/>
                  </a:cubicBezTo>
                  <a:cubicBezTo>
                    <a:pt x="203" y="201"/>
                    <a:pt x="205" y="190"/>
                    <a:pt x="205" y="178"/>
                  </a:cubicBezTo>
                  <a:cubicBezTo>
                    <a:pt x="205" y="160"/>
                    <a:pt x="200" y="147"/>
                    <a:pt x="190" y="138"/>
                  </a:cubicBezTo>
                  <a:cubicBezTo>
                    <a:pt x="181" y="130"/>
                    <a:pt x="168" y="125"/>
                    <a:pt x="151" y="125"/>
                  </a:cubicBezTo>
                  <a:cubicBezTo>
                    <a:pt x="134" y="125"/>
                    <a:pt x="118" y="129"/>
                    <a:pt x="101" y="137"/>
                  </a:cubicBezTo>
                  <a:cubicBezTo>
                    <a:pt x="85" y="145"/>
                    <a:pt x="69" y="156"/>
                    <a:pt x="51" y="171"/>
                  </a:cubicBezTo>
                  <a:cubicBezTo>
                    <a:pt x="0" y="111"/>
                    <a:pt x="0" y="111"/>
                    <a:pt x="0" y="111"/>
                  </a:cubicBezTo>
                  <a:cubicBezTo>
                    <a:pt x="22" y="92"/>
                    <a:pt x="40" y="79"/>
                    <a:pt x="54" y="71"/>
                  </a:cubicBezTo>
                  <a:cubicBezTo>
                    <a:pt x="69" y="64"/>
                    <a:pt x="84" y="58"/>
                    <a:pt x="101" y="54"/>
                  </a:cubicBezTo>
                  <a:cubicBezTo>
                    <a:pt x="118" y="50"/>
                    <a:pt x="137" y="47"/>
                    <a:pt x="158" y="47"/>
                  </a:cubicBezTo>
                  <a:cubicBezTo>
                    <a:pt x="185" y="47"/>
                    <a:pt x="210" y="52"/>
                    <a:pt x="231" y="63"/>
                  </a:cubicBezTo>
                  <a:cubicBezTo>
                    <a:pt x="252" y="73"/>
                    <a:pt x="269" y="87"/>
                    <a:pt x="280" y="105"/>
                  </a:cubicBezTo>
                  <a:cubicBezTo>
                    <a:pt x="292" y="123"/>
                    <a:pt x="298" y="144"/>
                    <a:pt x="298" y="167"/>
                  </a:cubicBezTo>
                  <a:cubicBezTo>
                    <a:pt x="298" y="187"/>
                    <a:pt x="294" y="206"/>
                    <a:pt x="287" y="224"/>
                  </a:cubicBezTo>
                  <a:cubicBezTo>
                    <a:pt x="280" y="242"/>
                    <a:pt x="269" y="260"/>
                    <a:pt x="254" y="279"/>
                  </a:cubicBezTo>
                  <a:cubicBezTo>
                    <a:pt x="239" y="298"/>
                    <a:pt x="212" y="324"/>
                    <a:pt x="175" y="359"/>
                  </a:cubicBezTo>
                  <a:cubicBezTo>
                    <a:pt x="118" y="412"/>
                    <a:pt x="118" y="412"/>
                    <a:pt x="118" y="412"/>
                  </a:cubicBezTo>
                  <a:cubicBezTo>
                    <a:pt x="118" y="417"/>
                    <a:pt x="118" y="417"/>
                    <a:pt x="118" y="417"/>
                  </a:cubicBezTo>
                  <a:cubicBezTo>
                    <a:pt x="234" y="417"/>
                    <a:pt x="234" y="417"/>
                    <a:pt x="234" y="417"/>
                  </a:cubicBezTo>
                </a:path>
              </a:pathLst>
            </a:custGeom>
            <a:noFill/>
            <a:ln w="30163"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Oval 22">
              <a:extLst>
                <a:ext uri="{FF2B5EF4-FFF2-40B4-BE49-F238E27FC236}">
                  <a16:creationId xmlns:a16="http://schemas.microsoft.com/office/drawing/2014/main" id="{DAFCCAA7-4535-4FB2-8C04-E2032D04F0EB}"/>
                </a:ext>
              </a:extLst>
            </p:cNvPr>
            <p:cNvSpPr>
              <a:spLocks noChangeArrowheads="1"/>
            </p:cNvSpPr>
            <p:nvPr/>
          </p:nvSpPr>
          <p:spPr bwMode="auto">
            <a:xfrm>
              <a:off x="5957888" y="1090613"/>
              <a:ext cx="90488" cy="87312"/>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12" name="Oval 23">
              <a:extLst>
                <a:ext uri="{FF2B5EF4-FFF2-40B4-BE49-F238E27FC236}">
                  <a16:creationId xmlns:a16="http://schemas.microsoft.com/office/drawing/2014/main" id="{ED2F9B38-A150-4BF9-BD80-137BD24F60B2}"/>
                </a:ext>
              </a:extLst>
            </p:cNvPr>
            <p:cNvSpPr>
              <a:spLocks noChangeArrowheads="1"/>
            </p:cNvSpPr>
            <p:nvPr/>
          </p:nvSpPr>
          <p:spPr bwMode="auto">
            <a:xfrm>
              <a:off x="5843588" y="2549525"/>
              <a:ext cx="90488" cy="920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3" name="Group 12">
            <a:extLst>
              <a:ext uri="{FF2B5EF4-FFF2-40B4-BE49-F238E27FC236}">
                <a16:creationId xmlns:a16="http://schemas.microsoft.com/office/drawing/2014/main" id="{432D80C9-B2F8-440A-ADF1-FF7F7DB73923}"/>
              </a:ext>
            </a:extLst>
          </p:cNvPr>
          <p:cNvGrpSpPr/>
          <p:nvPr/>
        </p:nvGrpSpPr>
        <p:grpSpPr>
          <a:xfrm>
            <a:off x="653857" y="1922899"/>
            <a:ext cx="3431414" cy="2986514"/>
            <a:chOff x="1638301" y="1006475"/>
            <a:chExt cx="2301875" cy="2003425"/>
          </a:xfrm>
        </p:grpSpPr>
        <p:sp>
          <p:nvSpPr>
            <p:cNvPr id="14" name="Freeform 24">
              <a:extLst>
                <a:ext uri="{FF2B5EF4-FFF2-40B4-BE49-F238E27FC236}">
                  <a16:creationId xmlns:a16="http://schemas.microsoft.com/office/drawing/2014/main" id="{17612A9D-67AA-4928-9B06-5F081F98C8BC}"/>
                </a:ext>
              </a:extLst>
            </p:cNvPr>
            <p:cNvSpPr>
              <a:spLocks/>
            </p:cNvSpPr>
            <p:nvPr/>
          </p:nvSpPr>
          <p:spPr bwMode="auto">
            <a:xfrm>
              <a:off x="1638301" y="1006475"/>
              <a:ext cx="2301875" cy="2003425"/>
            </a:xfrm>
            <a:custGeom>
              <a:avLst/>
              <a:gdLst>
                <a:gd name="T0" fmla="*/ 234 w 605"/>
                <a:gd name="T1" fmla="*/ 23 h 526"/>
                <a:gd name="T2" fmla="*/ 342 w 605"/>
                <a:gd name="T3" fmla="*/ 0 h 526"/>
                <a:gd name="T4" fmla="*/ 605 w 605"/>
                <a:gd name="T5" fmla="*/ 263 h 526"/>
                <a:gd name="T6" fmla="*/ 342 w 605"/>
                <a:gd name="T7" fmla="*/ 526 h 526"/>
                <a:gd name="T8" fmla="*/ 219 w 605"/>
                <a:gd name="T9" fmla="*/ 495 h 526"/>
                <a:gd name="T10" fmla="*/ 219 w 605"/>
                <a:gd name="T11" fmla="*/ 54 h 526"/>
                <a:gd name="T12" fmla="*/ 143 w 605"/>
                <a:gd name="T13" fmla="*/ 54 h 526"/>
                <a:gd name="T14" fmla="*/ 0 w 605"/>
                <a:gd name="T15" fmla="*/ 167 h 526"/>
                <a:gd name="T16" fmla="*/ 45 w 605"/>
                <a:gd name="T17" fmla="*/ 223 h 526"/>
                <a:gd name="T18" fmla="*/ 96 w 605"/>
                <a:gd name="T19" fmla="*/ 182 h 526"/>
                <a:gd name="T20" fmla="*/ 128 w 605"/>
                <a:gd name="T21" fmla="*/ 152 h 526"/>
                <a:gd name="T22" fmla="*/ 127 w 605"/>
                <a:gd name="T23" fmla="*/ 198 h 526"/>
                <a:gd name="T24" fmla="*/ 126 w 605"/>
                <a:gd name="T25" fmla="*/ 240 h 526"/>
                <a:gd name="T26" fmla="*/ 126 w 605"/>
                <a:gd name="T27" fmla="*/ 49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5" h="526">
                  <a:moveTo>
                    <a:pt x="234" y="23"/>
                  </a:moveTo>
                  <a:cubicBezTo>
                    <a:pt x="267" y="9"/>
                    <a:pt x="304" y="0"/>
                    <a:pt x="342" y="0"/>
                  </a:cubicBezTo>
                  <a:cubicBezTo>
                    <a:pt x="487" y="0"/>
                    <a:pt x="605" y="118"/>
                    <a:pt x="605" y="263"/>
                  </a:cubicBezTo>
                  <a:cubicBezTo>
                    <a:pt x="605" y="408"/>
                    <a:pt x="487" y="526"/>
                    <a:pt x="342" y="526"/>
                  </a:cubicBezTo>
                  <a:cubicBezTo>
                    <a:pt x="298" y="526"/>
                    <a:pt x="256" y="515"/>
                    <a:pt x="219" y="495"/>
                  </a:cubicBezTo>
                  <a:cubicBezTo>
                    <a:pt x="219" y="495"/>
                    <a:pt x="219" y="54"/>
                    <a:pt x="219" y="54"/>
                  </a:cubicBezTo>
                  <a:cubicBezTo>
                    <a:pt x="143" y="54"/>
                    <a:pt x="143" y="54"/>
                    <a:pt x="143" y="54"/>
                  </a:cubicBezTo>
                  <a:cubicBezTo>
                    <a:pt x="0" y="167"/>
                    <a:pt x="0" y="167"/>
                    <a:pt x="0" y="167"/>
                  </a:cubicBezTo>
                  <a:cubicBezTo>
                    <a:pt x="45" y="223"/>
                    <a:pt x="45" y="223"/>
                    <a:pt x="45" y="223"/>
                  </a:cubicBezTo>
                  <a:cubicBezTo>
                    <a:pt x="96" y="182"/>
                    <a:pt x="96" y="182"/>
                    <a:pt x="96" y="182"/>
                  </a:cubicBezTo>
                  <a:cubicBezTo>
                    <a:pt x="102" y="178"/>
                    <a:pt x="113" y="167"/>
                    <a:pt x="128" y="152"/>
                  </a:cubicBezTo>
                  <a:cubicBezTo>
                    <a:pt x="127" y="198"/>
                    <a:pt x="127" y="198"/>
                    <a:pt x="127" y="198"/>
                  </a:cubicBezTo>
                  <a:cubicBezTo>
                    <a:pt x="126" y="240"/>
                    <a:pt x="126" y="240"/>
                    <a:pt x="126" y="240"/>
                  </a:cubicBezTo>
                  <a:cubicBezTo>
                    <a:pt x="126" y="495"/>
                    <a:pt x="126" y="495"/>
                    <a:pt x="126" y="495"/>
                  </a:cubicBezTo>
                </a:path>
              </a:pathLst>
            </a:custGeom>
            <a:noFill/>
            <a:ln w="30163"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Oval 25">
              <a:extLst>
                <a:ext uri="{FF2B5EF4-FFF2-40B4-BE49-F238E27FC236}">
                  <a16:creationId xmlns:a16="http://schemas.microsoft.com/office/drawing/2014/main" id="{BDBCF0AE-F177-491D-AD4B-19CC574DC5AB}"/>
                </a:ext>
              </a:extLst>
            </p:cNvPr>
            <p:cNvSpPr>
              <a:spLocks noChangeArrowheads="1"/>
            </p:cNvSpPr>
            <p:nvPr/>
          </p:nvSpPr>
          <p:spPr bwMode="auto">
            <a:xfrm>
              <a:off x="2482851" y="1049338"/>
              <a:ext cx="92075" cy="90487"/>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16" name="Oval 26">
              <a:extLst>
                <a:ext uri="{FF2B5EF4-FFF2-40B4-BE49-F238E27FC236}">
                  <a16:creationId xmlns:a16="http://schemas.microsoft.com/office/drawing/2014/main" id="{8D35D5EE-50AF-4E2C-A5C5-FCC9CE56C658}"/>
                </a:ext>
              </a:extLst>
            </p:cNvPr>
            <p:cNvSpPr>
              <a:spLocks noChangeArrowheads="1"/>
            </p:cNvSpPr>
            <p:nvPr/>
          </p:nvSpPr>
          <p:spPr bwMode="auto">
            <a:xfrm>
              <a:off x="2071688" y="2846388"/>
              <a:ext cx="92075" cy="920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grpSp>
      <p:sp>
        <p:nvSpPr>
          <p:cNvPr id="19" name="TextBox 18">
            <a:extLst>
              <a:ext uri="{FF2B5EF4-FFF2-40B4-BE49-F238E27FC236}">
                <a16:creationId xmlns:a16="http://schemas.microsoft.com/office/drawing/2014/main" id="{4EB20398-D4C3-4502-9924-523FB979F997}"/>
              </a:ext>
            </a:extLst>
          </p:cNvPr>
          <p:cNvSpPr txBox="1"/>
          <p:nvPr/>
        </p:nvSpPr>
        <p:spPr>
          <a:xfrm>
            <a:off x="2009420" y="2562423"/>
            <a:ext cx="1840984" cy="1815882"/>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The Pathway to Coverage for the National DPP for Commercial Plans and Employers</a:t>
            </a:r>
            <a:endParaRPr lang="ru-RU"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952FB012-79A0-4B2B-97E1-9FA0680A9CB3}"/>
              </a:ext>
            </a:extLst>
          </p:cNvPr>
          <p:cNvSpPr txBox="1"/>
          <p:nvPr/>
        </p:nvSpPr>
        <p:spPr>
          <a:xfrm>
            <a:off x="6624892" y="2388181"/>
            <a:ext cx="1840984" cy="2062103"/>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Barriers and Responses: FAQ’s for Coverage of the National DPP Lifestyle Change Program</a:t>
            </a:r>
            <a:endParaRPr lang="ru-RU" sz="1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250"/>
                                        <p:tgtEl>
                                          <p:spTgt spid="13"/>
                                        </p:tgtEl>
                                      </p:cBhvr>
                                    </p:animEffect>
                                  </p:childTnLst>
                                </p:cTn>
                              </p:par>
                            </p:childTnLst>
                          </p:cTn>
                        </p:par>
                        <p:par>
                          <p:cTn id="8" fill="hold">
                            <p:stCondLst>
                              <p:cond delay="125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750"/>
                            </p:stCondLst>
                            <p:childTnLst>
                              <p:par>
                                <p:cTn id="15" presetID="21"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250"/>
                                        <p:tgtEl>
                                          <p:spTgt spid="9"/>
                                        </p:tgtEl>
                                      </p:cBhvr>
                                    </p:animEffect>
                                  </p:childTnLst>
                                </p:cTn>
                              </p:par>
                            </p:childTnLst>
                          </p:cTn>
                        </p:par>
                        <p:par>
                          <p:cTn id="18" fill="hold">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30AF-FE4D-B24D-925A-9F840C25B781}"/>
              </a:ext>
            </a:extLst>
          </p:cNvPr>
          <p:cNvSpPr>
            <a:spLocks noGrp="1"/>
          </p:cNvSpPr>
          <p:nvPr>
            <p:ph type="title"/>
          </p:nvPr>
        </p:nvSpPr>
        <p:spPr/>
        <p:txBody>
          <a:bodyPr>
            <a:normAutofit fontScale="90000"/>
          </a:bodyPr>
          <a:lstStyle/>
          <a:p>
            <a:r>
              <a:rPr lang="en-US" dirty="0"/>
              <a:t>Support and Technical Assistance</a:t>
            </a:r>
          </a:p>
        </p:txBody>
      </p:sp>
      <p:sp>
        <p:nvSpPr>
          <p:cNvPr id="3" name="Content Placeholder 2">
            <a:extLst>
              <a:ext uri="{FF2B5EF4-FFF2-40B4-BE49-F238E27FC236}">
                <a16:creationId xmlns:a16="http://schemas.microsoft.com/office/drawing/2014/main" id="{5A36E575-2293-4642-A7FC-EAFB4FC6138E}"/>
              </a:ext>
            </a:extLst>
          </p:cNvPr>
          <p:cNvSpPr>
            <a:spLocks noGrp="1"/>
          </p:cNvSpPr>
          <p:nvPr>
            <p:ph idx="1"/>
          </p:nvPr>
        </p:nvSpPr>
        <p:spPr/>
        <p:txBody>
          <a:bodyPr/>
          <a:lstStyle/>
          <a:p>
            <a:endParaRPr lang="en-US" dirty="0">
              <a:highlight>
                <a:srgbClr val="FFFF00"/>
              </a:highlight>
            </a:endParaRPr>
          </a:p>
        </p:txBody>
      </p:sp>
    </p:spTree>
    <p:extLst>
      <p:ext uri="{BB962C8B-B14F-4D97-AF65-F5344CB8AC3E}">
        <p14:creationId xmlns:p14="http://schemas.microsoft.com/office/powerpoint/2010/main" val="116878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A2E8-5D93-4A15-BB44-DA555FC4EA1E}"/>
              </a:ext>
            </a:extLst>
          </p:cNvPr>
          <p:cNvSpPr>
            <a:spLocks noGrp="1"/>
          </p:cNvSpPr>
          <p:nvPr>
            <p:ph type="title"/>
          </p:nvPr>
        </p:nvSpPr>
        <p:spPr/>
        <p:txBody>
          <a:bodyPr/>
          <a:lstStyle/>
          <a:p>
            <a:r>
              <a:rPr lang="en-US" dirty="0"/>
              <a:t>Diabetes Landscape</a:t>
            </a:r>
          </a:p>
        </p:txBody>
      </p:sp>
    </p:spTree>
    <p:extLst>
      <p:ext uri="{BB962C8B-B14F-4D97-AF65-F5344CB8AC3E}">
        <p14:creationId xmlns:p14="http://schemas.microsoft.com/office/powerpoint/2010/main" val="26329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1F48E2-E5D5-D341-8821-CC7C01A7CC8C}"/>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828452" y="1992087"/>
            <a:ext cx="7487095" cy="3379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C1C3EB1-B975-CB44-BEFA-8E959A55B1A9}"/>
              </a:ext>
            </a:extLst>
          </p:cNvPr>
          <p:cNvSpPr>
            <a:spLocks noGrp="1"/>
          </p:cNvSpPr>
          <p:nvPr>
            <p:ph type="title"/>
          </p:nvPr>
        </p:nvSpPr>
        <p:spPr/>
        <p:txBody>
          <a:bodyPr/>
          <a:lstStyle/>
          <a:p>
            <a:r>
              <a:rPr lang="en-US" dirty="0"/>
              <a:t>Diabetes in the United States</a:t>
            </a:r>
          </a:p>
        </p:txBody>
      </p:sp>
    </p:spTree>
    <p:extLst>
      <p:ext uri="{BB962C8B-B14F-4D97-AF65-F5344CB8AC3E}">
        <p14:creationId xmlns:p14="http://schemas.microsoft.com/office/powerpoint/2010/main" val="13950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D884-8FCA-9642-9046-5935059E523D}"/>
              </a:ext>
            </a:extLst>
          </p:cNvPr>
          <p:cNvSpPr>
            <a:spLocks noGrp="1"/>
          </p:cNvSpPr>
          <p:nvPr>
            <p:ph type="title"/>
          </p:nvPr>
        </p:nvSpPr>
        <p:spPr/>
        <p:txBody>
          <a:bodyPr/>
          <a:lstStyle/>
          <a:p>
            <a:r>
              <a:rPr lang="en-US" dirty="0"/>
              <a:t>Diabetes in </a:t>
            </a:r>
            <a:r>
              <a:rPr lang="en-US" dirty="0">
                <a:highlight>
                  <a:srgbClr val="FFFF00"/>
                </a:highlight>
              </a:rPr>
              <a:t>State</a:t>
            </a:r>
          </a:p>
        </p:txBody>
      </p:sp>
      <p:sp>
        <p:nvSpPr>
          <p:cNvPr id="3" name="Content Placeholder 2">
            <a:extLst>
              <a:ext uri="{FF2B5EF4-FFF2-40B4-BE49-F238E27FC236}">
                <a16:creationId xmlns:a16="http://schemas.microsoft.com/office/drawing/2014/main" id="{79D2B86F-4778-D447-B7EE-01415CB8CA56}"/>
              </a:ext>
            </a:extLst>
          </p:cNvPr>
          <p:cNvSpPr>
            <a:spLocks noGrp="1"/>
          </p:cNvSpPr>
          <p:nvPr>
            <p:ph idx="1"/>
          </p:nvPr>
        </p:nvSpPr>
        <p:spPr/>
        <p:txBody>
          <a:bodyPr/>
          <a:lstStyle/>
          <a:p>
            <a:endParaRPr lang="en-US" dirty="0">
              <a:highlight>
                <a:srgbClr val="FFFF00"/>
              </a:highlight>
            </a:endParaRPr>
          </a:p>
        </p:txBody>
      </p:sp>
    </p:spTree>
    <p:extLst>
      <p:ext uri="{BB962C8B-B14F-4D97-AF65-F5344CB8AC3E}">
        <p14:creationId xmlns:p14="http://schemas.microsoft.com/office/powerpoint/2010/main" val="408333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34E-5A88-7247-958C-4B3EFA18A560}"/>
              </a:ext>
            </a:extLst>
          </p:cNvPr>
          <p:cNvSpPr>
            <a:spLocks noGrp="1"/>
          </p:cNvSpPr>
          <p:nvPr>
            <p:ph type="title"/>
          </p:nvPr>
        </p:nvSpPr>
        <p:spPr/>
        <p:txBody>
          <a:bodyPr/>
          <a:lstStyle/>
          <a:p>
            <a:r>
              <a:rPr lang="en-US" dirty="0"/>
              <a:t>Diabetes in </a:t>
            </a:r>
            <a:r>
              <a:rPr lang="en-US" dirty="0">
                <a:highlight>
                  <a:srgbClr val="FFFF00"/>
                </a:highlight>
              </a:rPr>
              <a:t>County / City</a:t>
            </a:r>
          </a:p>
        </p:txBody>
      </p:sp>
      <p:sp>
        <p:nvSpPr>
          <p:cNvPr id="3" name="Content Placeholder 2">
            <a:extLst>
              <a:ext uri="{FF2B5EF4-FFF2-40B4-BE49-F238E27FC236}">
                <a16:creationId xmlns:a16="http://schemas.microsoft.com/office/drawing/2014/main" id="{A28FC7ED-246A-CE4A-B123-AC5BF9039B8F}"/>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949524082"/>
      </p:ext>
    </p:extLst>
  </p:cSld>
  <p:clrMapOvr>
    <a:masterClrMapping/>
  </p:clrMapOvr>
</p:sld>
</file>

<file path=ppt/theme/theme1.xml><?xml version="1.0" encoding="utf-8"?>
<a:theme xmlns:a="http://schemas.openxmlformats.org/drawingml/2006/main" name="NACDD-Bar-Standard-Width">
  <a:themeElements>
    <a:clrScheme name="NACDD Bar Slides">
      <a:dk1>
        <a:sysClr val="windowText" lastClr="000000"/>
      </a:dk1>
      <a:lt1>
        <a:sysClr val="window" lastClr="FFFFFF"/>
      </a:lt1>
      <a:dk2>
        <a:srgbClr val="0057B8"/>
      </a:dk2>
      <a:lt2>
        <a:srgbClr val="FFB25B"/>
      </a:lt2>
      <a:accent1>
        <a:srgbClr val="00B140"/>
      </a:accent1>
      <a:accent2>
        <a:srgbClr val="D50032"/>
      </a:accent2>
      <a:accent3>
        <a:srgbClr val="A4D65E"/>
      </a:accent3>
      <a:accent4>
        <a:srgbClr val="165C7D"/>
      </a:accent4>
      <a:accent5>
        <a:srgbClr val="84A4DC"/>
      </a:accent5>
      <a:accent6>
        <a:srgbClr val="7C878E"/>
      </a:accent6>
      <a:hlink>
        <a:srgbClr val="00B140"/>
      </a:hlink>
      <a:folHlink>
        <a:srgbClr val="165C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797</TotalTime>
  <Words>5437</Words>
  <Application>Microsoft Office PowerPoint</Application>
  <PresentationFormat>On-screen Show (4:3)</PresentationFormat>
  <Paragraphs>416</Paragraphs>
  <Slides>42</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Open Sans</vt:lpstr>
      <vt:lpstr>NACDD-Bar-Standard-Width</vt:lpstr>
      <vt:lpstr>Preventing Type 2 Diabetes in the Workforce:  Employer Name</vt:lpstr>
      <vt:lpstr>NACDD Publication Disclaimer</vt:lpstr>
      <vt:lpstr>Today’s Discussion</vt:lpstr>
      <vt:lpstr>About Your Organization</vt:lpstr>
      <vt:lpstr>Support and Technical Assistance</vt:lpstr>
      <vt:lpstr>Diabetes Landscape</vt:lpstr>
      <vt:lpstr>Diabetes in the United States</vt:lpstr>
      <vt:lpstr>Diabetes in State</vt:lpstr>
      <vt:lpstr>Diabetes in County / City</vt:lpstr>
      <vt:lpstr>Preventing Diabetes Makes Sense</vt:lpstr>
      <vt:lpstr>Trends in Diabetes Costs</vt:lpstr>
      <vt:lpstr>More Than Diabetes</vt:lpstr>
      <vt:lpstr>Discussion: Diabetes in Your Workforce</vt:lpstr>
      <vt:lpstr>34 million with diabetes</vt:lpstr>
      <vt:lpstr>Prediabetes</vt:lpstr>
      <vt:lpstr>Risk Test</vt:lpstr>
      <vt:lpstr>Where Do I Start?</vt:lpstr>
      <vt:lpstr>The National Diabetes Prevention Program</vt:lpstr>
      <vt:lpstr>The National Diabetes Prevention Program</vt:lpstr>
      <vt:lpstr>Public-Private Partnership</vt:lpstr>
      <vt:lpstr>The National DPP Lifestyle Change Program</vt:lpstr>
      <vt:lpstr>Testimonial can go here and be a few lines long.  —First Last name</vt:lpstr>
      <vt:lpstr>Program Provider Delivery Options</vt:lpstr>
      <vt:lpstr>Curriculum Topics</vt:lpstr>
      <vt:lpstr>Participant Goals</vt:lpstr>
      <vt:lpstr>Program Eligibility</vt:lpstr>
      <vt:lpstr>Prediabetes Risk Test</vt:lpstr>
      <vt:lpstr>Programs Available in State </vt:lpstr>
      <vt:lpstr>Coverage of the National DPP Lifestyle Change Program</vt:lpstr>
      <vt:lpstr>Coverage for Medicaid Beneficiaries</vt:lpstr>
      <vt:lpstr>Coverage for Public Employees</vt:lpstr>
      <vt:lpstr>Commercial Insurance Plan Coverage</vt:lpstr>
      <vt:lpstr>You Will Be In Good Company</vt:lpstr>
      <vt:lpstr>Next Steps on the Path to Coverage</vt:lpstr>
      <vt:lpstr>Talking with Insurers</vt:lpstr>
      <vt:lpstr>Keep Following the Path to Coverage</vt:lpstr>
      <vt:lpstr>Tools for Employers and Insurers</vt:lpstr>
      <vt:lpstr>Coverage Toolkit</vt:lpstr>
      <vt:lpstr>Commercial Payers Section</vt:lpstr>
      <vt:lpstr>Customer Service Center </vt:lpstr>
      <vt:lpstr>Diabetes Prevention Calculators</vt:lpstr>
      <vt:lpstr>Guidance Documents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Type 2 Diabetes in the Workforce:  Employer Name</dc:title>
  <dc:creator>Lanae Caulfield</dc:creator>
  <cp:lastModifiedBy>Angela Bowen</cp:lastModifiedBy>
  <cp:revision>34</cp:revision>
  <dcterms:created xsi:type="dcterms:W3CDTF">2020-07-16T07:39:34Z</dcterms:created>
  <dcterms:modified xsi:type="dcterms:W3CDTF">2021-01-24T04:54:15Z</dcterms:modified>
</cp:coreProperties>
</file>