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51" r:id="rId5"/>
  </p:sldMasterIdLst>
  <p:notesMasterIdLst>
    <p:notesMasterId r:id="rId12"/>
  </p:notesMasterIdLst>
  <p:sldIdLst>
    <p:sldId id="265" r:id="rId6"/>
    <p:sldId id="397" r:id="rId7"/>
    <p:sldId id="2837" r:id="rId8"/>
    <p:sldId id="2840" r:id="rId9"/>
    <p:sldId id="2838" r:id="rId10"/>
    <p:sldId id="2839"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8709B72-E366-47D5-824F-0DA419475BBD}">
          <p14:sldIdLst>
            <p14:sldId id="265"/>
            <p14:sldId id="397"/>
          </p14:sldIdLst>
        </p14:section>
        <p14:section name="Brainstorming" id="{DEBC37D0-74C1-425D-9761-0A40122D4F70}">
          <p14:sldIdLst>
            <p14:sldId id="2837"/>
            <p14:sldId id="2840"/>
          </p14:sldIdLst>
        </p14:section>
        <p14:section name="Workflow Development" id="{CA7800AB-922D-4038-AF47-39895BF018EC}">
          <p14:sldIdLst>
            <p14:sldId id="2838"/>
            <p14:sldId id="283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4F507-BF8F-52DF-7181-4EF6BBD7B63A}" name="Chrisanne Wilks" initials="CW" userId="S::cwilks@healthmanagement.com::c38c5aef-70ed-4812-b942-59f470c64c67" providerId="AD"/>
  <p188:author id="{E8B06B0D-82F9-5397-F3C5-F9208C7E1C47}" name="Jennifer Barnhart" initials="JB" userId="4ec1d5e2929a3c43" providerId="Windows Live"/>
  <p188:author id="{5097473C-FDD6-450E-073F-EC3DA127D070}" name="Susan Buell" initials="SB" userId="S::sbuell_ic@chronicdisease.org::4e0dad52-55f3-4a98-a172-d90650b41c55" providerId="AD"/>
  <p188:author id="{02EDDF6F-0AC6-C0BD-D6AD-5EA7C81A3304}" name="Danielle (Dani) Swanson" initials="DS" userId="S::dswanson@healthmanagement.com::8422183e-77a1-4d9e-9caa-ad0a7af0ceaa" providerId="AD"/>
  <p188:author id="{C01F9A83-9D22-A754-4987-B660F895BD45}" name="Kelly McCracken" initials="KM" userId="aaa961a4b8bec62f" providerId="Windows Live"/>
  <p188:author id="{FA6FD486-9338-4AFA-4C61-F6CCAED26AA6}" name="Wendy Childers" initials="WC" userId="S::wendychilders@childersconsulting.onmicrosoft.com::7bc5f38e-cb4b-48f3-9541-90b5b8e356d0" providerId="AD"/>
  <p188:author id="{EB9D39CB-F40A-AD15-398B-7A6182EFBD8E}" name="Gloria Aquino" initials="GA" userId="ZND7uec/91qMPRzCUFOqrYnHGktFSp8fDc9EdXuQxLc=" providerId="None"/>
  <p188:author id="{D5F81FE5-6123-0999-F4CA-F35A7B7B594F}" name="Sarah Johnson" initials="SJ" userId="S::sjohnson@healthmanagement.com::ec3b8a19-9faf-4c8a-9d9d-f69b2118eb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Barnhart" initials="JB" lastIdx="19" clrIdx="0">
    <p:extLst>
      <p:ext uri="{19B8F6BF-5375-455C-9EA6-DF929625EA0E}">
        <p15:presenceInfo xmlns:p15="http://schemas.microsoft.com/office/powerpoint/2012/main" userId="4ec1d5e2929a3c43" providerId="Windows Live"/>
      </p:ext>
    </p:extLst>
  </p:cmAuthor>
  <p:cmAuthor id="2" name="Gloria Aquino" initials="GA" lastIdx="2" clrIdx="1">
    <p:extLst>
      <p:ext uri="{19B8F6BF-5375-455C-9EA6-DF929625EA0E}">
        <p15:presenceInfo xmlns:p15="http://schemas.microsoft.com/office/powerpoint/2012/main" userId="ZND7uec/91qMPRzCUFOqrYnHGktFSp8fDc9EdXuQxLc=" providerId="None"/>
      </p:ext>
    </p:extLst>
  </p:cmAuthor>
  <p:cmAuthor id="3" name="Carlie Balicki" initials="CB" lastIdx="2" clrIdx="2">
    <p:extLst>
      <p:ext uri="{19B8F6BF-5375-455C-9EA6-DF929625EA0E}">
        <p15:presenceInfo xmlns:p15="http://schemas.microsoft.com/office/powerpoint/2012/main" userId="S::carlie.balicki@leavittpartners.com::a6150f03-9dff-4dbd-8b82-e24793a7757e" providerId="AD"/>
      </p:ext>
    </p:extLst>
  </p:cmAuthor>
  <p:cmAuthor id="4" name="Kelbe Goupil" initials="KG" lastIdx="15" clrIdx="3">
    <p:extLst>
      <p:ext uri="{19B8F6BF-5375-455C-9EA6-DF929625EA0E}">
        <p15:presenceInfo xmlns:p15="http://schemas.microsoft.com/office/powerpoint/2012/main" userId="S::kelbe.goupil@leavittpartners.com::d976b780-a5d2-4191-97ac-89afdb5231e8" providerId="AD"/>
      </p:ext>
    </p:extLst>
  </p:cmAuthor>
  <p:cmAuthor id="5" name="Kylie Peterson" initials="KP" lastIdx="18" clrIdx="4">
    <p:extLst>
      <p:ext uri="{19B8F6BF-5375-455C-9EA6-DF929625EA0E}">
        <p15:presenceInfo xmlns:p15="http://schemas.microsoft.com/office/powerpoint/2012/main" userId="S::kylie.peterson@leavittpartners.com::90ba6aee-830b-4614-a4f2-c166b5fd35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6D5"/>
    <a:srgbClr val="7C4182"/>
    <a:srgbClr val="737373"/>
    <a:srgbClr val="FBB1AF"/>
    <a:srgbClr val="0057B8"/>
    <a:srgbClr val="002855"/>
    <a:srgbClr val="604A7B"/>
    <a:srgbClr val="00B140"/>
    <a:srgbClr val="000000"/>
    <a:srgbClr val="165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96" autoAdjust="0"/>
    <p:restoredTop sz="93548" autoAdjust="0"/>
  </p:normalViewPr>
  <p:slideViewPr>
    <p:cSldViewPr snapToGrid="0" snapToObjects="1">
      <p:cViewPr varScale="1">
        <p:scale>
          <a:sx n="88" d="100"/>
          <a:sy n="88" d="100"/>
        </p:scale>
        <p:origin x="788" y="64"/>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8EBE6-EA6E-4445-B30D-797398866C80}" type="datetimeFigureOut">
              <a:rPr lang="en-US" smtClean="0"/>
              <a:t>4/2/2024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E2A3B-3CC1-FA46-915F-4794E036C676}" type="slidenum">
              <a:rPr lang="en-US" smtClean="0"/>
              <a:t>‹#›</a:t>
            </a:fld>
            <a:endParaRPr lang="en-US" dirty="0"/>
          </a:p>
        </p:txBody>
      </p:sp>
    </p:spTree>
    <p:extLst>
      <p:ext uri="{BB962C8B-B14F-4D97-AF65-F5344CB8AC3E}">
        <p14:creationId xmlns:p14="http://schemas.microsoft.com/office/powerpoint/2010/main" val="138243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AE2A3B-3CC1-FA46-915F-4794E036C676}" type="slidenum">
              <a:rPr lang="en-US" smtClean="0"/>
              <a:t>1</a:t>
            </a:fld>
            <a:endParaRPr lang="en-US"/>
          </a:p>
        </p:txBody>
      </p:sp>
    </p:spTree>
    <p:extLst>
      <p:ext uri="{BB962C8B-B14F-4D97-AF65-F5344CB8AC3E}">
        <p14:creationId xmlns:p14="http://schemas.microsoft.com/office/powerpoint/2010/main" val="251654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AE2A3B-3CC1-FA46-915F-4794E036C676}" type="slidenum">
              <a:rPr lang="en-US" smtClean="0"/>
              <a:t>2</a:t>
            </a:fld>
            <a:endParaRPr lang="en-US"/>
          </a:p>
        </p:txBody>
      </p:sp>
    </p:spTree>
    <p:extLst>
      <p:ext uri="{BB962C8B-B14F-4D97-AF65-F5344CB8AC3E}">
        <p14:creationId xmlns:p14="http://schemas.microsoft.com/office/powerpoint/2010/main" val="144348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srgbClr val="193560"/>
              </a:solidFill>
              <a:effectLst/>
              <a:uLnTx/>
              <a:uFillTx/>
              <a:latin typeface="Calibri Light" panose="020F0302020204030204" pitchFamily="34" charset="0"/>
              <a:ea typeface="+mn-ea"/>
              <a:cs typeface="+mn-cs"/>
            </a:endParaRPr>
          </a:p>
        </p:txBody>
      </p:sp>
      <p:sp>
        <p:nvSpPr>
          <p:cNvPr id="4" name="Slide Number Placeholder 3"/>
          <p:cNvSpPr>
            <a:spLocks noGrp="1"/>
          </p:cNvSpPr>
          <p:nvPr>
            <p:ph type="sldNum" sz="quarter" idx="5"/>
          </p:nvPr>
        </p:nvSpPr>
        <p:spPr/>
        <p:txBody>
          <a:bodyPr/>
          <a:lstStyle/>
          <a:p>
            <a:fld id="{73AE2A3B-3CC1-FA46-915F-4794E036C676}" type="slidenum">
              <a:rPr lang="en-US" smtClean="0"/>
              <a:t>3</a:t>
            </a:fld>
            <a:endParaRPr lang="en-US" dirty="0"/>
          </a:p>
        </p:txBody>
      </p:sp>
    </p:spTree>
    <p:extLst>
      <p:ext uri="{BB962C8B-B14F-4D97-AF65-F5344CB8AC3E}">
        <p14:creationId xmlns:p14="http://schemas.microsoft.com/office/powerpoint/2010/main" val="346661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srgbClr val="193560"/>
              </a:solidFill>
              <a:effectLst/>
              <a:uLnTx/>
              <a:uFillTx/>
              <a:latin typeface="Calibri Light" panose="020F0302020204030204" pitchFamily="34" charset="0"/>
              <a:ea typeface="+mn-ea"/>
              <a:cs typeface="+mn-cs"/>
            </a:endParaRPr>
          </a:p>
        </p:txBody>
      </p:sp>
      <p:sp>
        <p:nvSpPr>
          <p:cNvPr id="4" name="Slide Number Placeholder 3"/>
          <p:cNvSpPr>
            <a:spLocks noGrp="1"/>
          </p:cNvSpPr>
          <p:nvPr>
            <p:ph type="sldNum" sz="quarter" idx="5"/>
          </p:nvPr>
        </p:nvSpPr>
        <p:spPr/>
        <p:txBody>
          <a:bodyPr/>
          <a:lstStyle/>
          <a:p>
            <a:fld id="{73AE2A3B-3CC1-FA46-915F-4794E036C676}" type="slidenum">
              <a:rPr lang="en-US" smtClean="0"/>
              <a:t>4</a:t>
            </a:fld>
            <a:endParaRPr lang="en-US" dirty="0"/>
          </a:p>
        </p:txBody>
      </p:sp>
    </p:spTree>
    <p:extLst>
      <p:ext uri="{BB962C8B-B14F-4D97-AF65-F5344CB8AC3E}">
        <p14:creationId xmlns:p14="http://schemas.microsoft.com/office/powerpoint/2010/main" val="7478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srgbClr val="193560"/>
              </a:solidFill>
              <a:effectLst/>
              <a:uLnTx/>
              <a:uFillTx/>
              <a:latin typeface="Calibri Light" panose="020F0302020204030204" pitchFamily="34" charset="0"/>
              <a:ea typeface="+mn-ea"/>
              <a:cs typeface="+mn-cs"/>
            </a:endParaRPr>
          </a:p>
        </p:txBody>
      </p:sp>
      <p:sp>
        <p:nvSpPr>
          <p:cNvPr id="4" name="Slide Number Placeholder 3"/>
          <p:cNvSpPr>
            <a:spLocks noGrp="1"/>
          </p:cNvSpPr>
          <p:nvPr>
            <p:ph type="sldNum" sz="quarter" idx="5"/>
          </p:nvPr>
        </p:nvSpPr>
        <p:spPr/>
        <p:txBody>
          <a:bodyPr/>
          <a:lstStyle/>
          <a:p>
            <a:fld id="{73AE2A3B-3CC1-FA46-915F-4794E036C676}" type="slidenum">
              <a:rPr lang="en-US" smtClean="0"/>
              <a:t>5</a:t>
            </a:fld>
            <a:endParaRPr lang="en-US" dirty="0"/>
          </a:p>
        </p:txBody>
      </p:sp>
    </p:spTree>
    <p:extLst>
      <p:ext uri="{BB962C8B-B14F-4D97-AF65-F5344CB8AC3E}">
        <p14:creationId xmlns:p14="http://schemas.microsoft.com/office/powerpoint/2010/main" val="105948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srgbClr val="193560"/>
              </a:solidFill>
              <a:effectLst/>
              <a:uLnTx/>
              <a:uFillTx/>
              <a:latin typeface="Calibri Light" panose="020F0302020204030204" pitchFamily="34" charset="0"/>
              <a:ea typeface="+mn-ea"/>
              <a:cs typeface="+mn-cs"/>
            </a:endParaRPr>
          </a:p>
        </p:txBody>
      </p:sp>
      <p:sp>
        <p:nvSpPr>
          <p:cNvPr id="4" name="Slide Number Placeholder 3"/>
          <p:cNvSpPr>
            <a:spLocks noGrp="1"/>
          </p:cNvSpPr>
          <p:nvPr>
            <p:ph type="sldNum" sz="quarter" idx="5"/>
          </p:nvPr>
        </p:nvSpPr>
        <p:spPr/>
        <p:txBody>
          <a:bodyPr/>
          <a:lstStyle/>
          <a:p>
            <a:fld id="{73AE2A3B-3CC1-FA46-915F-4794E036C676}" type="slidenum">
              <a:rPr lang="en-US" smtClean="0"/>
              <a:t>6</a:t>
            </a:fld>
            <a:endParaRPr lang="en-US" dirty="0"/>
          </a:p>
        </p:txBody>
      </p:sp>
    </p:spTree>
    <p:extLst>
      <p:ext uri="{BB962C8B-B14F-4D97-AF65-F5344CB8AC3E}">
        <p14:creationId xmlns:p14="http://schemas.microsoft.com/office/powerpoint/2010/main" val="12865282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17.sv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svg"/><Relationship Id="rId9"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svg"/><Relationship Id="rId11" Type="http://schemas.openxmlformats.org/officeDocument/2006/relationships/image" Target="../media/image17.sv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svg"/><Relationship Id="rId9"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0" name="Picture 9" descr="A picture containing blur&#10;&#10;Description automatically generated">
            <a:extLst>
              <a:ext uri="{FF2B5EF4-FFF2-40B4-BE49-F238E27FC236}">
                <a16:creationId xmlns:a16="http://schemas.microsoft.com/office/drawing/2014/main" id="{B80F4A07-A17C-4B9C-B5EE-3DCA7EF27AC8}"/>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4228250" y="0"/>
            <a:ext cx="4915750" cy="51435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807717" y="-865752"/>
            <a:ext cx="5143502" cy="6875007"/>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 name="Text Placeholder 29">
            <a:extLst>
              <a:ext uri="{FF2B5EF4-FFF2-40B4-BE49-F238E27FC236}">
                <a16:creationId xmlns:a16="http://schemas.microsoft.com/office/drawing/2014/main" id="{CACF1783-D4E1-488D-B2F5-C0D20196AC1B}"/>
              </a:ext>
            </a:extLst>
          </p:cNvPr>
          <p:cNvSpPr>
            <a:spLocks noGrp="1"/>
          </p:cNvSpPr>
          <p:nvPr>
            <p:ph type="body" sz="quarter" idx="11" hasCustomPrompt="1"/>
          </p:nvPr>
        </p:nvSpPr>
        <p:spPr>
          <a:xfrm>
            <a:off x="160537" y="3997931"/>
            <a:ext cx="1419225" cy="390525"/>
          </a:xfrm>
          <a:prstGeom prst="rect">
            <a:avLst/>
          </a:prstGeom>
        </p:spPr>
        <p:txBody>
          <a:bodyPr lIns="68580" tIns="34290" rIns="68580" bIns="34290" anchor="ctr" anchorCtr="0"/>
          <a:lstStyle>
            <a:lvl1pPr marL="0" indent="0">
              <a:buNone/>
              <a:defRPr sz="1050" baseline="0">
                <a:solidFill>
                  <a:schemeClr val="bg1"/>
                </a:solidFill>
                <a:latin typeface="+mj-lt"/>
              </a:defRPr>
            </a:lvl1pPr>
          </a:lstStyle>
          <a:p>
            <a:pPr lvl="0"/>
            <a:r>
              <a:rPr lang="en-US"/>
              <a:t>Month DD, YYYY</a:t>
            </a:r>
          </a:p>
        </p:txBody>
      </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160537" y="979856"/>
            <a:ext cx="5328131" cy="1089529"/>
          </a:xfrm>
          <a:prstGeom prst="rect">
            <a:avLst/>
          </a:prstGeom>
        </p:spPr>
        <p:txBody>
          <a:bodyPr wrap="square" anchor="b" anchorCtr="0">
            <a:spAutoFit/>
          </a:bodyPr>
          <a:lstStyle>
            <a:lvl1pPr marL="0" indent="0">
              <a:buFont typeface="Arial" panose="020B0604020202020204" pitchFamily="34" charset="0"/>
              <a:buNone/>
              <a:defRPr sz="3600">
                <a:solidFill>
                  <a:schemeClr val="bg1"/>
                </a:solidFill>
                <a:latin typeface="+mj-lt"/>
              </a:defRPr>
            </a:lvl1pPr>
          </a:lstStyle>
          <a:p>
            <a:r>
              <a:rPr lang="en-US"/>
              <a:t>Click to edit Master title style</a:t>
            </a:r>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160537" y="2170064"/>
            <a:ext cx="5328131" cy="840230"/>
          </a:xfrm>
          <a:prstGeom prst="rect">
            <a:avLst/>
          </a:prstGeom>
        </p:spPr>
        <p:txBody>
          <a:bodyPr wrap="square">
            <a:spAutoFit/>
          </a:bodyPr>
          <a:lstStyle>
            <a:lvl1pPr marL="0" indent="0">
              <a:buNone/>
              <a:defRPr sz="2700" cap="all" baseline="0">
                <a:solidFill>
                  <a:schemeClr val="bg1"/>
                </a:solidFill>
                <a:latin typeface="+mn-lt"/>
              </a:defRPr>
            </a:lvl1pPr>
          </a:lstStyle>
          <a:p>
            <a:r>
              <a:rPr lang="en-US"/>
              <a:t>Click to edit Master subtitle style</a:t>
            </a:r>
          </a:p>
        </p:txBody>
      </p:sp>
      <p:pic>
        <p:nvPicPr>
          <p:cNvPr id="12" name="Picture 11">
            <a:extLst>
              <a:ext uri="{FF2B5EF4-FFF2-40B4-BE49-F238E27FC236}">
                <a16:creationId xmlns:a16="http://schemas.microsoft.com/office/drawing/2014/main" id="{CF2CF9BE-C95F-4648-9E35-BCFFCB8DF17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747" y="4514851"/>
            <a:ext cx="1419225" cy="443198"/>
          </a:xfrm>
          <a:prstGeom prst="rect">
            <a:avLst/>
          </a:prstGeom>
          <a:noFill/>
          <a:ln>
            <a:noFill/>
          </a:ln>
        </p:spPr>
      </p:pic>
    </p:spTree>
    <p:extLst>
      <p:ext uri="{BB962C8B-B14F-4D97-AF65-F5344CB8AC3E}">
        <p14:creationId xmlns:p14="http://schemas.microsoft.com/office/powerpoint/2010/main" val="346480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Option 6">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65936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316" y="114300"/>
            <a:ext cx="6965104"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F813799-D8BF-44B0-9768-91A3DD2739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7112" y="116763"/>
            <a:ext cx="1584452" cy="463700"/>
          </a:xfrm>
          <a:prstGeom prst="rect">
            <a:avLst/>
          </a:prstGeom>
        </p:spPr>
      </p:pic>
    </p:spTree>
    <p:extLst>
      <p:ext uri="{BB962C8B-B14F-4D97-AF65-F5344CB8AC3E}">
        <p14:creationId xmlns:p14="http://schemas.microsoft.com/office/powerpoint/2010/main" val="347627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478843" y="1195145"/>
            <a:ext cx="5384229" cy="2810360"/>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1651316" y="1309445"/>
            <a:ext cx="5384229" cy="2810360"/>
          </a:xfrm>
          <a:prstGeom prst="rect">
            <a:avLst/>
          </a:prstGeom>
          <a:solidFill>
            <a:srgbClr val="FFFFFF">
              <a:alpha val="52941"/>
            </a:srgbClr>
          </a:solidFill>
        </p:spPr>
        <p:txBody>
          <a:bodyPr anchor="ctr" anchorCtr="0"/>
          <a:lstStyle>
            <a:lvl1pPr marL="0" indent="0" algn="ctr">
              <a:buNone/>
              <a:defRPr sz="27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151125955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914400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1564184" y="10858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1564184" y="40576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3999083" y="223030"/>
            <a:ext cx="1145835" cy="2389116"/>
          </a:xfrm>
          <a:prstGeom prst="rect">
            <a:avLst/>
          </a:prstGeom>
          <a:solidFill>
            <a:schemeClr val="tx2"/>
          </a:solidFill>
        </p:spPr>
        <p:txBody>
          <a:bodyPr wrap="square" rtlCol="0">
            <a:spAutoFit/>
          </a:bodyPr>
          <a:lstStyle/>
          <a:p>
            <a:pPr algn="ctr"/>
            <a:r>
              <a:rPr lang="en-US" sz="14925"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4016390" y="2548745"/>
            <a:ext cx="1145835" cy="2389116"/>
          </a:xfrm>
          <a:prstGeom prst="rect">
            <a:avLst/>
          </a:prstGeom>
          <a:solidFill>
            <a:schemeClr val="tx2"/>
          </a:solidFill>
        </p:spPr>
        <p:txBody>
          <a:bodyPr wrap="square" rtlCol="0">
            <a:spAutoFit/>
          </a:bodyPr>
          <a:lstStyle/>
          <a:p>
            <a:pPr algn="ctr"/>
            <a:r>
              <a:rPr lang="en-US" sz="14925"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1879886" y="1166570"/>
            <a:ext cx="5384229" cy="2810360"/>
          </a:xfrm>
          <a:prstGeom prst="rect">
            <a:avLst/>
          </a:prstGeom>
          <a:noFill/>
        </p:spPr>
        <p:txBody>
          <a:bodyPr anchor="ctr" anchorCtr="0"/>
          <a:lstStyle>
            <a:lvl1pPr marL="0" indent="0" algn="l" defTabSz="685800" rtl="0" eaLnBrk="1" latinLnBrk="0" hangingPunct="1">
              <a:buNone/>
              <a:defRPr lang="en-US" sz="21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21102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332411" y="2857500"/>
            <a:ext cx="6760425" cy="1828800"/>
          </a:xfrm>
          <a:prstGeom prst="rect">
            <a:avLst/>
          </a:prstGeom>
          <a:noFill/>
        </p:spPr>
        <p:txBody>
          <a:bodyPr anchor="b" anchorCtr="0"/>
          <a:lstStyle>
            <a:lvl1pPr marL="0" indent="0" algn="l" defTabSz="685800" rtl="0" eaLnBrk="1" latinLnBrk="0" hangingPunct="1">
              <a:buNone/>
              <a:defRPr lang="en-US" sz="2700" kern="1200" dirty="0">
                <a:solidFill>
                  <a:schemeClr val="tx2"/>
                </a:solidFill>
                <a:latin typeface="+mj-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977556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4056375" y="0"/>
            <a:ext cx="5087626" cy="51435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5374084" y="1028700"/>
            <a:ext cx="3494796" cy="3886200"/>
          </a:xfrm>
          <a:prstGeom prst="rect">
            <a:avLst/>
          </a:prstGeom>
          <a:noFill/>
        </p:spPr>
        <p:txBody>
          <a:bodyPr anchor="ctr" anchorCtr="0"/>
          <a:lstStyle>
            <a:lvl1pPr marL="0" indent="0" algn="l" defTabSz="685800" rtl="0" eaLnBrk="1" latinLnBrk="0" hangingPunct="1">
              <a:buNone/>
              <a:defRPr lang="en-US" sz="21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365526" y="474269"/>
            <a:ext cx="3503354" cy="468626"/>
          </a:xfrm>
          <a:prstGeom prst="rect">
            <a:avLst/>
          </a:prstGeom>
        </p:spPr>
        <p:txBody>
          <a:bodyPr lIns="91438" tIns="0" rIns="91438" bIns="0" anchor="b" anchorCtr="0">
            <a:noAutofit/>
          </a:bodyPr>
          <a:lstStyle>
            <a:lvl1pPr algn="l">
              <a:defRPr sz="3000" b="0">
                <a:solidFill>
                  <a:schemeClr val="bg1"/>
                </a:solidFill>
                <a:latin typeface="+mj-lt"/>
              </a:defRPr>
            </a:lvl1pPr>
          </a:lstStyle>
          <a:p>
            <a:r>
              <a:rPr lang="en-US"/>
              <a:t>Title of Slide</a:t>
            </a:r>
          </a:p>
        </p:txBody>
      </p:sp>
    </p:spTree>
    <p:extLst>
      <p:ext uri="{BB962C8B-B14F-4D97-AF65-F5344CB8AC3E}">
        <p14:creationId xmlns:p14="http://schemas.microsoft.com/office/powerpoint/2010/main" val="3062463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478246" y="2743200"/>
            <a:ext cx="1378716" cy="1497326"/>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3025123" y="2343150"/>
            <a:ext cx="5899139" cy="2297426"/>
          </a:xfrm>
          <a:prstGeom prst="rect">
            <a:avLst/>
          </a:prstGeom>
        </p:spPr>
        <p:txBody>
          <a:bodyPr anchor="ctr" anchorCtr="0"/>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Enter Quote</a:t>
            </a:r>
          </a:p>
          <a:p>
            <a:pPr lvl="1"/>
            <a:r>
              <a:rPr lang="en-US"/>
              <a:t>Second level</a:t>
            </a:r>
          </a:p>
          <a:p>
            <a:pPr lvl="2"/>
            <a:r>
              <a:rPr lang="en-US"/>
              <a:t>Third level</a:t>
            </a:r>
          </a:p>
          <a:p>
            <a:pPr lvl="3"/>
            <a:r>
              <a:rPr lang="en-US"/>
              <a:t>Fourth level</a:t>
            </a:r>
          </a:p>
          <a:p>
            <a:pPr lvl="4"/>
            <a:r>
              <a:rPr lang="en-US"/>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461318" y="4502944"/>
            <a:ext cx="329427" cy="354806"/>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9144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420505" y="1086091"/>
            <a:ext cx="8503757" cy="468626"/>
          </a:xfrm>
          <a:prstGeom prst="rect">
            <a:avLst/>
          </a:prstGeom>
        </p:spPr>
        <p:txBody>
          <a:bodyPr lIns="91438" tIns="0" rIns="91438" bIns="0" anchor="b" anchorCtr="0">
            <a:noAutofit/>
          </a:bodyPr>
          <a:lstStyle>
            <a:lvl1pPr algn="l">
              <a:defRPr sz="3000" b="0">
                <a:solidFill>
                  <a:schemeClr val="bg1"/>
                </a:solidFill>
                <a:latin typeface="+mj-lt"/>
              </a:defRPr>
            </a:lvl1pPr>
          </a:lstStyle>
          <a:p>
            <a:r>
              <a:rPr lang="en-US"/>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561579" y="2914650"/>
            <a:ext cx="2002191" cy="1840226"/>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spTree>
    <p:extLst>
      <p:ext uri="{BB962C8B-B14F-4D97-AF65-F5344CB8AC3E}">
        <p14:creationId xmlns:p14="http://schemas.microsoft.com/office/powerpoint/2010/main" val="327819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701457-28F8-4B2A-A1A8-42FD07FEAC22}"/>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59889188-B0BD-440A-9D01-7DB4582962B2}"/>
              </a:ext>
            </a:extLst>
          </p:cNvPr>
          <p:cNvSpPr/>
          <p:nvPr userDrawn="1"/>
        </p:nvSpPr>
        <p:spPr>
          <a:xfrm>
            <a:off x="0"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5CB16868-3835-400E-BBE9-2C4CEEC9DDC0}"/>
              </a:ext>
            </a:extLst>
          </p:cNvPr>
          <p:cNvSpPr/>
          <p:nvPr userDrawn="1"/>
        </p:nvSpPr>
        <p:spPr>
          <a:xfrm>
            <a:off x="1929352"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3F46533D-AD6A-45BE-A571-503B5D1E5B86}"/>
              </a:ext>
            </a:extLst>
          </p:cNvPr>
          <p:cNvSpPr txBox="1"/>
          <p:nvPr userDrawn="1"/>
        </p:nvSpPr>
        <p:spPr>
          <a:xfrm>
            <a:off x="4086124" y="4734704"/>
            <a:ext cx="1628074"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www.leavittpartners.com</a:t>
            </a:r>
          </a:p>
        </p:txBody>
      </p:sp>
      <p:sp>
        <p:nvSpPr>
          <p:cNvPr id="25" name="Rectangle 24">
            <a:extLst>
              <a:ext uri="{FF2B5EF4-FFF2-40B4-BE49-F238E27FC236}">
                <a16:creationId xmlns:a16="http://schemas.microsoft.com/office/drawing/2014/main" id="{FA6F94DA-E244-4B2A-A686-2CB21EDE214E}"/>
              </a:ext>
            </a:extLst>
          </p:cNvPr>
          <p:cNvSpPr/>
          <p:nvPr userDrawn="1"/>
        </p:nvSpPr>
        <p:spPr>
          <a:xfrm>
            <a:off x="861575" y="4717392"/>
            <a:ext cx="1991673" cy="276999"/>
          </a:xfrm>
          <a:prstGeom prst="rect">
            <a:avLst/>
          </a:prstGeom>
        </p:spPr>
        <p:txBody>
          <a:bodyPr wrap="square">
            <a:spAutoFit/>
          </a:bodyPr>
          <a:lstStyle/>
          <a:p>
            <a:pPr algn="l"/>
            <a:r>
              <a:rPr lang="en-US" sz="1200"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200" b="1" dirty="0">
              <a:solidFill>
                <a:schemeClr val="bg1"/>
              </a:solidFill>
            </a:endParaRPr>
          </a:p>
        </p:txBody>
      </p:sp>
      <p:pic>
        <p:nvPicPr>
          <p:cNvPr id="26" name="Graphic 25" descr="Receiver">
            <a:extLst>
              <a:ext uri="{FF2B5EF4-FFF2-40B4-BE49-F238E27FC236}">
                <a16:creationId xmlns:a16="http://schemas.microsoft.com/office/drawing/2014/main" id="{F284A1E3-594C-46C4-9E33-25716966AD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526516" y="4638609"/>
            <a:ext cx="412500" cy="411480"/>
          </a:xfrm>
          <a:prstGeom prst="rect">
            <a:avLst/>
          </a:prstGeom>
        </p:spPr>
      </p:pic>
      <p:grpSp>
        <p:nvGrpSpPr>
          <p:cNvPr id="27" name="Group 26">
            <a:extLst>
              <a:ext uri="{FF2B5EF4-FFF2-40B4-BE49-F238E27FC236}">
                <a16:creationId xmlns:a16="http://schemas.microsoft.com/office/drawing/2014/main" id="{7A09837F-FA27-44DB-B574-A3838D329B5B}"/>
              </a:ext>
            </a:extLst>
          </p:cNvPr>
          <p:cNvGrpSpPr/>
          <p:nvPr userDrawn="1"/>
        </p:nvGrpSpPr>
        <p:grpSpPr>
          <a:xfrm>
            <a:off x="3527596" y="4596025"/>
            <a:ext cx="515235" cy="513960"/>
            <a:chOff x="7281721" y="4553642"/>
            <a:chExt cx="685280" cy="685280"/>
          </a:xfrm>
          <a:solidFill>
            <a:schemeClr val="bg1"/>
          </a:solidFill>
        </p:grpSpPr>
        <p:pic>
          <p:nvPicPr>
            <p:cNvPr id="28" name="Graphic 27" descr="Monitor">
              <a:extLst>
                <a:ext uri="{FF2B5EF4-FFF2-40B4-BE49-F238E27FC236}">
                  <a16:creationId xmlns:a16="http://schemas.microsoft.com/office/drawing/2014/main" id="{A1F71A06-5DF0-4630-9A1C-7D0125BFEA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a16="http://schemas.microsoft.com/office/drawing/2014/main" id="{60708FEA-ADBD-40F6-88E5-A937F7F4C1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a16="http://schemas.microsoft.com/office/drawing/2014/main" id="{02012BB0-DA42-43DE-AF3B-B46348710A22}"/>
              </a:ext>
            </a:extLst>
          </p:cNvPr>
          <p:cNvSpPr/>
          <p:nvPr userDrawn="1"/>
        </p:nvSpPr>
        <p:spPr>
          <a:xfrm>
            <a:off x="0" y="4293964"/>
            <a:ext cx="5110002" cy="276999"/>
          </a:xfrm>
          <a:prstGeom prst="rect">
            <a:avLst/>
          </a:prstGeom>
        </p:spPr>
        <p:txBody>
          <a:bodyPr wrap="square">
            <a:spAutoFit/>
          </a:bodyPr>
          <a:lstStyle/>
          <a:p>
            <a:pPr marL="0" algn="l" defTabSz="685800" rtl="0" eaLnBrk="1" latinLnBrk="0" hangingPunct="1"/>
            <a:r>
              <a:rPr lang="en-US" sz="1200" b="1" kern="1200" dirty="0">
                <a:solidFill>
                  <a:schemeClr val="accent1"/>
                </a:solidFill>
                <a:effectLst/>
                <a:latin typeface="Calibri Light" panose="020F0302020204030204" pitchFamily="34" charset="0"/>
                <a:ea typeface="+mn-ea"/>
                <a:cs typeface="+mn-cs"/>
              </a:rPr>
              <a:t> Offices in Salt Lake City and Washington, D.C. </a:t>
            </a:r>
            <a:endParaRPr lang="en-US" sz="1200" b="1" kern="1200" dirty="0">
              <a:solidFill>
                <a:schemeClr val="accent1"/>
              </a:solidFill>
              <a:effectLst/>
              <a:latin typeface="Calibri Light" panose="020F0302020204030204" pitchFamily="34" charset="0"/>
            </a:endParaRPr>
          </a:p>
        </p:txBody>
      </p:sp>
      <p:pic>
        <p:nvPicPr>
          <p:cNvPr id="31" name="Picture 14" descr="Image result for twitter icon white">
            <a:extLst>
              <a:ext uri="{FF2B5EF4-FFF2-40B4-BE49-F238E27FC236}">
                <a16:creationId xmlns:a16="http://schemas.microsoft.com/office/drawing/2014/main" id="{9784587D-A490-4807-8D00-5AC54C9BF03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2EC24D-CA7E-411B-862D-176C8FFEE85B}"/>
              </a:ext>
            </a:extLst>
          </p:cNvPr>
          <p:cNvSpPr txBox="1"/>
          <p:nvPr userDrawn="1"/>
        </p:nvSpPr>
        <p:spPr>
          <a:xfrm>
            <a:off x="7318045" y="4714916"/>
            <a:ext cx="1145763"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@LeavittPartners</a:t>
            </a:r>
          </a:p>
        </p:txBody>
      </p:sp>
      <p:grpSp>
        <p:nvGrpSpPr>
          <p:cNvPr id="2" name="Group 1">
            <a:extLst>
              <a:ext uri="{FF2B5EF4-FFF2-40B4-BE49-F238E27FC236}">
                <a16:creationId xmlns:a16="http://schemas.microsoft.com/office/drawing/2014/main" id="{4766F45C-241C-4BDD-AD13-412AE2F234C3}"/>
              </a:ext>
            </a:extLst>
          </p:cNvPr>
          <p:cNvGrpSpPr/>
          <p:nvPr userDrawn="1"/>
        </p:nvGrpSpPr>
        <p:grpSpPr>
          <a:xfrm>
            <a:off x="3128249" y="1257300"/>
            <a:ext cx="2887503" cy="176022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31107"/>
            </a:xfrm>
            <a:prstGeom prst="rect">
              <a:avLst/>
            </a:prstGeom>
            <a:noFill/>
          </p:spPr>
          <p:txBody>
            <a:bodyPr wrap="square" rtlCol="0">
              <a:spAutoFit/>
            </a:bodyPr>
            <a:lstStyle/>
            <a:p>
              <a:r>
                <a:rPr lang="en-US" sz="5400" dirty="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31107"/>
            </a:xfrm>
            <a:prstGeom prst="rect">
              <a:avLst/>
            </a:prstGeom>
            <a:noFill/>
          </p:spPr>
          <p:txBody>
            <a:bodyPr wrap="square" rtlCol="0">
              <a:spAutoFit/>
            </a:bodyPr>
            <a:lstStyle/>
            <a:p>
              <a:r>
                <a:rPr lang="en-US" sz="5400" dirty="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31107"/>
            </a:xfrm>
            <a:prstGeom prst="rect">
              <a:avLst/>
            </a:prstGeom>
            <a:noFill/>
          </p:spPr>
          <p:txBody>
            <a:bodyPr wrap="square" rtlCol="0">
              <a:spAutoFit/>
            </a:bodyPr>
            <a:lstStyle/>
            <a:p>
              <a:r>
                <a:rPr lang="en-US" sz="5400" dirty="0">
                  <a:solidFill>
                    <a:schemeClr val="bg1"/>
                  </a:solidFill>
                  <a:latin typeface="Franklin Gothic Heavy" panose="020B0903020102020204" pitchFamily="34" charset="0"/>
                </a:rPr>
                <a:t>A</a:t>
              </a:r>
            </a:p>
          </p:txBody>
        </p:sp>
      </p:grpSp>
    </p:spTree>
    <p:extLst>
      <p:ext uri="{BB962C8B-B14F-4D97-AF65-F5344CB8AC3E}">
        <p14:creationId xmlns:p14="http://schemas.microsoft.com/office/powerpoint/2010/main" val="3231288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281CE4D-B924-445B-A251-F2A68EFFF1B2}"/>
              </a:ext>
            </a:extLst>
          </p:cNvPr>
          <p:cNvGrpSpPr/>
          <p:nvPr userDrawn="1"/>
        </p:nvGrpSpPr>
        <p:grpSpPr>
          <a:xfrm>
            <a:off x="3935677" y="1485900"/>
            <a:ext cx="2933877" cy="1541958"/>
            <a:chOff x="5106323" y="2275715"/>
            <a:chExt cx="3902159" cy="2055944"/>
          </a:xfrm>
        </p:grpSpPr>
        <p:pic>
          <p:nvPicPr>
            <p:cNvPr id="18" name="Picture 17">
              <a:extLst>
                <a:ext uri="{FF2B5EF4-FFF2-40B4-BE49-F238E27FC236}">
                  <a16:creationId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sp>
          <p:nvSpPr>
            <p:cNvPr id="22" name="TextBox 21">
              <a:extLst>
                <a:ext uri="{FF2B5EF4-FFF2-40B4-BE49-F238E27FC236}">
                  <a16:creationId xmlns:a16="http://schemas.microsoft.com/office/drawing/2014/main" id="{ADDD9B6A-70A2-47DC-8978-3ED442EB1AE8}"/>
                </a:ext>
              </a:extLst>
            </p:cNvPr>
            <p:cNvSpPr txBox="1"/>
            <p:nvPr userDrawn="1"/>
          </p:nvSpPr>
          <p:spPr>
            <a:xfrm>
              <a:off x="5302238" y="2281822"/>
              <a:ext cx="3706244" cy="830997"/>
            </a:xfrm>
            <a:prstGeom prst="rect">
              <a:avLst/>
            </a:prstGeom>
            <a:noFill/>
          </p:spPr>
          <p:txBody>
            <a:bodyPr wrap="square" lIns="68580" tIns="34290" rIns="68580" bIns="34290" rtlCol="0" anchor="b" anchorCtr="0">
              <a:spAutoFit/>
            </a:bodyPr>
            <a:lstStyle/>
            <a:p>
              <a:pPr algn="l" defTabSz="514350"/>
              <a:r>
                <a:rPr lang="en-US" sz="1800" b="1" dirty="0">
                  <a:solidFill>
                    <a:srgbClr val="687DA1"/>
                  </a:solidFill>
                  <a:latin typeface="+mn-lt"/>
                </a:rPr>
                <a:t>Improving Health by Advancing Value</a:t>
              </a:r>
            </a:p>
          </p:txBody>
        </p:sp>
        <p:cxnSp>
          <p:nvCxnSpPr>
            <p:cNvPr id="23" name="Straight Connector 22">
              <a:extLst>
                <a:ext uri="{FF2B5EF4-FFF2-40B4-BE49-F238E27FC236}">
                  <a16:creationId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F6137A2-3CC3-4FF1-B96B-F8B806CE654B}"/>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0"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1929352"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TextBox 33">
            <a:extLst>
              <a:ext uri="{FF2B5EF4-FFF2-40B4-BE49-F238E27FC236}">
                <a16:creationId xmlns:a16="http://schemas.microsoft.com/office/drawing/2014/main" id="{B79999D4-A7C7-4072-ACA5-BE8D7F1F27BD}"/>
              </a:ext>
            </a:extLst>
          </p:cNvPr>
          <p:cNvSpPr txBox="1"/>
          <p:nvPr userDrawn="1"/>
        </p:nvSpPr>
        <p:spPr>
          <a:xfrm>
            <a:off x="4086124" y="4734704"/>
            <a:ext cx="1628074"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www.leavittpartners.com</a:t>
            </a:r>
          </a:p>
        </p:txBody>
      </p:sp>
      <p:sp>
        <p:nvSpPr>
          <p:cNvPr id="35" name="Rectangle 34">
            <a:extLst>
              <a:ext uri="{FF2B5EF4-FFF2-40B4-BE49-F238E27FC236}">
                <a16:creationId xmlns:a16="http://schemas.microsoft.com/office/drawing/2014/main" id="{5CCB54EA-FE42-45F2-BDF9-761C0F5B515D}"/>
              </a:ext>
            </a:extLst>
          </p:cNvPr>
          <p:cNvSpPr/>
          <p:nvPr userDrawn="1"/>
        </p:nvSpPr>
        <p:spPr>
          <a:xfrm>
            <a:off x="861575" y="4717392"/>
            <a:ext cx="1991673" cy="276999"/>
          </a:xfrm>
          <a:prstGeom prst="rect">
            <a:avLst/>
          </a:prstGeom>
        </p:spPr>
        <p:txBody>
          <a:bodyPr wrap="square">
            <a:spAutoFit/>
          </a:bodyPr>
          <a:lstStyle/>
          <a:p>
            <a:pPr algn="l"/>
            <a:r>
              <a:rPr lang="en-US" sz="1200"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200" b="1" dirty="0">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02">
            <a:off x="526516" y="4638609"/>
            <a:ext cx="412500" cy="411480"/>
          </a:xfrm>
          <a:prstGeom prst="rect">
            <a:avLst/>
          </a:prstGeom>
        </p:spPr>
      </p:pic>
      <p:grpSp>
        <p:nvGrpSpPr>
          <p:cNvPr id="37" name="Group 36">
            <a:extLst>
              <a:ext uri="{FF2B5EF4-FFF2-40B4-BE49-F238E27FC236}">
                <a16:creationId xmlns:a16="http://schemas.microsoft.com/office/drawing/2014/main" id="{870C2A62-D523-4EAB-AE92-2D53CF426A3B}"/>
              </a:ext>
            </a:extLst>
          </p:cNvPr>
          <p:cNvGrpSpPr/>
          <p:nvPr userDrawn="1"/>
        </p:nvGrpSpPr>
        <p:grpSpPr>
          <a:xfrm>
            <a:off x="3527596" y="4596025"/>
            <a:ext cx="515235" cy="51396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041" y="4678564"/>
              <a:ext cx="342640" cy="342640"/>
            </a:xfrm>
            <a:prstGeom prst="rect">
              <a:avLst/>
            </a:prstGeom>
          </p:spPr>
        </p:pic>
      </p:grpSp>
      <p:sp>
        <p:nvSpPr>
          <p:cNvPr id="40" name="Rectangle 39">
            <a:extLst>
              <a:ext uri="{FF2B5EF4-FFF2-40B4-BE49-F238E27FC236}">
                <a16:creationId xmlns:a16="http://schemas.microsoft.com/office/drawing/2014/main" id="{DDC7363C-B44C-4E17-8F15-0300BB91BDA7}"/>
              </a:ext>
            </a:extLst>
          </p:cNvPr>
          <p:cNvSpPr/>
          <p:nvPr userDrawn="1"/>
        </p:nvSpPr>
        <p:spPr>
          <a:xfrm>
            <a:off x="0" y="4293964"/>
            <a:ext cx="5110002" cy="276999"/>
          </a:xfrm>
          <a:prstGeom prst="rect">
            <a:avLst/>
          </a:prstGeom>
        </p:spPr>
        <p:txBody>
          <a:bodyPr wrap="square">
            <a:spAutoFit/>
          </a:bodyPr>
          <a:lstStyle/>
          <a:p>
            <a:pPr marL="0" algn="l" defTabSz="685800" rtl="0" eaLnBrk="1" latinLnBrk="0" hangingPunct="1"/>
            <a:r>
              <a:rPr lang="en-US" sz="1200" b="1" kern="1200" dirty="0">
                <a:solidFill>
                  <a:schemeClr val="accent1"/>
                </a:solidFill>
                <a:effectLst/>
                <a:latin typeface="Calibri Light" panose="020F0302020204030204" pitchFamily="34" charset="0"/>
                <a:ea typeface="+mn-ea"/>
                <a:cs typeface="+mn-cs"/>
              </a:rPr>
              <a:t> Offices in Salt Lake City and Washington, D.C. </a:t>
            </a:r>
            <a:endParaRPr lang="en-US" sz="1200" b="1" kern="1200" dirty="0">
              <a:solidFill>
                <a:schemeClr val="accent1"/>
              </a:solidFill>
              <a:effectLst/>
              <a:latin typeface="Calibri Light" panose="020F0302020204030204" pitchFamily="34" charset="0"/>
            </a:endParaRPr>
          </a:p>
        </p:txBody>
      </p:sp>
      <p:pic>
        <p:nvPicPr>
          <p:cNvPr id="41" name="Picture 14" descr="Image result for twitter icon white">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7318045" y="4714916"/>
            <a:ext cx="1145763"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@LeavittPartners</a:t>
            </a:r>
          </a:p>
        </p:txBody>
      </p:sp>
      <p:pic>
        <p:nvPicPr>
          <p:cNvPr id="3" name="Graphic 2" descr="Lightbulb">
            <a:extLst>
              <a:ext uri="{FF2B5EF4-FFF2-40B4-BE49-F238E27FC236}">
                <a16:creationId xmlns:a16="http://schemas.microsoft.com/office/drawing/2014/main" id="{F9687CCB-01E1-402E-AB72-67F38A35766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4478" y="1569157"/>
            <a:ext cx="1421197" cy="1417682"/>
          </a:xfrm>
          <a:prstGeom prst="rect">
            <a:avLst/>
          </a:prstGeom>
        </p:spPr>
      </p:pic>
    </p:spTree>
    <p:extLst>
      <p:ext uri="{BB962C8B-B14F-4D97-AF65-F5344CB8AC3E}">
        <p14:creationId xmlns:p14="http://schemas.microsoft.com/office/powerpoint/2010/main" val="230465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160537" y="4653498"/>
            <a:ext cx="1419225" cy="390525"/>
          </a:xfrm>
          <a:prstGeom prst="rect">
            <a:avLst/>
          </a:prstGeom>
        </p:spPr>
        <p:txBody>
          <a:bodyPr lIns="68580" tIns="34290" rIns="68580" bIns="34290" anchor="ctr" anchorCtr="0"/>
          <a:lstStyle>
            <a:lvl1pPr marL="0" indent="0">
              <a:buNone/>
              <a:defRPr sz="1050" baseline="0">
                <a:solidFill>
                  <a:schemeClr val="tx2"/>
                </a:solidFill>
                <a:latin typeface="+mn-lt"/>
              </a:defRPr>
            </a:lvl1pPr>
          </a:lstStyle>
          <a:p>
            <a:pPr lvl="0"/>
            <a:r>
              <a:rPr lang="en-US"/>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131555" y="2337341"/>
            <a:ext cx="6875008" cy="590931"/>
          </a:xfrm>
          <a:prstGeom prst="rect">
            <a:avLst/>
          </a:prstGeom>
        </p:spPr>
        <p:txBody>
          <a:bodyPr anchor="b" anchorCtr="0">
            <a:spAutoFit/>
          </a:bodyPr>
          <a:lstStyle>
            <a:lvl1pPr marL="0" indent="0">
              <a:buFont typeface="Arial" panose="020B0604020202020204" pitchFamily="34" charset="0"/>
              <a:buNone/>
              <a:defRPr sz="3600">
                <a:solidFill>
                  <a:schemeClr val="tx2"/>
                </a:solidFill>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131555" y="3028951"/>
            <a:ext cx="6875008" cy="466281"/>
          </a:xfrm>
          <a:prstGeom prst="rect">
            <a:avLst/>
          </a:prstGeom>
        </p:spPr>
        <p:txBody>
          <a:bodyPr>
            <a:spAutoFit/>
          </a:bodyPr>
          <a:lstStyle>
            <a:lvl1pPr marL="0" indent="0">
              <a:buNone/>
              <a:defRPr sz="2700" cap="all" baseline="0">
                <a:solidFill>
                  <a:schemeClr val="tx2"/>
                </a:solidFill>
                <a:latin typeface="+mn-lt"/>
              </a:defRPr>
            </a:lvl1pPr>
          </a:lstStyle>
          <a:p>
            <a:r>
              <a:rPr lang="en-US"/>
              <a:t>Click to edit Master subtitle style</a:t>
            </a:r>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5883" y="0"/>
            <a:ext cx="9149883" cy="1575147"/>
          </a:xfrm>
          <a:prstGeom prst="rect">
            <a:avLst/>
          </a:prstGeom>
        </p:spPr>
      </p:pic>
      <p:pic>
        <p:nvPicPr>
          <p:cNvPr id="5" name="Picture 4">
            <a:extLst>
              <a:ext uri="{FF2B5EF4-FFF2-40B4-BE49-F238E27FC236}">
                <a16:creationId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087" y="347640"/>
            <a:ext cx="2343349" cy="685800"/>
          </a:xfrm>
          <a:prstGeom prst="rect">
            <a:avLst/>
          </a:prstGeom>
        </p:spPr>
      </p:pic>
    </p:spTree>
    <p:extLst>
      <p:ext uri="{BB962C8B-B14F-4D97-AF65-F5344CB8AC3E}">
        <p14:creationId xmlns:p14="http://schemas.microsoft.com/office/powerpoint/2010/main" val="179088972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1" name="Picture 10" descr="A picture containing blur&#10;&#10;Description automatically generated">
            <a:extLst>
              <a:ext uri="{FF2B5EF4-FFF2-40B4-BE49-F238E27FC236}">
                <a16:creationId xmlns:a16="http://schemas.microsoft.com/office/drawing/2014/main" id="{39C7E50B-9061-4038-9EFD-78F3C6E535E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4228251" y="0"/>
            <a:ext cx="4915750" cy="51435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807717" y="-865752"/>
            <a:ext cx="5143502" cy="6875007"/>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gr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160537" y="982421"/>
            <a:ext cx="5328131" cy="1086964"/>
          </a:xfrm>
          <a:prstGeom prst="rect">
            <a:avLst/>
          </a:prstGeom>
        </p:spPr>
        <p:txBody>
          <a:bodyPr wrap="square" anchor="b" anchorCtr="0">
            <a:spAutoFit/>
          </a:bodyPr>
          <a:lstStyle>
            <a:lvl1pPr marL="0" indent="0">
              <a:buFont typeface="Arial" panose="020B0604020202020204" pitchFamily="34" charset="0"/>
              <a:buNone/>
              <a:defRPr sz="3591">
                <a:solidFill>
                  <a:schemeClr val="bg1"/>
                </a:solidFill>
                <a:latin typeface="+mj-lt"/>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160537" y="2170065"/>
            <a:ext cx="5328131" cy="838306"/>
          </a:xfrm>
          <a:prstGeom prst="rect">
            <a:avLst/>
          </a:prstGeom>
        </p:spPr>
        <p:txBody>
          <a:bodyPr wrap="square">
            <a:spAutoFit/>
          </a:bodyPr>
          <a:lstStyle>
            <a:lvl1pPr marL="0" indent="0">
              <a:buNone/>
              <a:defRPr sz="2693" cap="all" baseline="0">
                <a:solidFill>
                  <a:schemeClr val="bg1"/>
                </a:solidFill>
                <a:latin typeface="+mn-lt"/>
              </a:defRPr>
            </a:lvl1pPr>
          </a:lstStyle>
          <a:p>
            <a:r>
              <a:rPr lang="en-US"/>
              <a:t>Click to edit Master subtitle style</a:t>
            </a:r>
            <a:endParaRPr lang="en-US" dirty="0"/>
          </a:p>
        </p:txBody>
      </p:sp>
      <p:sp>
        <p:nvSpPr>
          <p:cNvPr id="14" name="Text Placeholder 29">
            <a:extLst>
              <a:ext uri="{FF2B5EF4-FFF2-40B4-BE49-F238E27FC236}">
                <a16:creationId xmlns:a16="http://schemas.microsoft.com/office/drawing/2014/main" id="{694DE91C-FC21-4987-8C2B-4794D035217E}"/>
              </a:ext>
            </a:extLst>
          </p:cNvPr>
          <p:cNvSpPr>
            <a:spLocks noGrp="1"/>
          </p:cNvSpPr>
          <p:nvPr>
            <p:ph type="body" sz="quarter" idx="11" hasCustomPrompt="1"/>
          </p:nvPr>
        </p:nvSpPr>
        <p:spPr>
          <a:xfrm>
            <a:off x="160537" y="3997931"/>
            <a:ext cx="1419225" cy="390525"/>
          </a:xfrm>
          <a:prstGeom prst="rect">
            <a:avLst/>
          </a:prstGeom>
        </p:spPr>
        <p:txBody>
          <a:bodyPr lIns="68580" tIns="34290" rIns="68580" bIns="34290" anchor="ctr" anchorCtr="0"/>
          <a:lstStyle>
            <a:lvl1pPr marL="0" indent="0">
              <a:buNone/>
              <a:defRPr sz="1048" baseline="0">
                <a:solidFill>
                  <a:schemeClr val="bg1"/>
                </a:solidFill>
                <a:latin typeface="+mj-lt"/>
              </a:defRPr>
            </a:lvl1pPr>
          </a:lstStyle>
          <a:p>
            <a:pPr lvl="0"/>
            <a:r>
              <a:rPr lang="en-US" dirty="0"/>
              <a:t>Month DD, YYYY</a:t>
            </a:r>
          </a:p>
        </p:txBody>
      </p:sp>
      <p:pic>
        <p:nvPicPr>
          <p:cNvPr id="15" name="Picture 14">
            <a:extLst>
              <a:ext uri="{FF2B5EF4-FFF2-40B4-BE49-F238E27FC236}">
                <a16:creationId xmlns:a16="http://schemas.microsoft.com/office/drawing/2014/main" id="{D63BC273-A1B7-4E0A-9CB2-7A18C3A6D4B8}"/>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747" y="4514852"/>
            <a:ext cx="1419225" cy="443198"/>
          </a:xfrm>
          <a:prstGeom prst="rect">
            <a:avLst/>
          </a:prstGeom>
          <a:noFill/>
          <a:ln>
            <a:noFill/>
          </a:ln>
        </p:spPr>
      </p:pic>
    </p:spTree>
    <p:extLst>
      <p:ext uri="{BB962C8B-B14F-4D97-AF65-F5344CB8AC3E}">
        <p14:creationId xmlns:p14="http://schemas.microsoft.com/office/powerpoint/2010/main" val="123777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23B90D9F-AE9A-4528-92F5-FD48F4F8603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0" y="0"/>
            <a:ext cx="4285541"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3544180" y="-6686"/>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EF806245-F2DA-4522-8467-B4BBE7B76161}"/>
              </a:ext>
            </a:extLst>
          </p:cNvPr>
          <p:cNvPicPr>
            <a:picLocks noChangeAspect="1"/>
          </p:cNvPicPr>
          <p:nvPr userDrawn="1"/>
        </p:nvPicPr>
        <p:blipFill>
          <a:blip r:embed="rId4"/>
          <a:stretch>
            <a:fillRect/>
          </a:stretch>
        </p:blipFill>
        <p:spPr>
          <a:xfrm>
            <a:off x="158747" y="4514850"/>
            <a:ext cx="1419225" cy="414317"/>
          </a:xfrm>
          <a:prstGeom prst="rect">
            <a:avLst/>
          </a:prstGeom>
        </p:spPr>
      </p:pic>
    </p:spTree>
    <p:extLst>
      <p:ext uri="{BB962C8B-B14F-4D97-AF65-F5344CB8AC3E}">
        <p14:creationId xmlns:p14="http://schemas.microsoft.com/office/powerpoint/2010/main" val="4043834401"/>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297E0C72-5597-4250-870E-F883D9FBC2A3}"/>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1" y="0"/>
            <a:ext cx="4285541"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3544180" y="-6686"/>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pic>
        <p:nvPicPr>
          <p:cNvPr id="4" name="Picture 3">
            <a:extLst>
              <a:ext uri="{FF2B5EF4-FFF2-40B4-BE49-F238E27FC236}">
                <a16:creationId xmlns:a16="http://schemas.microsoft.com/office/drawing/2014/main" id="{A12A2462-9EDF-4892-992B-358A09BE0975}"/>
              </a:ext>
            </a:extLst>
          </p:cNvPr>
          <p:cNvPicPr>
            <a:picLocks noChangeAspect="1"/>
          </p:cNvPicPr>
          <p:nvPr userDrawn="1"/>
        </p:nvPicPr>
        <p:blipFill>
          <a:blip r:embed="rId4"/>
          <a:stretch>
            <a:fillRect/>
          </a:stretch>
        </p:blipFill>
        <p:spPr>
          <a:xfrm>
            <a:off x="158747" y="4514850"/>
            <a:ext cx="1419225" cy="414317"/>
          </a:xfrm>
          <a:prstGeom prst="rect">
            <a:avLst/>
          </a:prstGeom>
        </p:spPr>
      </p:pic>
    </p:spTree>
    <p:extLst>
      <p:ext uri="{BB962C8B-B14F-4D97-AF65-F5344CB8AC3E}">
        <p14:creationId xmlns:p14="http://schemas.microsoft.com/office/powerpoint/2010/main" val="3591718931"/>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D531EDDF-68AA-4AEC-92FF-B23CB4A0CCF7}"/>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4584"/>
          <a:stretch/>
        </p:blipFill>
        <p:spPr>
          <a:xfrm>
            <a:off x="0" y="0"/>
            <a:ext cx="1306372"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561579" y="2"/>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Rectangle 4">
            <a:extLst>
              <a:ext uri="{FF2B5EF4-FFF2-40B4-BE49-F238E27FC236}">
                <a16:creationId xmlns:a16="http://schemas.microsoft.com/office/drawing/2014/main" id="{0D22B313-280F-450D-9F57-93C7D6DF26B8}"/>
              </a:ext>
            </a:extLst>
          </p:cNvPr>
          <p:cNvSpPr/>
          <p:nvPr userDrawn="1"/>
        </p:nvSpPr>
        <p:spPr>
          <a:xfrm flipH="1">
            <a:off x="1363664" y="228600"/>
            <a:ext cx="2652214" cy="31077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80" tIns="22580" rIns="22580" bIns="22580" numCol="1" spcCol="1270" anchor="ctr" anchorCtr="0">
            <a:noAutofit/>
          </a:bodyPr>
          <a:lstStyle/>
          <a:p>
            <a:pPr marL="0" lvl="0" indent="0" defTabSz="532067">
              <a:lnSpc>
                <a:spcPct val="90000"/>
              </a:lnSpc>
              <a:spcBef>
                <a:spcPct val="0"/>
              </a:spcBef>
              <a:spcAft>
                <a:spcPct val="35000"/>
              </a:spcAft>
              <a:buNone/>
            </a:pPr>
            <a:r>
              <a:rPr lang="en-US" sz="3591" kern="1200" dirty="0">
                <a:solidFill>
                  <a:schemeClr val="tx2"/>
                </a:solidFill>
                <a:latin typeface="+mj-lt"/>
              </a:rPr>
              <a:t>Outline</a:t>
            </a:r>
          </a:p>
        </p:txBody>
      </p:sp>
      <p:pic>
        <p:nvPicPr>
          <p:cNvPr id="7" name="Picture 6">
            <a:extLst>
              <a:ext uri="{FF2B5EF4-FFF2-40B4-BE49-F238E27FC236}">
                <a16:creationId xmlns:a16="http://schemas.microsoft.com/office/drawing/2014/main" id="{FE7AF3D8-8961-41B6-9BF2-A7D9BA5C12E0}"/>
              </a:ext>
            </a:extLst>
          </p:cNvPr>
          <p:cNvPicPr>
            <a:picLocks noChangeAspect="1"/>
          </p:cNvPicPr>
          <p:nvPr userDrawn="1"/>
        </p:nvPicPr>
        <p:blipFill>
          <a:blip r:embed="rId4"/>
          <a:stretch>
            <a:fillRect/>
          </a:stretch>
        </p:blipFill>
        <p:spPr>
          <a:xfrm>
            <a:off x="7551171" y="4514850"/>
            <a:ext cx="1419225" cy="414317"/>
          </a:xfrm>
          <a:prstGeom prst="rect">
            <a:avLst/>
          </a:prstGeom>
        </p:spPr>
      </p:pic>
    </p:spTree>
    <p:extLst>
      <p:ext uri="{BB962C8B-B14F-4D97-AF65-F5344CB8AC3E}">
        <p14:creationId xmlns:p14="http://schemas.microsoft.com/office/powerpoint/2010/main" val="1282925038"/>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6042827" y="0"/>
            <a:ext cx="310117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2" dirty="0"/>
          </a:p>
        </p:txBody>
      </p:sp>
      <p:sp>
        <p:nvSpPr>
          <p:cNvPr id="6" name="Rectangle 5">
            <a:extLst>
              <a:ext uri="{FF2B5EF4-FFF2-40B4-BE49-F238E27FC236}">
                <a16:creationId xmlns:a16="http://schemas.microsoft.com/office/drawing/2014/main" id="{C198B2D4-295A-41B4-B419-00DCCB47ACEE}"/>
              </a:ext>
            </a:extLst>
          </p:cNvPr>
          <p:cNvSpPr/>
          <p:nvPr userDrawn="1"/>
        </p:nvSpPr>
        <p:spPr>
          <a:xfrm>
            <a:off x="1" y="0"/>
            <a:ext cx="6042825"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2733912" y="506617"/>
            <a:ext cx="3168396" cy="3449432"/>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2" dirty="0"/>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2593394" y="1839526"/>
            <a:ext cx="0" cy="839021"/>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4354" y="3815692"/>
            <a:ext cx="5196696" cy="356258"/>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2738671" y="1798890"/>
            <a:ext cx="2898100" cy="994172"/>
          </a:xfrm>
          <a:prstGeom prst="rect">
            <a:avLst/>
          </a:prstGeom>
        </p:spPr>
        <p:txBody>
          <a:bodyPr/>
          <a:lstStyle>
            <a:lvl1pPr>
              <a:defRPr>
                <a:solidFill>
                  <a:schemeClr val="tx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2738672" y="1394607"/>
            <a:ext cx="2438479" cy="356258"/>
          </a:xfrm>
          <a:prstGeom prst="rect">
            <a:avLst/>
          </a:prstGeom>
        </p:spPr>
        <p:txBody>
          <a:bodyPr lIns="0" tIns="0" rIns="0" bIns="0" anchor="b" anchorCtr="0"/>
          <a:lstStyle>
            <a:lvl1pPr marL="0" indent="0">
              <a:buNone/>
              <a:defRPr lang="en-US" sz="1496" b="1" kern="1200" cap="all" baseline="0" dirty="0">
                <a:solidFill>
                  <a:schemeClr val="tx2"/>
                </a:solidFill>
                <a:latin typeface="+mn-lt"/>
                <a:ea typeface="+mn-ea"/>
                <a:cs typeface="+mn-cs"/>
              </a:defRPr>
            </a:lvl1pPr>
          </a:lstStyle>
          <a:p>
            <a:pPr lvl="0"/>
            <a:r>
              <a:rPr lang="en-US" dirty="0"/>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6042826" y="647134"/>
            <a:ext cx="1806080" cy="3168560"/>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pic>
        <p:nvPicPr>
          <p:cNvPr id="10" name="Picture 9">
            <a:extLst>
              <a:ext uri="{FF2B5EF4-FFF2-40B4-BE49-F238E27FC236}">
                <a16:creationId xmlns:a16="http://schemas.microsoft.com/office/drawing/2014/main" id="{E6F9E895-C3F6-41BF-A893-12431DAD347B}"/>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47" y="4514852"/>
            <a:ext cx="1419225" cy="443198"/>
          </a:xfrm>
          <a:prstGeom prst="rect">
            <a:avLst/>
          </a:prstGeom>
          <a:noFill/>
          <a:ln>
            <a:noFill/>
          </a:ln>
        </p:spPr>
      </p:pic>
    </p:spTree>
    <p:extLst>
      <p:ext uri="{BB962C8B-B14F-4D97-AF65-F5344CB8AC3E}">
        <p14:creationId xmlns:p14="http://schemas.microsoft.com/office/powerpoint/2010/main" val="90028089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7041"/>
            <a:ext cx="865936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195" y="114300"/>
            <a:ext cx="8154515" cy="468626"/>
          </a:xfrm>
          <a:prstGeom prst="rect">
            <a:avLst/>
          </a:prstGeom>
        </p:spPr>
        <p:txBody>
          <a:bodyPr lIns="91438" tIns="0" rIns="91438" bIns="0" anchor="ctr" anchorCtr="0">
            <a:noAutofit/>
          </a:bodyPr>
          <a:lstStyle>
            <a:lvl1pPr algn="l">
              <a:defRPr sz="2394" b="0">
                <a:solidFill>
                  <a:schemeClr val="tx2"/>
                </a:solidFill>
                <a:latin typeface="+mj-lt"/>
              </a:defRPr>
            </a:lvl1pPr>
          </a:lstStyle>
          <a:p>
            <a:r>
              <a:rPr lang="en-US" dirty="0"/>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CDC24152-49C2-466E-81D0-3B37C0FECB3F}"/>
              </a:ext>
            </a:extLst>
          </p:cNvPr>
          <p:cNvPicPr>
            <a:picLocks noChangeAspect="1"/>
          </p:cNvPicPr>
          <p:nvPr userDrawn="1"/>
        </p:nvPicPr>
        <p:blipFill>
          <a:blip r:embed="rId2"/>
          <a:stretch>
            <a:fillRect/>
          </a:stretch>
        </p:blipFill>
        <p:spPr>
          <a:xfrm>
            <a:off x="8434063" y="114300"/>
            <a:ext cx="467501" cy="466344"/>
          </a:xfrm>
          <a:prstGeom prst="rect">
            <a:avLst/>
          </a:prstGeom>
        </p:spPr>
      </p:pic>
    </p:spTree>
    <p:extLst>
      <p:ext uri="{BB962C8B-B14F-4D97-AF65-F5344CB8AC3E}">
        <p14:creationId xmlns:p14="http://schemas.microsoft.com/office/powerpoint/2010/main" val="177193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240871" y="190444"/>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116" tIns="17058" rIns="34116" bIns="17058" numCol="1" anchor="t" anchorCtr="0" compatLnSpc="1">
            <a:prstTxWarp prst="textNoShape">
              <a:avLst/>
            </a:prstTxWarp>
          </a:bodyPr>
          <a:lstStyle/>
          <a:p>
            <a:endParaRPr lang="en-US" sz="672" dirty="0"/>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733454" y="114300"/>
            <a:ext cx="8154515" cy="468626"/>
          </a:xfrm>
          <a:prstGeom prst="rect">
            <a:avLst/>
          </a:prstGeom>
        </p:spPr>
        <p:txBody>
          <a:bodyPr lIns="91438" tIns="0" rIns="91438" bIns="0" anchor="ctr" anchorCtr="0">
            <a:noAutofit/>
          </a:bodyPr>
          <a:lstStyle>
            <a:lvl1pPr algn="l">
              <a:defRPr sz="2394" b="0">
                <a:solidFill>
                  <a:schemeClr val="tx2"/>
                </a:solidFill>
                <a:latin typeface="+mj-lt"/>
              </a:defRPr>
            </a:lvl1pPr>
          </a:lstStyle>
          <a:p>
            <a:r>
              <a:rPr lang="en-US" dirty="0"/>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0D03B805-3308-4390-8DF1-5C2E5B79B2C4}"/>
              </a:ext>
            </a:extLst>
          </p:cNvPr>
          <p:cNvSpPr>
            <a:spLocks noGrp="1"/>
          </p:cNvSpPr>
          <p:nvPr>
            <p:ph idx="10"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pic>
        <p:nvPicPr>
          <p:cNvPr id="14" name="Picture 13">
            <a:extLst>
              <a:ext uri="{FF2B5EF4-FFF2-40B4-BE49-F238E27FC236}">
                <a16:creationId xmlns:a16="http://schemas.microsoft.com/office/drawing/2014/main" id="{A2EE31C6-6653-439E-801B-EBC8423C3086}"/>
              </a:ext>
            </a:extLst>
          </p:cNvPr>
          <p:cNvPicPr>
            <a:picLocks noChangeAspect="1"/>
          </p:cNvPicPr>
          <p:nvPr userDrawn="1"/>
        </p:nvPicPr>
        <p:blipFill>
          <a:blip r:embed="rId2"/>
          <a:stretch>
            <a:fillRect/>
          </a:stretch>
        </p:blipFill>
        <p:spPr>
          <a:xfrm>
            <a:off x="8729688" y="4725777"/>
            <a:ext cx="171875" cy="171450"/>
          </a:xfrm>
          <a:prstGeom prst="rect">
            <a:avLst/>
          </a:prstGeom>
        </p:spPr>
      </p:pic>
    </p:spTree>
    <p:extLst>
      <p:ext uri="{BB962C8B-B14F-4D97-AF65-F5344CB8AC3E}">
        <p14:creationId xmlns:p14="http://schemas.microsoft.com/office/powerpoint/2010/main" val="342608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9144000" cy="582926"/>
          </a:xfrm>
          <a:prstGeom prst="rect">
            <a:avLst/>
          </a:prstGeom>
          <a:solidFill>
            <a:schemeClr val="accent1"/>
          </a:solidFill>
          <a:ln w="9525" algn="ctr">
            <a:noFill/>
            <a:round/>
            <a:headEnd/>
            <a:tailEnd/>
          </a:ln>
        </p:spPr>
        <p:txBody>
          <a:bodyPr lIns="51305" tIns="25653" rIns="51305" bIns="25653"/>
          <a:lstStyle/>
          <a:p>
            <a:pPr defTabSz="513065" eaLnBrk="0" fontAlgn="base" hangingPunct="0">
              <a:spcBef>
                <a:spcPct val="0"/>
              </a:spcBef>
              <a:spcAft>
                <a:spcPct val="0"/>
              </a:spcAft>
              <a:defRPr/>
            </a:pPr>
            <a:endParaRPr lang="en-US" sz="1346" dirty="0">
              <a:solidFill>
                <a:prstClr val="black"/>
              </a:solidFill>
              <a:latin typeface="+mj-lt"/>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189846" y="-189849"/>
            <a:ext cx="582926" cy="962621"/>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077204" y="114300"/>
            <a:ext cx="7810764" cy="468626"/>
          </a:xfrm>
          <a:prstGeom prst="rect">
            <a:avLst/>
          </a:prstGeom>
        </p:spPr>
        <p:txBody>
          <a:bodyPr lIns="91438" tIns="0" rIns="91438" bIns="0" anchor="ctr" anchorCtr="0">
            <a:noAutofit/>
          </a:bodyPr>
          <a:lstStyle>
            <a:lvl1pPr algn="l">
              <a:defRPr sz="2394" b="0">
                <a:solidFill>
                  <a:schemeClr val="bg1"/>
                </a:solidFill>
                <a:latin typeface="+mj-lt"/>
              </a:defRPr>
            </a:lvl1pPr>
          </a:lstStyle>
          <a:p>
            <a:r>
              <a:rPr lang="en-US" dirty="0"/>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1339" y="57150"/>
            <a:ext cx="859376" cy="299441"/>
          </a:xfrm>
          <a:prstGeom prst="rect">
            <a:avLst/>
          </a:prstGeom>
          <a:noFill/>
        </p:spPr>
        <p:txBody>
          <a:bodyPr wrap="square" rtlCol="0">
            <a:spAutoFit/>
          </a:bodyPr>
          <a:lstStyle/>
          <a:p>
            <a:pPr algn="ctr"/>
            <a:r>
              <a:rPr lang="en-US" sz="1346" b="1" dirty="0">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150872" y="285750"/>
            <a:ext cx="525291" cy="297176"/>
          </a:xfrm>
          <a:prstGeom prst="rect">
            <a:avLst/>
          </a:prstGeom>
          <a:ln>
            <a:noFill/>
          </a:ln>
        </p:spPr>
        <p:txBody>
          <a:bodyPr lIns="0" tIns="0" rIns="0" bIns="0" anchor="ctr" anchorCtr="0"/>
          <a:lstStyle>
            <a:lvl1pPr marL="0" indent="0" algn="ctr">
              <a:buNone/>
              <a:defRPr lang="en-US" sz="2095" b="1" kern="1200" dirty="0" smtClean="0">
                <a:solidFill>
                  <a:schemeClr val="bg1"/>
                </a:solidFill>
                <a:latin typeface="+mj-lt"/>
                <a:ea typeface="+mn-ea"/>
                <a:cs typeface="+mn-cs"/>
              </a:defRPr>
            </a:lvl1pPr>
            <a:lvl2pPr marL="516628" indent="-128266">
              <a:defRPr lang="en-US" sz="2095" kern="1200" dirty="0" smtClean="0">
                <a:solidFill>
                  <a:schemeClr val="accent1"/>
                </a:solidFill>
                <a:latin typeface="+mj-lt"/>
                <a:ea typeface="+mn-ea"/>
                <a:cs typeface="+mn-cs"/>
              </a:defRPr>
            </a:lvl2pPr>
            <a:lvl3pPr marL="858671" indent="-254157">
              <a:defRPr lang="en-US" sz="2095" kern="1200" dirty="0" smtClean="0">
                <a:solidFill>
                  <a:schemeClr val="accent1"/>
                </a:solidFill>
                <a:latin typeface="+mj-lt"/>
                <a:ea typeface="+mn-ea"/>
                <a:cs typeface="+mn-cs"/>
              </a:defRPr>
            </a:lvl3pPr>
            <a:lvl4pPr marL="1026128" indent="-128266">
              <a:defRPr lang="en-US" sz="1496" kern="1200" dirty="0" smtClean="0">
                <a:solidFill>
                  <a:schemeClr val="accent1"/>
                </a:solidFill>
                <a:latin typeface="+mj-lt"/>
                <a:ea typeface="+mn-ea"/>
                <a:cs typeface="+mn-cs"/>
              </a:defRPr>
            </a:lvl4pPr>
            <a:lvl5pPr>
              <a:defRPr lang="en-US" sz="1496" kern="1200" dirty="0">
                <a:solidFill>
                  <a:schemeClr val="accent1"/>
                </a:solidFill>
                <a:latin typeface="+mj-lt"/>
                <a:ea typeface="+mn-ea"/>
                <a:cs typeface="+mn-cs"/>
              </a:defRPr>
            </a:lvl5pPr>
            <a:lvl6pPr>
              <a:defRPr sz="1048"/>
            </a:lvl6pPr>
          </a:lstStyle>
          <a:p>
            <a:pPr lvl="0"/>
            <a:r>
              <a:rPr lang="en-US" dirty="0"/>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242196"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5" name="Content Placeholder 2">
            <a:extLst>
              <a:ext uri="{FF2B5EF4-FFF2-40B4-BE49-F238E27FC236}">
                <a16:creationId xmlns:a16="http://schemas.microsoft.com/office/drawing/2014/main" id="{1B7F94BB-C599-44C0-B292-C280BB7CB24F}"/>
              </a:ext>
            </a:extLst>
          </p:cNvPr>
          <p:cNvSpPr>
            <a:spLocks noGrp="1"/>
          </p:cNvSpPr>
          <p:nvPr>
            <p:ph idx="10"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Tree>
    <p:extLst>
      <p:ext uri="{BB962C8B-B14F-4D97-AF65-F5344CB8AC3E}">
        <p14:creationId xmlns:p14="http://schemas.microsoft.com/office/powerpoint/2010/main" val="2812867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2"/>
            <a:ext cx="9144000" cy="5143504"/>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392428" y="914402"/>
            <a:ext cx="8584120" cy="3753752"/>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389704" y="4663345"/>
            <a:ext cx="8586844"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389703" y="342900"/>
            <a:ext cx="8708344" cy="459486"/>
          </a:xfrm>
          <a:prstGeom prst="rect">
            <a:avLst/>
          </a:prstGeom>
        </p:spPr>
        <p:txBody>
          <a:bodyPr lIns="91438" tIns="45719" rIns="91438" bIns="45719">
            <a:noAutofit/>
          </a:bodyPr>
          <a:lstStyle>
            <a:lvl1pPr algn="l">
              <a:lnSpc>
                <a:spcPct val="100000"/>
              </a:lnSpc>
              <a:defRPr sz="2394" b="0">
                <a:solidFill>
                  <a:schemeClr val="tx2"/>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45153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333008" y="1771650"/>
            <a:ext cx="4097654" cy="468626"/>
          </a:xfrm>
          <a:prstGeom prst="rect">
            <a:avLst/>
          </a:prstGeom>
        </p:spPr>
        <p:txBody>
          <a:bodyPr lIns="91438" tIns="0" rIns="91438" bIns="0" anchor="b" anchorCtr="0">
            <a:noAutofit/>
          </a:bodyPr>
          <a:lstStyle>
            <a:lvl1pPr algn="l">
              <a:defRPr sz="2993" b="0">
                <a:solidFill>
                  <a:schemeClr val="tx2"/>
                </a:solidFill>
                <a:latin typeface="+mj-lt"/>
              </a:defRPr>
            </a:lvl1pPr>
          </a:lstStyle>
          <a:p>
            <a:r>
              <a:rPr lang="en-US" dirty="0"/>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03842" y="114300"/>
            <a:ext cx="229167" cy="228600"/>
          </a:xfrm>
          <a:prstGeom prst="rect">
            <a:avLst/>
          </a:prstGeom>
        </p:spPr>
        <p:txBody>
          <a:bodyPr/>
          <a:lstStyle>
            <a:lvl1pPr marL="0" indent="0">
              <a:buNone/>
              <a:defRPr sz="449"/>
            </a:lvl1pPr>
          </a:lstStyle>
          <a:p>
            <a:r>
              <a:rPr lang="en-US" dirty="0"/>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390301" y="114300"/>
            <a:ext cx="4040362" cy="228600"/>
          </a:xfrm>
          <a:prstGeom prst="rect">
            <a:avLst/>
          </a:prstGeom>
        </p:spPr>
        <p:txBody>
          <a:bodyPr/>
          <a:lstStyle>
            <a:lvl1pPr marL="0" indent="0">
              <a:buNone/>
              <a:defRPr sz="1346">
                <a:solidFill>
                  <a:schemeClr val="tx2"/>
                </a:solidFill>
                <a:latin typeface="+mj-lt"/>
              </a:defRPr>
            </a:lvl1pPr>
          </a:lstStyle>
          <a:p>
            <a:pPr lvl="0"/>
            <a:r>
              <a:rPr lang="en-US" dirty="0"/>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361654" y="114300"/>
            <a:ext cx="0" cy="228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333009" y="2356855"/>
            <a:ext cx="4123095" cy="2311298"/>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4846946" y="342902"/>
            <a:ext cx="4123095" cy="4325252"/>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C80AB77D-3E3E-4986-B3E9-6AF08FE9CE8B}"/>
              </a:ext>
            </a:extLst>
          </p:cNvPr>
          <p:cNvSpPr>
            <a:spLocks noGrp="1"/>
          </p:cNvSpPr>
          <p:nvPr>
            <p:ph idx="16"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Tree>
    <p:extLst>
      <p:ext uri="{BB962C8B-B14F-4D97-AF65-F5344CB8AC3E}">
        <p14:creationId xmlns:p14="http://schemas.microsoft.com/office/powerpoint/2010/main" val="4085941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478843" y="1195145"/>
            <a:ext cx="5384229" cy="2810360"/>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1651316" y="1309445"/>
            <a:ext cx="5384229" cy="2810360"/>
          </a:xfrm>
          <a:prstGeom prst="rect">
            <a:avLst/>
          </a:prstGeom>
          <a:solidFill>
            <a:srgbClr val="FFFFFF">
              <a:alpha val="52941"/>
            </a:srgbClr>
          </a:solidFill>
        </p:spPr>
        <p:txBody>
          <a:bodyPr anchor="ctr" anchorCtr="0"/>
          <a:lstStyle>
            <a:lvl1pPr marL="0" indent="0" algn="ctr">
              <a:buNone/>
              <a:defRPr sz="2693">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31949619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914400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1564185" y="10858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1564185" y="40576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3999083" y="223030"/>
            <a:ext cx="1145835" cy="2383409"/>
          </a:xfrm>
          <a:prstGeom prst="rect">
            <a:avLst/>
          </a:prstGeom>
          <a:solidFill>
            <a:schemeClr val="tx2"/>
          </a:solidFill>
        </p:spPr>
        <p:txBody>
          <a:bodyPr wrap="square" rtlCol="0">
            <a:spAutoFit/>
          </a:bodyPr>
          <a:lstStyle/>
          <a:p>
            <a:pPr algn="ctr"/>
            <a:r>
              <a:rPr lang="en-US" sz="14888"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4016390" y="2548746"/>
            <a:ext cx="1145835" cy="2383409"/>
          </a:xfrm>
          <a:prstGeom prst="rect">
            <a:avLst/>
          </a:prstGeom>
          <a:solidFill>
            <a:schemeClr val="tx2"/>
          </a:solidFill>
        </p:spPr>
        <p:txBody>
          <a:bodyPr wrap="square" rtlCol="0">
            <a:spAutoFit/>
          </a:bodyPr>
          <a:lstStyle/>
          <a:p>
            <a:pPr algn="ctr"/>
            <a:r>
              <a:rPr lang="en-US" sz="14888"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1879886" y="1166570"/>
            <a:ext cx="5384229" cy="2810360"/>
          </a:xfrm>
          <a:prstGeom prst="rect">
            <a:avLst/>
          </a:prstGeom>
          <a:noFill/>
        </p:spPr>
        <p:txBody>
          <a:bodyPr anchor="ctr" anchorCtr="0"/>
          <a:lstStyle>
            <a:lvl1pPr marL="0" indent="0" algn="l" defTabSz="684086" rtl="0" eaLnBrk="1" latinLnBrk="0" hangingPunct="1">
              <a:buNone/>
              <a:defRPr lang="en-US" sz="2095"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01760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2219F59B-4041-41E0-B685-9116678A6DDE}"/>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4584"/>
          <a:stretch/>
        </p:blipFill>
        <p:spPr>
          <a:xfrm>
            <a:off x="0" y="0"/>
            <a:ext cx="1306372"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561579" y="1"/>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0D22B313-280F-450D-9F57-93C7D6DF26B8}"/>
              </a:ext>
            </a:extLst>
          </p:cNvPr>
          <p:cNvSpPr/>
          <p:nvPr userDrawn="1"/>
        </p:nvSpPr>
        <p:spPr>
          <a:xfrm flipH="1">
            <a:off x="1363663" y="228600"/>
            <a:ext cx="2652214" cy="31077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36" tIns="22636" rIns="22636" bIns="22636" numCol="1" spcCol="1270" anchor="ctr" anchorCtr="0">
            <a:noAutofit/>
          </a:bodyPr>
          <a:lstStyle/>
          <a:p>
            <a:pPr marL="0" lvl="0" indent="0" defTabSz="533400">
              <a:lnSpc>
                <a:spcPct val="90000"/>
              </a:lnSpc>
              <a:spcBef>
                <a:spcPct val="0"/>
              </a:spcBef>
              <a:spcAft>
                <a:spcPct val="35000"/>
              </a:spcAft>
              <a:buNone/>
            </a:pPr>
            <a:r>
              <a:rPr lang="en-US" sz="3600" kern="1200" dirty="0">
                <a:solidFill>
                  <a:schemeClr val="tx2"/>
                </a:solidFill>
                <a:latin typeface="+mj-lt"/>
              </a:rPr>
              <a:t>Outline</a:t>
            </a:r>
          </a:p>
        </p:txBody>
      </p:sp>
      <p:pic>
        <p:nvPicPr>
          <p:cNvPr id="7" name="Picture 6">
            <a:extLst>
              <a:ext uri="{FF2B5EF4-FFF2-40B4-BE49-F238E27FC236}">
                <a16:creationId xmlns:a16="http://schemas.microsoft.com/office/drawing/2014/main" id="{C66D8B7A-6910-48DF-A9AF-3048F323BC39}"/>
              </a:ext>
            </a:extLst>
          </p:cNvPr>
          <p:cNvPicPr>
            <a:picLocks noChangeAspect="1"/>
          </p:cNvPicPr>
          <p:nvPr userDrawn="1"/>
        </p:nvPicPr>
        <p:blipFill>
          <a:blip r:embed="rId4"/>
          <a:stretch>
            <a:fillRect/>
          </a:stretch>
        </p:blipFill>
        <p:spPr>
          <a:xfrm>
            <a:off x="7551171" y="4514850"/>
            <a:ext cx="1419225" cy="414317"/>
          </a:xfrm>
          <a:prstGeom prst="rect">
            <a:avLst/>
          </a:prstGeom>
        </p:spPr>
      </p:pic>
    </p:spTree>
    <p:extLst>
      <p:ext uri="{BB962C8B-B14F-4D97-AF65-F5344CB8AC3E}">
        <p14:creationId xmlns:p14="http://schemas.microsoft.com/office/powerpoint/2010/main" val="1010575307"/>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332411" y="2857500"/>
            <a:ext cx="6760425" cy="1828800"/>
          </a:xfrm>
          <a:prstGeom prst="rect">
            <a:avLst/>
          </a:prstGeom>
          <a:noFill/>
        </p:spPr>
        <p:txBody>
          <a:bodyPr anchor="b" anchorCtr="0"/>
          <a:lstStyle>
            <a:lvl1pPr marL="0" indent="0" algn="l" defTabSz="684086" rtl="0" eaLnBrk="1" latinLnBrk="0" hangingPunct="1">
              <a:buNone/>
              <a:defRPr lang="en-US" sz="2693" kern="1200" dirty="0">
                <a:solidFill>
                  <a:schemeClr val="tx2"/>
                </a:solidFill>
                <a:latin typeface="+mj-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649546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4056375" y="0"/>
            <a:ext cx="5087626" cy="51435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5374084" y="1028700"/>
            <a:ext cx="3494796" cy="3886200"/>
          </a:xfrm>
          <a:prstGeom prst="rect">
            <a:avLst/>
          </a:prstGeom>
          <a:noFill/>
        </p:spPr>
        <p:txBody>
          <a:bodyPr anchor="ctr" anchorCtr="0"/>
          <a:lstStyle>
            <a:lvl1pPr marL="0" indent="0" algn="l" defTabSz="684086" rtl="0" eaLnBrk="1" latinLnBrk="0" hangingPunct="1">
              <a:buNone/>
              <a:defRPr lang="en-US" sz="2095"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365527" y="474269"/>
            <a:ext cx="3503354" cy="468626"/>
          </a:xfrm>
          <a:prstGeom prst="rect">
            <a:avLst/>
          </a:prstGeom>
        </p:spPr>
        <p:txBody>
          <a:bodyPr lIns="91438" tIns="0" rIns="91438" bIns="0" anchor="b" anchorCtr="0">
            <a:noAutofit/>
          </a:bodyPr>
          <a:lstStyle>
            <a:lvl1pPr algn="l">
              <a:defRPr sz="2993" b="0">
                <a:solidFill>
                  <a:schemeClr val="bg1"/>
                </a:solidFill>
                <a:latin typeface="+mj-lt"/>
              </a:defRPr>
            </a:lvl1pPr>
          </a:lstStyle>
          <a:p>
            <a:r>
              <a:rPr lang="en-US" dirty="0"/>
              <a:t>Title of Slide</a:t>
            </a:r>
          </a:p>
        </p:txBody>
      </p:sp>
    </p:spTree>
    <p:extLst>
      <p:ext uri="{BB962C8B-B14F-4D97-AF65-F5344CB8AC3E}">
        <p14:creationId xmlns:p14="http://schemas.microsoft.com/office/powerpoint/2010/main" val="935678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478246" y="2743200"/>
            <a:ext cx="1378716" cy="1497326"/>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3025123" y="2343150"/>
            <a:ext cx="5899139" cy="2297426"/>
          </a:xfrm>
          <a:prstGeom prst="rect">
            <a:avLst/>
          </a:prstGeom>
        </p:spPr>
        <p:txBody>
          <a:bodyPr anchor="ctr" anchorCtr="0"/>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dirty="0"/>
              <a:t>Enter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461319" y="4502946"/>
            <a:ext cx="329427" cy="354806"/>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9144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420505" y="1086091"/>
            <a:ext cx="8503757" cy="468626"/>
          </a:xfrm>
          <a:prstGeom prst="rect">
            <a:avLst/>
          </a:prstGeom>
        </p:spPr>
        <p:txBody>
          <a:bodyPr lIns="91438" tIns="0" rIns="91438" bIns="0" anchor="b" anchorCtr="0">
            <a:noAutofit/>
          </a:bodyPr>
          <a:lstStyle>
            <a:lvl1pPr algn="l">
              <a:defRPr sz="2993" b="0">
                <a:solidFill>
                  <a:schemeClr val="bg1"/>
                </a:solidFill>
                <a:latin typeface="+mj-lt"/>
              </a:defRPr>
            </a:lvl1pPr>
          </a:lstStyle>
          <a:p>
            <a:r>
              <a:rPr lang="en-US" dirty="0"/>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561579" y="2914650"/>
            <a:ext cx="2002191" cy="1840226"/>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spTree>
    <p:extLst>
      <p:ext uri="{BB962C8B-B14F-4D97-AF65-F5344CB8AC3E}">
        <p14:creationId xmlns:p14="http://schemas.microsoft.com/office/powerpoint/2010/main" val="662856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701457-28F8-4B2A-A1A8-42FD07FEAC22}"/>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1" name="Rectangle 20">
            <a:extLst>
              <a:ext uri="{FF2B5EF4-FFF2-40B4-BE49-F238E27FC236}">
                <a16:creationId xmlns:a16="http://schemas.microsoft.com/office/drawing/2014/main" id="{59889188-B0BD-440A-9D01-7DB4582962B2}"/>
              </a:ext>
            </a:extLst>
          </p:cNvPr>
          <p:cNvSpPr/>
          <p:nvPr userDrawn="1"/>
        </p:nvSpPr>
        <p:spPr>
          <a:xfrm>
            <a:off x="1"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Rectangle 21">
            <a:extLst>
              <a:ext uri="{FF2B5EF4-FFF2-40B4-BE49-F238E27FC236}">
                <a16:creationId xmlns:a16="http://schemas.microsoft.com/office/drawing/2014/main" id="{5CB16868-3835-400E-BBE9-2C4CEEC9DDC0}"/>
              </a:ext>
            </a:extLst>
          </p:cNvPr>
          <p:cNvSpPr/>
          <p:nvPr userDrawn="1"/>
        </p:nvSpPr>
        <p:spPr>
          <a:xfrm>
            <a:off x="1929353"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4" name="TextBox 23">
            <a:extLst>
              <a:ext uri="{FF2B5EF4-FFF2-40B4-BE49-F238E27FC236}">
                <a16:creationId xmlns:a16="http://schemas.microsoft.com/office/drawing/2014/main" id="{3F46533D-AD6A-45BE-A571-503B5D1E5B86}"/>
              </a:ext>
            </a:extLst>
          </p:cNvPr>
          <p:cNvSpPr txBox="1"/>
          <p:nvPr userDrawn="1"/>
        </p:nvSpPr>
        <p:spPr>
          <a:xfrm>
            <a:off x="4086124" y="4734705"/>
            <a:ext cx="1644104"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www.leavittpartners.com</a:t>
            </a:r>
          </a:p>
        </p:txBody>
      </p:sp>
      <p:sp>
        <p:nvSpPr>
          <p:cNvPr id="25" name="Rectangle 24">
            <a:extLst>
              <a:ext uri="{FF2B5EF4-FFF2-40B4-BE49-F238E27FC236}">
                <a16:creationId xmlns:a16="http://schemas.microsoft.com/office/drawing/2014/main" id="{FA6F94DA-E244-4B2A-A686-2CB21EDE214E}"/>
              </a:ext>
            </a:extLst>
          </p:cNvPr>
          <p:cNvSpPr/>
          <p:nvPr userDrawn="1"/>
        </p:nvSpPr>
        <p:spPr>
          <a:xfrm>
            <a:off x="861576" y="4717392"/>
            <a:ext cx="1991673" cy="276551"/>
          </a:xfrm>
          <a:prstGeom prst="rect">
            <a:avLst/>
          </a:prstGeom>
        </p:spPr>
        <p:txBody>
          <a:bodyPr wrap="square">
            <a:spAutoFit/>
          </a:bodyPr>
          <a:lstStyle/>
          <a:p>
            <a:pPr algn="l"/>
            <a:r>
              <a:rPr lang="en-US" sz="1197"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197" b="1" dirty="0">
              <a:solidFill>
                <a:schemeClr val="bg1"/>
              </a:solidFill>
            </a:endParaRPr>
          </a:p>
        </p:txBody>
      </p:sp>
      <p:pic>
        <p:nvPicPr>
          <p:cNvPr id="26" name="Graphic 25" descr="Receiver">
            <a:extLst>
              <a:ext uri="{FF2B5EF4-FFF2-40B4-BE49-F238E27FC236}">
                <a16:creationId xmlns:a16="http://schemas.microsoft.com/office/drawing/2014/main" id="{F284A1E3-594C-46C4-9E33-25716966AD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526517" y="4638609"/>
            <a:ext cx="412500" cy="411480"/>
          </a:xfrm>
          <a:prstGeom prst="rect">
            <a:avLst/>
          </a:prstGeom>
        </p:spPr>
      </p:pic>
      <p:grpSp>
        <p:nvGrpSpPr>
          <p:cNvPr id="27" name="Group 26">
            <a:extLst>
              <a:ext uri="{FF2B5EF4-FFF2-40B4-BE49-F238E27FC236}">
                <a16:creationId xmlns:a16="http://schemas.microsoft.com/office/drawing/2014/main" id="{7A09837F-FA27-44DB-B574-A3838D329B5B}"/>
              </a:ext>
            </a:extLst>
          </p:cNvPr>
          <p:cNvGrpSpPr/>
          <p:nvPr userDrawn="1"/>
        </p:nvGrpSpPr>
        <p:grpSpPr>
          <a:xfrm>
            <a:off x="3527596" y="4596025"/>
            <a:ext cx="515235" cy="513960"/>
            <a:chOff x="7281721" y="4553642"/>
            <a:chExt cx="685280" cy="685280"/>
          </a:xfrm>
          <a:solidFill>
            <a:schemeClr val="bg1"/>
          </a:solidFill>
        </p:grpSpPr>
        <p:pic>
          <p:nvPicPr>
            <p:cNvPr id="28" name="Graphic 27" descr="Monitor">
              <a:extLst>
                <a:ext uri="{FF2B5EF4-FFF2-40B4-BE49-F238E27FC236}">
                  <a16:creationId xmlns:a16="http://schemas.microsoft.com/office/drawing/2014/main" id="{A1F71A06-5DF0-4630-9A1C-7D0125BFEA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a16="http://schemas.microsoft.com/office/drawing/2014/main" id="{60708FEA-ADBD-40F6-88E5-A937F7F4C1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a16="http://schemas.microsoft.com/office/drawing/2014/main" id="{02012BB0-DA42-43DE-AF3B-B46348710A22}"/>
              </a:ext>
            </a:extLst>
          </p:cNvPr>
          <p:cNvSpPr/>
          <p:nvPr userDrawn="1"/>
        </p:nvSpPr>
        <p:spPr>
          <a:xfrm>
            <a:off x="0" y="4293964"/>
            <a:ext cx="5110002" cy="276551"/>
          </a:xfrm>
          <a:prstGeom prst="rect">
            <a:avLst/>
          </a:prstGeom>
        </p:spPr>
        <p:txBody>
          <a:bodyPr wrap="square">
            <a:spAutoFit/>
          </a:bodyPr>
          <a:lstStyle/>
          <a:p>
            <a:pPr marL="0" algn="l" defTabSz="684086" rtl="0" eaLnBrk="1" latinLnBrk="0" hangingPunct="1"/>
            <a:r>
              <a:rPr lang="en-US" sz="1197" b="1" kern="1200" dirty="0">
                <a:solidFill>
                  <a:schemeClr val="accent1"/>
                </a:solidFill>
                <a:effectLst/>
                <a:latin typeface="Calibri Light" panose="020F0302020204030204" pitchFamily="34" charset="0"/>
                <a:ea typeface="+mn-ea"/>
                <a:cs typeface="+mn-cs"/>
              </a:rPr>
              <a:t> Offices in Salt Lake City and Washington, D.C. </a:t>
            </a:r>
            <a:endParaRPr lang="en-US" sz="1197" b="1" kern="1200" dirty="0">
              <a:solidFill>
                <a:schemeClr val="accent1"/>
              </a:solidFill>
              <a:effectLst/>
              <a:latin typeface="Calibri Light" panose="020F0302020204030204" pitchFamily="34" charset="0"/>
            </a:endParaRPr>
          </a:p>
        </p:txBody>
      </p:sp>
      <p:pic>
        <p:nvPicPr>
          <p:cNvPr id="31" name="Picture 14" descr="Image result for twitter icon white">
            <a:extLst>
              <a:ext uri="{FF2B5EF4-FFF2-40B4-BE49-F238E27FC236}">
                <a16:creationId xmlns:a16="http://schemas.microsoft.com/office/drawing/2014/main" id="{9784587D-A490-4807-8D00-5AC54C9BF03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2EC24D-CA7E-411B-862D-176C8FFEE85B}"/>
              </a:ext>
            </a:extLst>
          </p:cNvPr>
          <p:cNvSpPr txBox="1"/>
          <p:nvPr userDrawn="1"/>
        </p:nvSpPr>
        <p:spPr>
          <a:xfrm>
            <a:off x="7318045" y="4714918"/>
            <a:ext cx="1153586"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@LeavittPartners</a:t>
            </a:r>
          </a:p>
        </p:txBody>
      </p:sp>
      <p:grpSp>
        <p:nvGrpSpPr>
          <p:cNvPr id="2" name="Group 1">
            <a:extLst>
              <a:ext uri="{FF2B5EF4-FFF2-40B4-BE49-F238E27FC236}">
                <a16:creationId xmlns:a16="http://schemas.microsoft.com/office/drawing/2014/main" id="{4766F45C-241C-4BDD-AD13-412AE2F234C3}"/>
              </a:ext>
            </a:extLst>
          </p:cNvPr>
          <p:cNvGrpSpPr/>
          <p:nvPr userDrawn="1"/>
        </p:nvGrpSpPr>
        <p:grpSpPr>
          <a:xfrm>
            <a:off x="3128249" y="1257300"/>
            <a:ext cx="2887503" cy="176022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A</a:t>
              </a:r>
            </a:p>
          </p:txBody>
        </p:sp>
      </p:grpSp>
    </p:spTree>
    <p:extLst>
      <p:ext uri="{BB962C8B-B14F-4D97-AF65-F5344CB8AC3E}">
        <p14:creationId xmlns:p14="http://schemas.microsoft.com/office/powerpoint/2010/main" val="1258292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281CE4D-B924-445B-A251-F2A68EFFF1B2}"/>
              </a:ext>
            </a:extLst>
          </p:cNvPr>
          <p:cNvGrpSpPr/>
          <p:nvPr userDrawn="1"/>
        </p:nvGrpSpPr>
        <p:grpSpPr>
          <a:xfrm>
            <a:off x="3935677" y="1485900"/>
            <a:ext cx="2933877" cy="1541958"/>
            <a:chOff x="5106323" y="2275715"/>
            <a:chExt cx="3902159" cy="2055944"/>
          </a:xfrm>
        </p:grpSpPr>
        <p:pic>
          <p:nvPicPr>
            <p:cNvPr id="18" name="Picture 17">
              <a:extLst>
                <a:ext uri="{FF2B5EF4-FFF2-40B4-BE49-F238E27FC236}">
                  <a16:creationId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sp>
          <p:nvSpPr>
            <p:cNvPr id="22" name="TextBox 21">
              <a:extLst>
                <a:ext uri="{FF2B5EF4-FFF2-40B4-BE49-F238E27FC236}">
                  <a16:creationId xmlns:a16="http://schemas.microsoft.com/office/drawing/2014/main" id="{ADDD9B6A-70A2-47DC-8978-3ED442EB1AE8}"/>
                </a:ext>
              </a:extLst>
            </p:cNvPr>
            <p:cNvSpPr txBox="1"/>
            <p:nvPr userDrawn="1"/>
          </p:nvSpPr>
          <p:spPr>
            <a:xfrm>
              <a:off x="5302238" y="2551126"/>
              <a:ext cx="3706244" cy="583579"/>
            </a:xfrm>
            <a:prstGeom prst="rect">
              <a:avLst/>
            </a:prstGeom>
            <a:noFill/>
          </p:spPr>
          <p:txBody>
            <a:bodyPr wrap="square" lIns="68580" tIns="34290" rIns="68580" bIns="34290" rtlCol="0">
              <a:spAutoFit/>
            </a:bodyPr>
            <a:lstStyle/>
            <a:p>
              <a:pPr algn="l" defTabSz="513065"/>
              <a:r>
                <a:rPr lang="en-US" sz="2394" dirty="0">
                  <a:solidFill>
                    <a:srgbClr val="687DA1"/>
                  </a:solidFill>
                  <a:latin typeface="+mn-lt"/>
                </a:rPr>
                <a:t>Smart on Value</a:t>
              </a:r>
            </a:p>
          </p:txBody>
        </p:sp>
        <p:cxnSp>
          <p:nvCxnSpPr>
            <p:cNvPr id="23" name="Straight Connector 22">
              <a:extLst>
                <a:ext uri="{FF2B5EF4-FFF2-40B4-BE49-F238E27FC236}">
                  <a16:creationId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F6137A2-3CC3-4FF1-B96B-F8B806CE654B}"/>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1"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1929353"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34" name="TextBox 33">
            <a:extLst>
              <a:ext uri="{FF2B5EF4-FFF2-40B4-BE49-F238E27FC236}">
                <a16:creationId xmlns:a16="http://schemas.microsoft.com/office/drawing/2014/main" id="{B79999D4-A7C7-4072-ACA5-BE8D7F1F27BD}"/>
              </a:ext>
            </a:extLst>
          </p:cNvPr>
          <p:cNvSpPr txBox="1"/>
          <p:nvPr userDrawn="1"/>
        </p:nvSpPr>
        <p:spPr>
          <a:xfrm>
            <a:off x="4086124" y="4734705"/>
            <a:ext cx="1644104"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www.leavittpartners.com</a:t>
            </a:r>
          </a:p>
        </p:txBody>
      </p:sp>
      <p:sp>
        <p:nvSpPr>
          <p:cNvPr id="35" name="Rectangle 34">
            <a:extLst>
              <a:ext uri="{FF2B5EF4-FFF2-40B4-BE49-F238E27FC236}">
                <a16:creationId xmlns:a16="http://schemas.microsoft.com/office/drawing/2014/main" id="{5CCB54EA-FE42-45F2-BDF9-761C0F5B515D}"/>
              </a:ext>
            </a:extLst>
          </p:cNvPr>
          <p:cNvSpPr/>
          <p:nvPr userDrawn="1"/>
        </p:nvSpPr>
        <p:spPr>
          <a:xfrm>
            <a:off x="861576" y="4717392"/>
            <a:ext cx="1991673" cy="276551"/>
          </a:xfrm>
          <a:prstGeom prst="rect">
            <a:avLst/>
          </a:prstGeom>
        </p:spPr>
        <p:txBody>
          <a:bodyPr wrap="square">
            <a:spAutoFit/>
          </a:bodyPr>
          <a:lstStyle/>
          <a:p>
            <a:pPr algn="l"/>
            <a:r>
              <a:rPr lang="en-US" sz="1197"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197" b="1" dirty="0">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02">
            <a:off x="526517" y="4638609"/>
            <a:ext cx="412500" cy="411480"/>
          </a:xfrm>
          <a:prstGeom prst="rect">
            <a:avLst/>
          </a:prstGeom>
        </p:spPr>
      </p:pic>
      <p:grpSp>
        <p:nvGrpSpPr>
          <p:cNvPr id="37" name="Group 36">
            <a:extLst>
              <a:ext uri="{FF2B5EF4-FFF2-40B4-BE49-F238E27FC236}">
                <a16:creationId xmlns:a16="http://schemas.microsoft.com/office/drawing/2014/main" id="{870C2A62-D523-4EAB-AE92-2D53CF426A3B}"/>
              </a:ext>
            </a:extLst>
          </p:cNvPr>
          <p:cNvGrpSpPr/>
          <p:nvPr userDrawn="1"/>
        </p:nvGrpSpPr>
        <p:grpSpPr>
          <a:xfrm>
            <a:off x="3527596" y="4596025"/>
            <a:ext cx="515235" cy="51396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041" y="4678564"/>
              <a:ext cx="342640" cy="342640"/>
            </a:xfrm>
            <a:prstGeom prst="rect">
              <a:avLst/>
            </a:prstGeom>
          </p:spPr>
        </p:pic>
      </p:grpSp>
      <p:sp>
        <p:nvSpPr>
          <p:cNvPr id="40" name="Rectangle 39">
            <a:extLst>
              <a:ext uri="{FF2B5EF4-FFF2-40B4-BE49-F238E27FC236}">
                <a16:creationId xmlns:a16="http://schemas.microsoft.com/office/drawing/2014/main" id="{DDC7363C-B44C-4E17-8F15-0300BB91BDA7}"/>
              </a:ext>
            </a:extLst>
          </p:cNvPr>
          <p:cNvSpPr/>
          <p:nvPr userDrawn="1"/>
        </p:nvSpPr>
        <p:spPr>
          <a:xfrm>
            <a:off x="0" y="4293964"/>
            <a:ext cx="5110002" cy="276551"/>
          </a:xfrm>
          <a:prstGeom prst="rect">
            <a:avLst/>
          </a:prstGeom>
        </p:spPr>
        <p:txBody>
          <a:bodyPr wrap="square">
            <a:spAutoFit/>
          </a:bodyPr>
          <a:lstStyle/>
          <a:p>
            <a:pPr marL="0" algn="l" defTabSz="684086" rtl="0" eaLnBrk="1" latinLnBrk="0" hangingPunct="1"/>
            <a:r>
              <a:rPr lang="en-US" sz="1197" b="1" kern="1200" dirty="0">
                <a:solidFill>
                  <a:schemeClr val="accent1"/>
                </a:solidFill>
                <a:effectLst/>
                <a:latin typeface="Calibri Light" panose="020F0302020204030204" pitchFamily="34" charset="0"/>
                <a:ea typeface="+mn-ea"/>
                <a:cs typeface="+mn-cs"/>
              </a:rPr>
              <a:t> Offices in Salt Lake City and Washington, D.C. </a:t>
            </a:r>
            <a:endParaRPr lang="en-US" sz="1197" b="1" kern="1200" dirty="0">
              <a:solidFill>
                <a:schemeClr val="accent1"/>
              </a:solidFill>
              <a:effectLst/>
              <a:latin typeface="Calibri Light" panose="020F0302020204030204" pitchFamily="34" charset="0"/>
            </a:endParaRPr>
          </a:p>
        </p:txBody>
      </p:sp>
      <p:pic>
        <p:nvPicPr>
          <p:cNvPr id="41" name="Picture 14" descr="Image result for twitter icon white">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7318045" y="4714918"/>
            <a:ext cx="1153586"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@LeavittPartners</a:t>
            </a:r>
          </a:p>
        </p:txBody>
      </p:sp>
      <p:pic>
        <p:nvPicPr>
          <p:cNvPr id="3" name="Graphic 2" descr="Lightbulb">
            <a:extLst>
              <a:ext uri="{FF2B5EF4-FFF2-40B4-BE49-F238E27FC236}">
                <a16:creationId xmlns:a16="http://schemas.microsoft.com/office/drawing/2014/main" id="{F9687CCB-01E1-402E-AB72-67F38A35766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4478" y="1569157"/>
            <a:ext cx="1421197" cy="1417682"/>
          </a:xfrm>
          <a:prstGeom prst="rect">
            <a:avLst/>
          </a:prstGeom>
        </p:spPr>
      </p:pic>
    </p:spTree>
    <p:extLst>
      <p:ext uri="{BB962C8B-B14F-4D97-AF65-F5344CB8AC3E}">
        <p14:creationId xmlns:p14="http://schemas.microsoft.com/office/powerpoint/2010/main" val="3659145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160537" y="4653498"/>
            <a:ext cx="1419225" cy="390525"/>
          </a:xfrm>
          <a:prstGeom prst="rect">
            <a:avLst/>
          </a:prstGeom>
        </p:spPr>
        <p:txBody>
          <a:bodyPr lIns="68580" tIns="34290" rIns="68580" bIns="34290" anchor="ctr" anchorCtr="0"/>
          <a:lstStyle>
            <a:lvl1pPr marL="0" indent="0">
              <a:buNone/>
              <a:defRPr sz="1048" baseline="0">
                <a:solidFill>
                  <a:schemeClr val="tx2"/>
                </a:solidFill>
                <a:latin typeface="+mn-lt"/>
              </a:defRPr>
            </a:lvl1pPr>
          </a:lstStyle>
          <a:p>
            <a:pPr lvl="0"/>
            <a:r>
              <a:rPr lang="en-US" dirty="0"/>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131555" y="2338623"/>
            <a:ext cx="6875008" cy="589649"/>
          </a:xfrm>
          <a:prstGeom prst="rect">
            <a:avLst/>
          </a:prstGeom>
        </p:spPr>
        <p:txBody>
          <a:bodyPr anchor="b" anchorCtr="0">
            <a:spAutoFit/>
          </a:bodyPr>
          <a:lstStyle>
            <a:lvl1pPr marL="0" indent="0">
              <a:buFont typeface="Arial" panose="020B0604020202020204" pitchFamily="34" charset="0"/>
              <a:buNone/>
              <a:defRPr sz="3591">
                <a:solidFill>
                  <a:schemeClr val="tx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131555" y="3028952"/>
            <a:ext cx="6875008" cy="465320"/>
          </a:xfrm>
          <a:prstGeom prst="rect">
            <a:avLst/>
          </a:prstGeom>
        </p:spPr>
        <p:txBody>
          <a:bodyPr>
            <a:spAutoFit/>
          </a:bodyPr>
          <a:lstStyle>
            <a:lvl1pPr marL="0" indent="0">
              <a:buNone/>
              <a:defRPr sz="2693" cap="all" baseline="0">
                <a:solidFill>
                  <a:schemeClr val="tx2"/>
                </a:solidFill>
                <a:latin typeface="+mn-lt"/>
              </a:defRPr>
            </a:lvl1pPr>
          </a:lstStyle>
          <a:p>
            <a:r>
              <a:rPr lang="en-US"/>
              <a:t>Click to edit Master subtitle style</a:t>
            </a:r>
            <a:endParaRPr lang="en-US" dirty="0"/>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5882" y="0"/>
            <a:ext cx="9149883" cy="1575147"/>
          </a:xfrm>
          <a:prstGeom prst="rect">
            <a:avLst/>
          </a:prstGeom>
        </p:spPr>
      </p:pic>
      <p:pic>
        <p:nvPicPr>
          <p:cNvPr id="5" name="Picture 4">
            <a:extLst>
              <a:ext uri="{FF2B5EF4-FFF2-40B4-BE49-F238E27FC236}">
                <a16:creationId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088" y="347640"/>
            <a:ext cx="2343349" cy="685800"/>
          </a:xfrm>
          <a:prstGeom prst="rect">
            <a:avLst/>
          </a:prstGeom>
        </p:spPr>
      </p:pic>
    </p:spTree>
    <p:extLst>
      <p:ext uri="{BB962C8B-B14F-4D97-AF65-F5344CB8AC3E}">
        <p14:creationId xmlns:p14="http://schemas.microsoft.com/office/powerpoint/2010/main" val="230264721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able 21">
            <a:extLst>
              <a:ext uri="{FF2B5EF4-FFF2-40B4-BE49-F238E27FC236}">
                <a16:creationId xmlns:a16="http://schemas.microsoft.com/office/drawing/2014/main" id="{A9A13DF9-F58A-38BA-65E6-97BE28F0CBBC}"/>
              </a:ext>
            </a:extLst>
          </p:cNvPr>
          <p:cNvGraphicFramePr>
            <a:graphicFrameLocks noGrp="1"/>
          </p:cNvGraphicFramePr>
          <p:nvPr userDrawn="1">
            <p:extLst>
              <p:ext uri="{D42A27DB-BD31-4B8C-83A1-F6EECF244321}">
                <p14:modId xmlns:p14="http://schemas.microsoft.com/office/powerpoint/2010/main" val="1017076163"/>
              </p:ext>
            </p:extLst>
          </p:nvPr>
        </p:nvGraphicFramePr>
        <p:xfrm>
          <a:off x="1" y="1331035"/>
          <a:ext cx="9144000" cy="3783148"/>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1489576886"/>
                    </a:ext>
                  </a:extLst>
                </a:gridCol>
                <a:gridCol w="762000">
                  <a:extLst>
                    <a:ext uri="{9D8B030D-6E8A-4147-A177-3AD203B41FA5}">
                      <a16:colId xmlns:a16="http://schemas.microsoft.com/office/drawing/2014/main" val="2305607049"/>
                    </a:ext>
                  </a:extLst>
                </a:gridCol>
                <a:gridCol w="762000">
                  <a:extLst>
                    <a:ext uri="{9D8B030D-6E8A-4147-A177-3AD203B41FA5}">
                      <a16:colId xmlns:a16="http://schemas.microsoft.com/office/drawing/2014/main" val="1706093413"/>
                    </a:ext>
                  </a:extLst>
                </a:gridCol>
                <a:gridCol w="762000">
                  <a:extLst>
                    <a:ext uri="{9D8B030D-6E8A-4147-A177-3AD203B41FA5}">
                      <a16:colId xmlns:a16="http://schemas.microsoft.com/office/drawing/2014/main" val="4172436744"/>
                    </a:ext>
                  </a:extLst>
                </a:gridCol>
                <a:gridCol w="762000">
                  <a:extLst>
                    <a:ext uri="{9D8B030D-6E8A-4147-A177-3AD203B41FA5}">
                      <a16:colId xmlns:a16="http://schemas.microsoft.com/office/drawing/2014/main" val="2542541269"/>
                    </a:ext>
                  </a:extLst>
                </a:gridCol>
                <a:gridCol w="762000">
                  <a:extLst>
                    <a:ext uri="{9D8B030D-6E8A-4147-A177-3AD203B41FA5}">
                      <a16:colId xmlns:a16="http://schemas.microsoft.com/office/drawing/2014/main" val="829839781"/>
                    </a:ext>
                  </a:extLst>
                </a:gridCol>
                <a:gridCol w="762000">
                  <a:extLst>
                    <a:ext uri="{9D8B030D-6E8A-4147-A177-3AD203B41FA5}">
                      <a16:colId xmlns:a16="http://schemas.microsoft.com/office/drawing/2014/main" val="393507480"/>
                    </a:ext>
                  </a:extLst>
                </a:gridCol>
                <a:gridCol w="762000">
                  <a:extLst>
                    <a:ext uri="{9D8B030D-6E8A-4147-A177-3AD203B41FA5}">
                      <a16:colId xmlns:a16="http://schemas.microsoft.com/office/drawing/2014/main" val="49690698"/>
                    </a:ext>
                  </a:extLst>
                </a:gridCol>
                <a:gridCol w="762000">
                  <a:extLst>
                    <a:ext uri="{9D8B030D-6E8A-4147-A177-3AD203B41FA5}">
                      <a16:colId xmlns:a16="http://schemas.microsoft.com/office/drawing/2014/main" val="4273968646"/>
                    </a:ext>
                  </a:extLst>
                </a:gridCol>
                <a:gridCol w="762000">
                  <a:extLst>
                    <a:ext uri="{9D8B030D-6E8A-4147-A177-3AD203B41FA5}">
                      <a16:colId xmlns:a16="http://schemas.microsoft.com/office/drawing/2014/main" val="658286671"/>
                    </a:ext>
                  </a:extLst>
                </a:gridCol>
                <a:gridCol w="762000">
                  <a:extLst>
                    <a:ext uri="{9D8B030D-6E8A-4147-A177-3AD203B41FA5}">
                      <a16:colId xmlns:a16="http://schemas.microsoft.com/office/drawing/2014/main" val="3010614327"/>
                    </a:ext>
                  </a:extLst>
                </a:gridCol>
                <a:gridCol w="762000">
                  <a:extLst>
                    <a:ext uri="{9D8B030D-6E8A-4147-A177-3AD203B41FA5}">
                      <a16:colId xmlns:a16="http://schemas.microsoft.com/office/drawing/2014/main" val="3063003203"/>
                    </a:ext>
                  </a:extLst>
                </a:gridCol>
              </a:tblGrid>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99742645"/>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27004725"/>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6018984"/>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56905880"/>
                  </a:ext>
                </a:extLst>
              </a:tr>
            </a:tbl>
          </a:graphicData>
        </a:graphic>
      </p:graphicFrame>
    </p:spTree>
    <p:extLst>
      <p:ext uri="{BB962C8B-B14F-4D97-AF65-F5344CB8AC3E}">
        <p14:creationId xmlns:p14="http://schemas.microsoft.com/office/powerpoint/2010/main" val="1897641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D0A3E1-751B-F57F-C796-A7782A2CFA3B}"/>
              </a:ext>
            </a:extLst>
          </p:cNvPr>
          <p:cNvSpPr/>
          <p:nvPr userDrawn="1"/>
        </p:nvSpPr>
        <p:spPr>
          <a:xfrm>
            <a:off x="-7496" y="482817"/>
            <a:ext cx="9151496" cy="4677458"/>
          </a:xfrm>
          <a:prstGeom prst="rect">
            <a:avLst/>
          </a:prstGeom>
          <a:solidFill>
            <a:schemeClr val="bg1">
              <a:lumMod val="9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21">
            <a:extLst>
              <a:ext uri="{FF2B5EF4-FFF2-40B4-BE49-F238E27FC236}">
                <a16:creationId xmlns:a16="http://schemas.microsoft.com/office/drawing/2014/main" id="{AE3B7AC3-9AE4-C48D-FF0E-89BDC351236E}"/>
              </a:ext>
            </a:extLst>
          </p:cNvPr>
          <p:cNvGraphicFramePr>
            <a:graphicFrameLocks noGrp="1"/>
          </p:cNvGraphicFramePr>
          <p:nvPr userDrawn="1"/>
        </p:nvGraphicFramePr>
        <p:xfrm>
          <a:off x="678179" y="1070148"/>
          <a:ext cx="8465820" cy="4044036"/>
        </p:xfrm>
        <a:graphic>
          <a:graphicData uri="http://schemas.openxmlformats.org/drawingml/2006/table">
            <a:tbl>
              <a:tblPr firstRow="1" bandRow="1">
                <a:tableStyleId>{2D5ABB26-0587-4C30-8999-92F81FD0307C}</a:tableStyleId>
              </a:tblPr>
              <a:tblGrid>
                <a:gridCol w="705485">
                  <a:extLst>
                    <a:ext uri="{9D8B030D-6E8A-4147-A177-3AD203B41FA5}">
                      <a16:colId xmlns:a16="http://schemas.microsoft.com/office/drawing/2014/main" val="1489576886"/>
                    </a:ext>
                  </a:extLst>
                </a:gridCol>
                <a:gridCol w="705485">
                  <a:extLst>
                    <a:ext uri="{9D8B030D-6E8A-4147-A177-3AD203B41FA5}">
                      <a16:colId xmlns:a16="http://schemas.microsoft.com/office/drawing/2014/main" val="2305607049"/>
                    </a:ext>
                  </a:extLst>
                </a:gridCol>
                <a:gridCol w="705485">
                  <a:extLst>
                    <a:ext uri="{9D8B030D-6E8A-4147-A177-3AD203B41FA5}">
                      <a16:colId xmlns:a16="http://schemas.microsoft.com/office/drawing/2014/main" val="1706093413"/>
                    </a:ext>
                  </a:extLst>
                </a:gridCol>
                <a:gridCol w="705485">
                  <a:extLst>
                    <a:ext uri="{9D8B030D-6E8A-4147-A177-3AD203B41FA5}">
                      <a16:colId xmlns:a16="http://schemas.microsoft.com/office/drawing/2014/main" val="4172436744"/>
                    </a:ext>
                  </a:extLst>
                </a:gridCol>
                <a:gridCol w="705485">
                  <a:extLst>
                    <a:ext uri="{9D8B030D-6E8A-4147-A177-3AD203B41FA5}">
                      <a16:colId xmlns:a16="http://schemas.microsoft.com/office/drawing/2014/main" val="2542541269"/>
                    </a:ext>
                  </a:extLst>
                </a:gridCol>
                <a:gridCol w="705485">
                  <a:extLst>
                    <a:ext uri="{9D8B030D-6E8A-4147-A177-3AD203B41FA5}">
                      <a16:colId xmlns:a16="http://schemas.microsoft.com/office/drawing/2014/main" val="829839781"/>
                    </a:ext>
                  </a:extLst>
                </a:gridCol>
                <a:gridCol w="705485">
                  <a:extLst>
                    <a:ext uri="{9D8B030D-6E8A-4147-A177-3AD203B41FA5}">
                      <a16:colId xmlns:a16="http://schemas.microsoft.com/office/drawing/2014/main" val="393507480"/>
                    </a:ext>
                  </a:extLst>
                </a:gridCol>
                <a:gridCol w="705485">
                  <a:extLst>
                    <a:ext uri="{9D8B030D-6E8A-4147-A177-3AD203B41FA5}">
                      <a16:colId xmlns:a16="http://schemas.microsoft.com/office/drawing/2014/main" val="49690698"/>
                    </a:ext>
                  </a:extLst>
                </a:gridCol>
                <a:gridCol w="705485">
                  <a:extLst>
                    <a:ext uri="{9D8B030D-6E8A-4147-A177-3AD203B41FA5}">
                      <a16:colId xmlns:a16="http://schemas.microsoft.com/office/drawing/2014/main" val="4273968646"/>
                    </a:ext>
                  </a:extLst>
                </a:gridCol>
                <a:gridCol w="705485">
                  <a:extLst>
                    <a:ext uri="{9D8B030D-6E8A-4147-A177-3AD203B41FA5}">
                      <a16:colId xmlns:a16="http://schemas.microsoft.com/office/drawing/2014/main" val="658286671"/>
                    </a:ext>
                  </a:extLst>
                </a:gridCol>
                <a:gridCol w="705485">
                  <a:extLst>
                    <a:ext uri="{9D8B030D-6E8A-4147-A177-3AD203B41FA5}">
                      <a16:colId xmlns:a16="http://schemas.microsoft.com/office/drawing/2014/main" val="3010614327"/>
                    </a:ext>
                  </a:extLst>
                </a:gridCol>
                <a:gridCol w="705485">
                  <a:extLst>
                    <a:ext uri="{9D8B030D-6E8A-4147-A177-3AD203B41FA5}">
                      <a16:colId xmlns:a16="http://schemas.microsoft.com/office/drawing/2014/main" val="3063003203"/>
                    </a:ext>
                  </a:extLst>
                </a:gridCol>
              </a:tblGrid>
              <a:tr h="1011009">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99742645"/>
                  </a:ext>
                </a:extLst>
              </a:tr>
              <a:tr h="1011009">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27004725"/>
                  </a:ext>
                </a:extLst>
              </a:tr>
              <a:tr h="1011009">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6018984"/>
                  </a:ext>
                </a:extLst>
              </a:tr>
              <a:tr h="1011009">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56905880"/>
                  </a:ext>
                </a:extLst>
              </a:tr>
            </a:tbl>
          </a:graphicData>
        </a:graphic>
      </p:graphicFrame>
      <p:graphicFrame>
        <p:nvGraphicFramePr>
          <p:cNvPr id="5" name="Table 4">
            <a:extLst>
              <a:ext uri="{FF2B5EF4-FFF2-40B4-BE49-F238E27FC236}">
                <a16:creationId xmlns:a16="http://schemas.microsoft.com/office/drawing/2014/main" id="{939406A0-07D2-39F9-5654-0F2ACE25755B}"/>
              </a:ext>
            </a:extLst>
          </p:cNvPr>
          <p:cNvGraphicFramePr>
            <a:graphicFrameLocks noGrp="1"/>
          </p:cNvGraphicFramePr>
          <p:nvPr userDrawn="1"/>
        </p:nvGraphicFramePr>
        <p:xfrm>
          <a:off x="678179" y="479919"/>
          <a:ext cx="8465820" cy="568122"/>
        </p:xfrm>
        <a:graphic>
          <a:graphicData uri="http://schemas.openxmlformats.org/drawingml/2006/table">
            <a:tbl>
              <a:tblPr/>
              <a:tblGrid>
                <a:gridCol w="2116455">
                  <a:extLst>
                    <a:ext uri="{9D8B030D-6E8A-4147-A177-3AD203B41FA5}">
                      <a16:colId xmlns:a16="http://schemas.microsoft.com/office/drawing/2014/main" val="301645025"/>
                    </a:ext>
                  </a:extLst>
                </a:gridCol>
                <a:gridCol w="2116455">
                  <a:extLst>
                    <a:ext uri="{9D8B030D-6E8A-4147-A177-3AD203B41FA5}">
                      <a16:colId xmlns:a16="http://schemas.microsoft.com/office/drawing/2014/main" val="782743908"/>
                    </a:ext>
                  </a:extLst>
                </a:gridCol>
                <a:gridCol w="2116455">
                  <a:extLst>
                    <a:ext uri="{9D8B030D-6E8A-4147-A177-3AD203B41FA5}">
                      <a16:colId xmlns:a16="http://schemas.microsoft.com/office/drawing/2014/main" val="658459404"/>
                    </a:ext>
                  </a:extLst>
                </a:gridCol>
                <a:gridCol w="2116455">
                  <a:extLst>
                    <a:ext uri="{9D8B030D-6E8A-4147-A177-3AD203B41FA5}">
                      <a16:colId xmlns:a16="http://schemas.microsoft.com/office/drawing/2014/main" val="2613592223"/>
                    </a:ext>
                  </a:extLst>
                </a:gridCol>
              </a:tblGrid>
              <a:tr h="284061">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Identification</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Outreach</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B8"/>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Referral Management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Engagement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083666"/>
                  </a:ext>
                </a:extLst>
              </a:tr>
              <a:tr h="284061">
                <a:tc>
                  <a:txBody>
                    <a:bodyPr/>
                    <a:lstStyle/>
                    <a:p>
                      <a:pPr algn="ctr" fontAlgn="base"/>
                      <a:r>
                        <a:rPr lang="en-US" sz="1000" b="1" i="0" dirty="0">
                          <a:solidFill>
                            <a:srgbClr val="FFFFFF"/>
                          </a:solidFill>
                          <a:effectLst/>
                        </a:rPr>
                        <a:t>Phase 1: </a:t>
                      </a:r>
                      <a:r>
                        <a:rPr lang="en-US" sz="1000" b="1" i="1" dirty="0">
                          <a:solidFill>
                            <a:srgbClr val="FFFFFF"/>
                          </a:solidFill>
                          <a:effectLst/>
                        </a:rPr>
                        <a:t>&lt;&lt;Insert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2: </a:t>
                      </a:r>
                      <a:r>
                        <a:rPr lang="en-US" sz="1000" b="1" i="1" dirty="0">
                          <a:solidFill>
                            <a:srgbClr val="FFFFFF"/>
                          </a:solidFill>
                          <a:effectLst/>
                        </a:rPr>
                        <a:t>&lt;&lt;Insert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3: </a:t>
                      </a:r>
                      <a:r>
                        <a:rPr lang="en-US" sz="1000" b="1" i="1" dirty="0">
                          <a:solidFill>
                            <a:srgbClr val="FFFFFF"/>
                          </a:solidFill>
                          <a:effectLst/>
                        </a:rPr>
                        <a:t>&lt;&lt;Insert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4: </a:t>
                      </a:r>
                      <a:r>
                        <a:rPr lang="en-US" sz="1000" b="1" i="1" dirty="0">
                          <a:solidFill>
                            <a:srgbClr val="FFFFFF"/>
                          </a:solidFill>
                          <a:effectLst/>
                        </a:rPr>
                        <a:t>&lt;&lt;Insert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3293136320"/>
                  </a:ext>
                </a:extLst>
              </a:tr>
            </a:tbl>
          </a:graphicData>
        </a:graphic>
      </p:graphicFrame>
      <p:graphicFrame>
        <p:nvGraphicFramePr>
          <p:cNvPr id="6" name="Table 5">
            <a:extLst>
              <a:ext uri="{FF2B5EF4-FFF2-40B4-BE49-F238E27FC236}">
                <a16:creationId xmlns:a16="http://schemas.microsoft.com/office/drawing/2014/main" id="{7C11C939-A8A9-FE92-09A3-E41063644699}"/>
              </a:ext>
            </a:extLst>
          </p:cNvPr>
          <p:cNvGraphicFramePr>
            <a:graphicFrameLocks noGrp="1"/>
          </p:cNvGraphicFramePr>
          <p:nvPr userDrawn="1">
            <p:extLst>
              <p:ext uri="{D42A27DB-BD31-4B8C-83A1-F6EECF244321}">
                <p14:modId xmlns:p14="http://schemas.microsoft.com/office/powerpoint/2010/main" val="922981507"/>
              </p:ext>
            </p:extLst>
          </p:nvPr>
        </p:nvGraphicFramePr>
        <p:xfrm>
          <a:off x="-7496" y="1037611"/>
          <a:ext cx="685676" cy="4093360"/>
        </p:xfrm>
        <a:graphic>
          <a:graphicData uri="http://schemas.openxmlformats.org/drawingml/2006/table">
            <a:tbl>
              <a:tblPr/>
              <a:tblGrid>
                <a:gridCol w="685676">
                  <a:extLst>
                    <a:ext uri="{9D8B030D-6E8A-4147-A177-3AD203B41FA5}">
                      <a16:colId xmlns:a16="http://schemas.microsoft.com/office/drawing/2014/main" val="301645025"/>
                    </a:ext>
                  </a:extLst>
                </a:gridCol>
              </a:tblGrid>
              <a:tr h="818672">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900" b="1" i="0" dirty="0">
                          <a:solidFill>
                            <a:srgbClr val="FFFFFF"/>
                          </a:solidFill>
                          <a:effectLst/>
                        </a:rPr>
                        <a:t>&lt;</a:t>
                      </a:r>
                      <a:r>
                        <a:rPr lang="en-US" sz="900" b="1" i="1" dirty="0">
                          <a:solidFill>
                            <a:srgbClr val="FFFFFF"/>
                          </a:solidFill>
                          <a:effectLst/>
                        </a:rPr>
                        <a:t>INSERT PARTNER</a:t>
                      </a:r>
                      <a:r>
                        <a:rPr lang="en-US" sz="900" b="1" i="0" dirty="0">
                          <a:solidFill>
                            <a:srgbClr val="FFFFFF"/>
                          </a:solidFill>
                          <a:effectLst/>
                        </a:rPr>
                        <a:t>&gt;</a:t>
                      </a:r>
                      <a:endParaRPr lang="en-US" sz="900" b="1" i="1" dirty="0">
                        <a:solidFill>
                          <a:srgbClr val="FFFFFF"/>
                        </a:solidFill>
                        <a:effectLst/>
                      </a:endParaRP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3293136320"/>
                  </a:ext>
                </a:extLst>
              </a:tr>
              <a:tr h="818672">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900" b="1" i="0" dirty="0">
                          <a:solidFill>
                            <a:srgbClr val="FFFFFF"/>
                          </a:solidFill>
                          <a:effectLst/>
                        </a:rPr>
                        <a:t>&lt;</a:t>
                      </a:r>
                      <a:r>
                        <a:rPr lang="en-US" sz="900" b="1" i="1" dirty="0">
                          <a:solidFill>
                            <a:srgbClr val="FFFFFF"/>
                          </a:solidFill>
                          <a:effectLst/>
                        </a:rPr>
                        <a:t>INSERT PARTNER</a:t>
                      </a:r>
                      <a:r>
                        <a:rPr lang="en-US" sz="900" b="1" i="0" dirty="0">
                          <a:solidFill>
                            <a:srgbClr val="FFFFFF"/>
                          </a:solidFill>
                          <a:effectLst/>
                        </a:rPr>
                        <a:t>&gt;</a:t>
                      </a:r>
                      <a:endParaRPr lang="en-US" sz="900" b="1" i="1" dirty="0">
                        <a:solidFill>
                          <a:srgbClr val="FFFFFF"/>
                        </a:solidFill>
                        <a:effectLst/>
                      </a:endParaRP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4057711944"/>
                  </a:ext>
                </a:extLst>
              </a:tr>
              <a:tr h="818672">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900" b="1" i="0" dirty="0">
                          <a:solidFill>
                            <a:srgbClr val="FFFFFF"/>
                          </a:solidFill>
                          <a:effectLst/>
                        </a:rPr>
                        <a:t>&lt;</a:t>
                      </a:r>
                      <a:r>
                        <a:rPr lang="en-US" sz="900" b="1" i="1" dirty="0">
                          <a:solidFill>
                            <a:srgbClr val="FFFFFF"/>
                          </a:solidFill>
                          <a:effectLst/>
                        </a:rPr>
                        <a:t>INSERT PARTNER</a:t>
                      </a:r>
                      <a:r>
                        <a:rPr lang="en-US" sz="900" b="1" i="0" dirty="0">
                          <a:solidFill>
                            <a:srgbClr val="FFFFFF"/>
                          </a:solidFill>
                          <a:effectLst/>
                        </a:rPr>
                        <a:t>&gt;</a:t>
                      </a:r>
                      <a:endParaRPr lang="en-US" sz="900" b="1" i="1" dirty="0">
                        <a:solidFill>
                          <a:srgbClr val="FFFFFF"/>
                        </a:solidFill>
                        <a:effectLst/>
                      </a:endParaRP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3237682373"/>
                  </a:ext>
                </a:extLst>
              </a:tr>
              <a:tr h="818672">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900" b="1" i="0" dirty="0">
                          <a:solidFill>
                            <a:srgbClr val="FFFFFF"/>
                          </a:solidFill>
                          <a:effectLst/>
                        </a:rPr>
                        <a:t>&lt;</a:t>
                      </a:r>
                      <a:r>
                        <a:rPr lang="en-US" sz="900" b="1" i="1" dirty="0">
                          <a:solidFill>
                            <a:srgbClr val="FFFFFF"/>
                          </a:solidFill>
                          <a:effectLst/>
                        </a:rPr>
                        <a:t>INSERT PARTNER</a:t>
                      </a:r>
                      <a:r>
                        <a:rPr lang="en-US" sz="900" b="1" i="0" dirty="0">
                          <a:solidFill>
                            <a:srgbClr val="FFFFFF"/>
                          </a:solidFill>
                          <a:effectLst/>
                        </a:rPr>
                        <a:t>&gt;</a:t>
                      </a:r>
                      <a:endParaRPr lang="en-US" sz="900" b="1" i="1" dirty="0">
                        <a:solidFill>
                          <a:srgbClr val="FFFFFF"/>
                        </a:solidFill>
                        <a:effectLst/>
                      </a:endParaRP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4061927502"/>
                  </a:ext>
                </a:extLst>
              </a:tr>
              <a:tr h="818672">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000" b="1" i="0" dirty="0">
                          <a:solidFill>
                            <a:srgbClr val="FFFFFF"/>
                          </a:solidFill>
                          <a:effectLst/>
                        </a:rPr>
                        <a:t>&lt;</a:t>
                      </a:r>
                      <a:r>
                        <a:rPr lang="en-US" sz="1000" b="1" i="1" dirty="0">
                          <a:solidFill>
                            <a:srgbClr val="FFFFFF"/>
                          </a:solidFill>
                          <a:effectLst/>
                        </a:rPr>
                        <a:t>INSERT PARTNER</a:t>
                      </a:r>
                      <a:r>
                        <a:rPr lang="en-US" sz="1000" b="1" i="0" dirty="0">
                          <a:solidFill>
                            <a:srgbClr val="FFFFFF"/>
                          </a:solidFill>
                          <a:effectLst/>
                        </a:rPr>
                        <a:t>&gt;</a:t>
                      </a:r>
                      <a:endParaRPr lang="en-US" sz="1000" b="1" i="1" dirty="0">
                        <a:solidFill>
                          <a:srgbClr val="FFFFFF"/>
                        </a:solidFill>
                        <a:effectLst/>
                      </a:endParaRP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4240149597"/>
                  </a:ext>
                </a:extLst>
              </a:tr>
            </a:tbl>
          </a:graphicData>
        </a:graphic>
      </p:graphicFrame>
    </p:spTree>
    <p:extLst>
      <p:ext uri="{BB962C8B-B14F-4D97-AF65-F5344CB8AC3E}">
        <p14:creationId xmlns:p14="http://schemas.microsoft.com/office/powerpoint/2010/main" val="491696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Full Bleed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B7A647C-D94A-BA46-B16E-E2FF9E24AB7A}"/>
              </a:ext>
            </a:extLst>
          </p:cNvPr>
          <p:cNvSpPr/>
          <p:nvPr userDrawn="1"/>
        </p:nvSpPr>
        <p:spPr>
          <a:xfrm>
            <a:off x="6311965" y="4121634"/>
            <a:ext cx="2692731" cy="878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977DF0B2-E7FB-7F40-975B-EB5D96C584DC}"/>
              </a:ext>
            </a:extLst>
          </p:cNvPr>
          <p:cNvPicPr>
            <a:picLocks noChangeAspect="1"/>
          </p:cNvPicPr>
          <p:nvPr userDrawn="1"/>
        </p:nvPicPr>
        <p:blipFill>
          <a:blip r:embed="rId2"/>
          <a:srcRect/>
          <a:stretch/>
        </p:blipFill>
        <p:spPr>
          <a:xfrm>
            <a:off x="6536531" y="4327237"/>
            <a:ext cx="2243599" cy="448719"/>
          </a:xfrm>
          <a:prstGeom prst="rect">
            <a:avLst/>
          </a:prstGeom>
        </p:spPr>
      </p:pic>
      <p:sp>
        <p:nvSpPr>
          <p:cNvPr id="26" name="Rectangle 25">
            <a:extLst>
              <a:ext uri="{FF2B5EF4-FFF2-40B4-BE49-F238E27FC236}">
                <a16:creationId xmlns:a16="http://schemas.microsoft.com/office/drawing/2014/main" id="{0341662F-19F7-A042-9DF0-4C1666BFFF07}"/>
              </a:ext>
            </a:extLst>
          </p:cNvPr>
          <p:cNvSpPr/>
          <p:nvPr userDrawn="1"/>
        </p:nvSpPr>
        <p:spPr>
          <a:xfrm>
            <a:off x="150019" y="4121634"/>
            <a:ext cx="6161946" cy="8786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728B9EA-4FC9-F64E-9590-329E833738A5}"/>
              </a:ext>
            </a:extLst>
          </p:cNvPr>
          <p:cNvSpPr/>
          <p:nvPr userDrawn="1"/>
        </p:nvSpPr>
        <p:spPr>
          <a:xfrm>
            <a:off x="150019" y="3714441"/>
            <a:ext cx="6161946" cy="4071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C195648-9165-4F40-A3C3-B000DAF457C2}"/>
              </a:ext>
            </a:extLst>
          </p:cNvPr>
          <p:cNvSpPr/>
          <p:nvPr userDrawn="1"/>
        </p:nvSpPr>
        <p:spPr>
          <a:xfrm>
            <a:off x="139303" y="143185"/>
            <a:ext cx="8865394" cy="4857131"/>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306A988E-BEBB-8747-81BC-6A5789B3A739}"/>
              </a:ext>
            </a:extLst>
          </p:cNvPr>
          <p:cNvSpPr>
            <a:spLocks noGrp="1"/>
          </p:cNvSpPr>
          <p:nvPr>
            <p:ph type="ctrTitle"/>
          </p:nvPr>
        </p:nvSpPr>
        <p:spPr>
          <a:xfrm>
            <a:off x="271463" y="4200525"/>
            <a:ext cx="6040501" cy="721519"/>
          </a:xfrm>
        </p:spPr>
        <p:txBody>
          <a:bodyPr anchor="ctr"/>
          <a:lstStyle>
            <a:lvl1pPr algn="l">
              <a:defRPr sz="3600">
                <a:solidFill>
                  <a:schemeClr val="bg1"/>
                </a:solidFill>
                <a:latin typeface="Helvetica" pitchFamily="2" charset="0"/>
              </a:defRPr>
            </a:lvl1pPr>
          </a:lstStyle>
          <a:p>
            <a:r>
              <a:rPr lang="en-US" dirty="0"/>
              <a:t>Click to edit Master title style</a:t>
            </a:r>
          </a:p>
        </p:txBody>
      </p:sp>
      <p:sp>
        <p:nvSpPr>
          <p:cNvPr id="30" name="Subtitle 2">
            <a:extLst>
              <a:ext uri="{FF2B5EF4-FFF2-40B4-BE49-F238E27FC236}">
                <a16:creationId xmlns:a16="http://schemas.microsoft.com/office/drawing/2014/main" id="{F40F0A14-7942-3C4A-B6AD-608799EC41E6}"/>
              </a:ext>
            </a:extLst>
          </p:cNvPr>
          <p:cNvSpPr>
            <a:spLocks noGrp="1"/>
          </p:cNvSpPr>
          <p:nvPr>
            <p:ph type="subTitle" idx="1"/>
          </p:nvPr>
        </p:nvSpPr>
        <p:spPr>
          <a:xfrm>
            <a:off x="271463" y="3764756"/>
            <a:ext cx="5901199" cy="292585"/>
          </a:xfrm>
        </p:spPr>
        <p:txBody>
          <a:bodyPr anchor="ctr">
            <a:normAutofit/>
          </a:bodyPr>
          <a:lstStyle>
            <a:lvl1pPr marL="0" indent="0" algn="l">
              <a:buNone/>
              <a:defRPr sz="18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31" name="Straight Connector 30">
            <a:extLst>
              <a:ext uri="{FF2B5EF4-FFF2-40B4-BE49-F238E27FC236}">
                <a16:creationId xmlns:a16="http://schemas.microsoft.com/office/drawing/2014/main" id="{2E7117F8-CBF4-6948-94E2-AF7515EC3B04}"/>
              </a:ext>
            </a:extLst>
          </p:cNvPr>
          <p:cNvCxnSpPr>
            <a:cxnSpLocks/>
          </p:cNvCxnSpPr>
          <p:nvPr userDrawn="1"/>
        </p:nvCxnSpPr>
        <p:spPr>
          <a:xfrm flipV="1">
            <a:off x="492917" y="143185"/>
            <a:ext cx="0" cy="3571257"/>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7564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6042826" y="0"/>
            <a:ext cx="310117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4" dirty="0"/>
          </a:p>
        </p:txBody>
      </p:sp>
      <p:sp>
        <p:nvSpPr>
          <p:cNvPr id="6" name="Rectangle 5">
            <a:extLst>
              <a:ext uri="{FF2B5EF4-FFF2-40B4-BE49-F238E27FC236}">
                <a16:creationId xmlns:a16="http://schemas.microsoft.com/office/drawing/2014/main" id="{C198B2D4-295A-41B4-B419-00DCCB47ACEE}"/>
              </a:ext>
            </a:extLst>
          </p:cNvPr>
          <p:cNvSpPr/>
          <p:nvPr userDrawn="1"/>
        </p:nvSpPr>
        <p:spPr>
          <a:xfrm>
            <a:off x="0" y="0"/>
            <a:ext cx="6042825"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2733912" y="506615"/>
            <a:ext cx="3168396" cy="3449432"/>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4" dirty="0"/>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2593394" y="1839525"/>
            <a:ext cx="0" cy="839021"/>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4353" y="3815692"/>
            <a:ext cx="5196696" cy="356258"/>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2738671" y="1798888"/>
            <a:ext cx="2898100" cy="994172"/>
          </a:xfrm>
          <a:prstGeom prst="rect">
            <a:avLst/>
          </a:prstGeom>
        </p:spPr>
        <p:txBody>
          <a:bodyPr/>
          <a:lstStyle>
            <a:lvl1pPr>
              <a:defRPr>
                <a:solidFill>
                  <a:schemeClr val="tx2"/>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2738671" y="1394607"/>
            <a:ext cx="2438479" cy="356258"/>
          </a:xfrm>
          <a:prstGeom prst="rect">
            <a:avLst/>
          </a:prstGeom>
        </p:spPr>
        <p:txBody>
          <a:bodyPr lIns="0" tIns="0" rIns="0" bIns="0" anchor="b" anchorCtr="0"/>
          <a:lstStyle>
            <a:lvl1pPr marL="0" indent="0">
              <a:buNone/>
              <a:defRPr lang="en-US" sz="1500" b="1" kern="1200" cap="all" baseline="0" dirty="0">
                <a:solidFill>
                  <a:schemeClr val="tx2"/>
                </a:solidFill>
                <a:latin typeface="+mn-lt"/>
                <a:ea typeface="+mn-ea"/>
                <a:cs typeface="+mn-cs"/>
              </a:defRPr>
            </a:lvl1pPr>
          </a:lstStyle>
          <a:p>
            <a:pPr lvl="0"/>
            <a:r>
              <a:rPr lang="en-US"/>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6042826" y="647133"/>
            <a:ext cx="1806080" cy="3168560"/>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pic>
        <p:nvPicPr>
          <p:cNvPr id="10" name="Picture 9">
            <a:extLst>
              <a:ext uri="{FF2B5EF4-FFF2-40B4-BE49-F238E27FC236}">
                <a16:creationId xmlns:a16="http://schemas.microsoft.com/office/drawing/2014/main" id="{B00E0CDD-20C5-4DA5-991B-D1B659587F40}"/>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47" y="4514851"/>
            <a:ext cx="1419225" cy="443198"/>
          </a:xfrm>
          <a:prstGeom prst="rect">
            <a:avLst/>
          </a:prstGeom>
          <a:noFill/>
          <a:ln>
            <a:noFill/>
          </a:ln>
        </p:spPr>
      </p:pic>
    </p:spTree>
    <p:extLst>
      <p:ext uri="{BB962C8B-B14F-4D97-AF65-F5344CB8AC3E}">
        <p14:creationId xmlns:p14="http://schemas.microsoft.com/office/powerpoint/2010/main" val="20107570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65936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195" y="114300"/>
            <a:ext cx="8154515"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DE58C00-3E75-475C-95AE-B63E2DDC0B62}"/>
              </a:ext>
            </a:extLst>
          </p:cNvPr>
          <p:cNvPicPr>
            <a:picLocks noChangeAspect="1"/>
          </p:cNvPicPr>
          <p:nvPr userDrawn="1"/>
        </p:nvPicPr>
        <p:blipFill>
          <a:blip r:embed="rId2"/>
          <a:stretch>
            <a:fillRect/>
          </a:stretch>
        </p:blipFill>
        <p:spPr>
          <a:xfrm>
            <a:off x="8434063" y="114300"/>
            <a:ext cx="467501" cy="466344"/>
          </a:xfrm>
          <a:prstGeom prst="rect">
            <a:avLst/>
          </a:prstGeom>
        </p:spPr>
      </p:pic>
    </p:spTree>
    <p:extLst>
      <p:ext uri="{BB962C8B-B14F-4D97-AF65-F5344CB8AC3E}">
        <p14:creationId xmlns:p14="http://schemas.microsoft.com/office/powerpoint/2010/main" val="39697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240871" y="190444"/>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733454" y="114300"/>
            <a:ext cx="8154515"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13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9144000" cy="582926"/>
          </a:xfrm>
          <a:prstGeom prst="rect">
            <a:avLst/>
          </a:prstGeom>
          <a:solidFill>
            <a:schemeClr val="accent1"/>
          </a:solidFill>
          <a:ln w="9525" algn="ctr">
            <a:noFill/>
            <a:round/>
            <a:headEnd/>
            <a:tailEnd/>
          </a:ln>
        </p:spPr>
        <p:txBody>
          <a:bodyPr lIns="51433" tIns="25717" rIns="51433" bIns="25717"/>
          <a:lstStyle/>
          <a:p>
            <a:pPr defTabSz="514350" eaLnBrk="0" fontAlgn="base" hangingPunct="0">
              <a:spcBef>
                <a:spcPct val="0"/>
              </a:spcBef>
              <a:spcAft>
                <a:spcPct val="0"/>
              </a:spcAft>
              <a:defRPr/>
            </a:pPr>
            <a:endParaRPr lang="en-US" sz="1350" dirty="0">
              <a:solidFill>
                <a:prstClr val="black"/>
              </a:solidFill>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189845" y="-189849"/>
            <a:ext cx="582926" cy="962621"/>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077204" y="114300"/>
            <a:ext cx="7810764" cy="468626"/>
          </a:xfrm>
          <a:prstGeom prst="rect">
            <a:avLst/>
          </a:prstGeom>
        </p:spPr>
        <p:txBody>
          <a:bodyPr lIns="91438" tIns="0" rIns="91438" bIns="0" anchor="ctr" anchorCtr="0">
            <a:noAutofit/>
          </a:bodyPr>
          <a:lstStyle>
            <a:lvl1pPr algn="l">
              <a:defRPr sz="2400" b="0">
                <a:solidFill>
                  <a:schemeClr val="bg1"/>
                </a:solidFill>
                <a:latin typeface="+mj-lt"/>
              </a:defRPr>
            </a:lvl1pPr>
          </a:lstStyle>
          <a:p>
            <a:r>
              <a:rPr lang="en-US"/>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1339" y="57150"/>
            <a:ext cx="859376" cy="300082"/>
          </a:xfrm>
          <a:prstGeom prst="rect">
            <a:avLst/>
          </a:prstGeom>
          <a:noFill/>
        </p:spPr>
        <p:txBody>
          <a:bodyPr wrap="square" rtlCol="0">
            <a:spAutoFit/>
          </a:bodyPr>
          <a:lstStyle/>
          <a:p>
            <a:pPr algn="ctr"/>
            <a:r>
              <a:rPr lang="en-US" sz="1350" b="1" dirty="0">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150872" y="285750"/>
            <a:ext cx="525291" cy="297176"/>
          </a:xfrm>
          <a:prstGeom prst="rect">
            <a:avLst/>
          </a:prstGeom>
          <a:ln>
            <a:noFill/>
          </a:ln>
        </p:spPr>
        <p:txBody>
          <a:bodyPr lIns="0" tIns="0" rIns="0" bIns="0" anchor="ctr" anchorCtr="0"/>
          <a:lstStyle>
            <a:lvl1pPr marL="0" indent="0" algn="ctr">
              <a:buNone/>
              <a:defRPr lang="en-US" sz="2100" b="1" kern="1200" dirty="0" smtClean="0">
                <a:solidFill>
                  <a:schemeClr val="bg1"/>
                </a:solidFill>
                <a:latin typeface="+mj-lt"/>
                <a:ea typeface="+mn-ea"/>
                <a:cs typeface="+mn-cs"/>
              </a:defRPr>
            </a:lvl1pPr>
            <a:lvl2pPr marL="517922" indent="-128588">
              <a:defRPr lang="en-US" sz="2100" kern="1200" dirty="0" smtClean="0">
                <a:solidFill>
                  <a:schemeClr val="accent1"/>
                </a:solidFill>
                <a:latin typeface="+mj-lt"/>
                <a:ea typeface="+mn-ea"/>
                <a:cs typeface="+mn-cs"/>
              </a:defRPr>
            </a:lvl2pPr>
            <a:lvl3pPr marL="860822" indent="-254794">
              <a:defRPr lang="en-US" sz="2100" kern="1200" dirty="0" smtClean="0">
                <a:solidFill>
                  <a:schemeClr val="accent1"/>
                </a:solidFill>
                <a:latin typeface="+mj-lt"/>
                <a:ea typeface="+mn-ea"/>
                <a:cs typeface="+mn-cs"/>
              </a:defRPr>
            </a:lvl3pPr>
            <a:lvl4pPr marL="1028700" indent="-128588">
              <a:defRPr lang="en-US" sz="1500" kern="1200" dirty="0" smtClean="0">
                <a:solidFill>
                  <a:schemeClr val="accent1"/>
                </a:solidFill>
                <a:latin typeface="+mj-lt"/>
                <a:ea typeface="+mn-ea"/>
                <a:cs typeface="+mn-cs"/>
              </a:defRPr>
            </a:lvl4pPr>
            <a:lvl5pPr>
              <a:defRPr lang="en-US" sz="1500" kern="1200" dirty="0">
                <a:solidFill>
                  <a:schemeClr val="accent1"/>
                </a:solidFill>
                <a:latin typeface="+mj-lt"/>
                <a:ea typeface="+mn-ea"/>
                <a:cs typeface="+mn-cs"/>
              </a:defRPr>
            </a:lvl5pPr>
            <a:lvl6pPr>
              <a:defRPr sz="1050"/>
            </a:lvl6pPr>
          </a:lstStyle>
          <a:p>
            <a:pPr lvl="0"/>
            <a:r>
              <a:rPr lang="en-US"/>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242196"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Content Placeholder 2">
            <a:extLst>
              <a:ext uri="{FF2B5EF4-FFF2-40B4-BE49-F238E27FC236}">
                <a16:creationId xmlns:a16="http://schemas.microsoft.com/office/drawing/2014/main" id="{0B7ED948-D015-4076-A5D6-F2D60B70F99A}"/>
              </a:ext>
            </a:extLst>
          </p:cNvPr>
          <p:cNvSpPr>
            <a:spLocks noGrp="1"/>
          </p:cNvSpPr>
          <p:nvPr>
            <p:ph idx="10"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Tree>
    <p:extLst>
      <p:ext uri="{BB962C8B-B14F-4D97-AF65-F5344CB8AC3E}">
        <p14:creationId xmlns:p14="http://schemas.microsoft.com/office/powerpoint/2010/main" val="270863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2"/>
            <a:ext cx="9144000" cy="5143504"/>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392427" y="914401"/>
            <a:ext cx="8584120" cy="3753752"/>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389704" y="4663216"/>
            <a:ext cx="8586844"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389703" y="342900"/>
            <a:ext cx="8708344" cy="459486"/>
          </a:xfrm>
          <a:prstGeom prst="rect">
            <a:avLst/>
          </a:prstGeom>
        </p:spPr>
        <p:txBody>
          <a:bodyPr lIns="91438" tIns="45719" rIns="91438" bIns="45719">
            <a:noAutofit/>
          </a:bodyPr>
          <a:lstStyle>
            <a:lvl1pPr algn="l">
              <a:lnSpc>
                <a:spcPct val="100000"/>
              </a:lnSpc>
              <a:defRPr sz="2400" b="0">
                <a:solidFill>
                  <a:schemeClr val="tx2"/>
                </a:solidFill>
                <a:latin typeface="+mj-lt"/>
              </a:defRPr>
            </a:lvl1pPr>
          </a:lstStyle>
          <a:p>
            <a:r>
              <a:rPr lang="en-US"/>
              <a:t>Click to edit Master title style</a:t>
            </a:r>
          </a:p>
        </p:txBody>
      </p:sp>
    </p:spTree>
    <p:extLst>
      <p:ext uri="{BB962C8B-B14F-4D97-AF65-F5344CB8AC3E}">
        <p14:creationId xmlns:p14="http://schemas.microsoft.com/office/powerpoint/2010/main" val="368074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333008" y="1771650"/>
            <a:ext cx="4097654" cy="468626"/>
          </a:xfrm>
          <a:prstGeom prst="rect">
            <a:avLst/>
          </a:prstGeom>
        </p:spPr>
        <p:txBody>
          <a:bodyPr lIns="91438" tIns="0" rIns="91438" bIns="0" anchor="b" anchorCtr="0">
            <a:noAutofit/>
          </a:bodyPr>
          <a:lstStyle>
            <a:lvl1pPr algn="l">
              <a:defRPr sz="3000" b="0">
                <a:solidFill>
                  <a:schemeClr val="tx2"/>
                </a:solidFill>
                <a:latin typeface="+mj-lt"/>
              </a:defRPr>
            </a:lvl1pPr>
          </a:lstStyle>
          <a:p>
            <a:r>
              <a:rPr lang="en-US"/>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03842" y="114300"/>
            <a:ext cx="229167" cy="228600"/>
          </a:xfrm>
          <a:prstGeom prst="rect">
            <a:avLst/>
          </a:prstGeom>
        </p:spPr>
        <p:txBody>
          <a:bodyPr/>
          <a:lstStyle>
            <a:lvl1pPr marL="0" indent="0">
              <a:buNone/>
              <a:defRPr sz="450"/>
            </a:lvl1pPr>
          </a:lstStyle>
          <a:p>
            <a:r>
              <a:rPr lang="en-US" dirty="0"/>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390300" y="114300"/>
            <a:ext cx="4040362" cy="228600"/>
          </a:xfrm>
          <a:prstGeom prst="rect">
            <a:avLst/>
          </a:prstGeom>
        </p:spPr>
        <p:txBody>
          <a:bodyPr/>
          <a:lstStyle>
            <a:lvl1pPr marL="0" indent="0">
              <a:buNone/>
              <a:defRPr sz="1350">
                <a:solidFill>
                  <a:schemeClr val="tx2"/>
                </a:solidFill>
                <a:latin typeface="+mj-lt"/>
              </a:defRPr>
            </a:lvl1pPr>
          </a:lstStyle>
          <a:p>
            <a:pPr lvl="0"/>
            <a:r>
              <a:rPr lang="en-US"/>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361654" y="114300"/>
            <a:ext cx="0" cy="228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Content Placeholder 2">
            <a:extLst>
              <a:ext uri="{FF2B5EF4-FFF2-40B4-BE49-F238E27FC236}">
                <a16:creationId xmlns:a16="http://schemas.microsoft.com/office/drawing/2014/main" id="{5C919BC0-CF70-4B88-8730-65A919080985}"/>
              </a:ext>
            </a:extLst>
          </p:cNvPr>
          <p:cNvSpPr>
            <a:spLocks noGrp="1"/>
          </p:cNvSpPr>
          <p:nvPr>
            <p:ph idx="13"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333009" y="2356855"/>
            <a:ext cx="4123095" cy="2311298"/>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4846946" y="342901"/>
            <a:ext cx="4123095" cy="4325252"/>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1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6074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514350" rtl="0" eaLnBrk="1" latinLnBrk="0" hangingPunct="1">
        <a:defRPr sz="1050" kern="1200">
          <a:solidFill>
            <a:schemeClr val="tx1"/>
          </a:solidFill>
          <a:latin typeface="+mn-lt"/>
          <a:ea typeface="+mn-ea"/>
          <a:cs typeface="+mn-cs"/>
        </a:defRPr>
      </a:lvl1pPr>
      <a:lvl2pPr marL="257175" algn="l" defTabSz="514350" rtl="0" eaLnBrk="1" latinLnBrk="0" hangingPunct="1">
        <a:defRPr sz="1050" kern="1200">
          <a:solidFill>
            <a:schemeClr val="tx1"/>
          </a:solidFill>
          <a:latin typeface="+mn-lt"/>
          <a:ea typeface="+mn-ea"/>
          <a:cs typeface="+mn-cs"/>
        </a:defRPr>
      </a:lvl2pPr>
      <a:lvl3pPr marL="514350" algn="l" defTabSz="514350" rtl="0" eaLnBrk="1" latinLnBrk="0" hangingPunct="1">
        <a:defRPr sz="1050" kern="1200">
          <a:solidFill>
            <a:schemeClr val="tx1"/>
          </a:solidFill>
          <a:latin typeface="+mn-lt"/>
          <a:ea typeface="+mn-ea"/>
          <a:cs typeface="+mn-cs"/>
        </a:defRPr>
      </a:lvl3pPr>
      <a:lvl4pPr marL="771525" algn="l" defTabSz="514350" rtl="0" eaLnBrk="1" latinLnBrk="0" hangingPunct="1">
        <a:defRPr sz="1050" kern="1200">
          <a:solidFill>
            <a:schemeClr val="tx1"/>
          </a:solidFill>
          <a:latin typeface="+mn-lt"/>
          <a:ea typeface="+mn-ea"/>
          <a:cs typeface="+mn-cs"/>
        </a:defRPr>
      </a:lvl4pPr>
      <a:lvl5pPr marL="1028700" algn="l" defTabSz="514350" rtl="0" eaLnBrk="1" latinLnBrk="0" hangingPunct="1">
        <a:defRPr sz="1050" kern="1200">
          <a:solidFill>
            <a:schemeClr val="tx1"/>
          </a:solidFill>
          <a:latin typeface="+mn-lt"/>
          <a:ea typeface="+mn-ea"/>
          <a:cs typeface="+mn-cs"/>
        </a:defRPr>
      </a:lvl5pPr>
      <a:lvl6pPr marL="1285875" algn="l" defTabSz="514350" rtl="0" eaLnBrk="1" latinLnBrk="0" hangingPunct="1">
        <a:defRPr sz="1050" kern="1200">
          <a:solidFill>
            <a:schemeClr val="tx1"/>
          </a:solidFill>
          <a:latin typeface="+mn-lt"/>
          <a:ea typeface="+mn-ea"/>
          <a:cs typeface="+mn-cs"/>
        </a:defRPr>
      </a:lvl6pPr>
      <a:lvl7pPr marL="1543050" algn="l" defTabSz="514350" rtl="0" eaLnBrk="1" latinLnBrk="0" hangingPunct="1">
        <a:defRPr sz="1050" kern="1200">
          <a:solidFill>
            <a:schemeClr val="tx1"/>
          </a:solidFill>
          <a:latin typeface="+mn-lt"/>
          <a:ea typeface="+mn-ea"/>
          <a:cs typeface="+mn-cs"/>
        </a:defRPr>
      </a:lvl7pPr>
      <a:lvl8pPr marL="1800225" algn="l" defTabSz="514350" rtl="0" eaLnBrk="1" latinLnBrk="0" hangingPunct="1">
        <a:defRPr sz="1050" kern="1200">
          <a:solidFill>
            <a:schemeClr val="tx1"/>
          </a:solidFill>
          <a:latin typeface="+mn-lt"/>
          <a:ea typeface="+mn-ea"/>
          <a:cs typeface="+mn-cs"/>
        </a:defRPr>
      </a:lvl8pPr>
      <a:lvl9pPr marL="2057400" algn="l" defTabSz="514350" rtl="0" eaLnBrk="1" latinLnBrk="0" hangingPunct="1">
        <a:defRPr sz="10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30767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71" r:id="rId18"/>
    <p:sldLayoutId id="2147483772" r:id="rId19"/>
    <p:sldLayoutId id="2147483774" r:id="rId20"/>
  </p:sldLayoutIdLst>
  <p:hf hdr="0" ftr="0" dt="0"/>
  <p:txStyles>
    <p:titleStyle>
      <a:lvl1pPr algn="l" defTabSz="513065" rtl="0" eaLnBrk="1" latinLnBrk="0" hangingPunct="1">
        <a:lnSpc>
          <a:spcPct val="90000"/>
        </a:lnSpc>
        <a:spcBef>
          <a:spcPct val="0"/>
        </a:spcBef>
        <a:buNone/>
        <a:defRPr sz="2469" kern="1200">
          <a:solidFill>
            <a:schemeClr val="tx1"/>
          </a:solidFill>
          <a:latin typeface="+mj-lt"/>
          <a:ea typeface="+mj-ea"/>
          <a:cs typeface="+mj-cs"/>
        </a:defRPr>
      </a:lvl1pPr>
    </p:titleStyle>
    <p:bodyStyle>
      <a:lvl1pPr marL="128266" indent="-128266" algn="l" defTabSz="513065" rtl="0" eaLnBrk="1" latinLnBrk="0" hangingPunct="1">
        <a:lnSpc>
          <a:spcPct val="90000"/>
        </a:lnSpc>
        <a:spcBef>
          <a:spcPts val="561"/>
        </a:spcBef>
        <a:buFont typeface="Arial" panose="020B0604020202020204" pitchFamily="34" charset="0"/>
        <a:buChar char="•"/>
        <a:defRPr sz="1571" kern="1200">
          <a:solidFill>
            <a:schemeClr val="tx1"/>
          </a:solidFill>
          <a:latin typeface="+mn-lt"/>
          <a:ea typeface="+mn-ea"/>
          <a:cs typeface="+mn-cs"/>
        </a:defRPr>
      </a:lvl1pPr>
      <a:lvl2pPr marL="384798" indent="-128266" algn="l" defTabSz="513065" rtl="0" eaLnBrk="1" latinLnBrk="0" hangingPunct="1">
        <a:lnSpc>
          <a:spcPct val="90000"/>
        </a:lnSpc>
        <a:spcBef>
          <a:spcPts val="281"/>
        </a:spcBef>
        <a:buFont typeface="Arial" panose="020B0604020202020204" pitchFamily="34" charset="0"/>
        <a:buChar char="•"/>
        <a:defRPr sz="1346" kern="1200">
          <a:solidFill>
            <a:schemeClr val="tx1"/>
          </a:solidFill>
          <a:latin typeface="+mn-lt"/>
          <a:ea typeface="+mn-ea"/>
          <a:cs typeface="+mn-cs"/>
        </a:defRPr>
      </a:lvl2pPr>
      <a:lvl3pPr marL="641330" indent="-128266" algn="l" defTabSz="513065" rtl="0" eaLnBrk="1" latinLnBrk="0" hangingPunct="1">
        <a:lnSpc>
          <a:spcPct val="90000"/>
        </a:lnSpc>
        <a:spcBef>
          <a:spcPts val="281"/>
        </a:spcBef>
        <a:buFont typeface="Arial" panose="020B0604020202020204" pitchFamily="34" charset="0"/>
        <a:buChar char="•"/>
        <a:defRPr sz="1122" kern="1200">
          <a:solidFill>
            <a:schemeClr val="tx1"/>
          </a:solidFill>
          <a:latin typeface="+mn-lt"/>
          <a:ea typeface="+mn-ea"/>
          <a:cs typeface="+mn-cs"/>
        </a:defRPr>
      </a:lvl3pPr>
      <a:lvl4pPr marL="897863"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4pPr>
      <a:lvl5pPr marL="1154394"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5pPr>
      <a:lvl6pPr marL="1410926"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6pPr>
      <a:lvl7pPr marL="1667459"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7pPr>
      <a:lvl8pPr marL="1923991"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8pPr>
      <a:lvl9pPr marL="2180522"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9pPr>
    </p:bodyStyle>
    <p:otherStyle>
      <a:defPPr>
        <a:defRPr lang="en-US"/>
      </a:defPPr>
      <a:lvl1pPr marL="0" algn="l" defTabSz="513065" rtl="0" eaLnBrk="1" latinLnBrk="0" hangingPunct="1">
        <a:defRPr sz="1048" kern="1200">
          <a:solidFill>
            <a:schemeClr val="tx1"/>
          </a:solidFill>
          <a:latin typeface="+mn-lt"/>
          <a:ea typeface="+mn-ea"/>
          <a:cs typeface="+mn-cs"/>
        </a:defRPr>
      </a:lvl1pPr>
      <a:lvl2pPr marL="256532" algn="l" defTabSz="513065" rtl="0" eaLnBrk="1" latinLnBrk="0" hangingPunct="1">
        <a:defRPr sz="1048" kern="1200">
          <a:solidFill>
            <a:schemeClr val="tx1"/>
          </a:solidFill>
          <a:latin typeface="+mn-lt"/>
          <a:ea typeface="+mn-ea"/>
          <a:cs typeface="+mn-cs"/>
        </a:defRPr>
      </a:lvl2pPr>
      <a:lvl3pPr marL="513065" algn="l" defTabSz="513065" rtl="0" eaLnBrk="1" latinLnBrk="0" hangingPunct="1">
        <a:defRPr sz="1048" kern="1200">
          <a:solidFill>
            <a:schemeClr val="tx1"/>
          </a:solidFill>
          <a:latin typeface="+mn-lt"/>
          <a:ea typeface="+mn-ea"/>
          <a:cs typeface="+mn-cs"/>
        </a:defRPr>
      </a:lvl3pPr>
      <a:lvl4pPr marL="769596" algn="l" defTabSz="513065" rtl="0" eaLnBrk="1" latinLnBrk="0" hangingPunct="1">
        <a:defRPr sz="1048" kern="1200">
          <a:solidFill>
            <a:schemeClr val="tx1"/>
          </a:solidFill>
          <a:latin typeface="+mn-lt"/>
          <a:ea typeface="+mn-ea"/>
          <a:cs typeface="+mn-cs"/>
        </a:defRPr>
      </a:lvl4pPr>
      <a:lvl5pPr marL="1026128" algn="l" defTabSz="513065" rtl="0" eaLnBrk="1" latinLnBrk="0" hangingPunct="1">
        <a:defRPr sz="1048" kern="1200">
          <a:solidFill>
            <a:schemeClr val="tx1"/>
          </a:solidFill>
          <a:latin typeface="+mn-lt"/>
          <a:ea typeface="+mn-ea"/>
          <a:cs typeface="+mn-cs"/>
        </a:defRPr>
      </a:lvl5pPr>
      <a:lvl6pPr marL="1282661" algn="l" defTabSz="513065" rtl="0" eaLnBrk="1" latinLnBrk="0" hangingPunct="1">
        <a:defRPr sz="1048" kern="1200">
          <a:solidFill>
            <a:schemeClr val="tx1"/>
          </a:solidFill>
          <a:latin typeface="+mn-lt"/>
          <a:ea typeface="+mn-ea"/>
          <a:cs typeface="+mn-cs"/>
        </a:defRPr>
      </a:lvl6pPr>
      <a:lvl7pPr marL="1539193" algn="l" defTabSz="513065" rtl="0" eaLnBrk="1" latinLnBrk="0" hangingPunct="1">
        <a:defRPr sz="1048" kern="1200">
          <a:solidFill>
            <a:schemeClr val="tx1"/>
          </a:solidFill>
          <a:latin typeface="+mn-lt"/>
          <a:ea typeface="+mn-ea"/>
          <a:cs typeface="+mn-cs"/>
        </a:defRPr>
      </a:lvl7pPr>
      <a:lvl8pPr marL="1795724" algn="l" defTabSz="513065" rtl="0" eaLnBrk="1" latinLnBrk="0" hangingPunct="1">
        <a:defRPr sz="1048" kern="1200">
          <a:solidFill>
            <a:schemeClr val="tx1"/>
          </a:solidFill>
          <a:latin typeface="+mn-lt"/>
          <a:ea typeface="+mn-ea"/>
          <a:cs typeface="+mn-cs"/>
        </a:defRPr>
      </a:lvl8pPr>
      <a:lvl9pPr marL="2052257" algn="l" defTabSz="513065" rtl="0" eaLnBrk="1" latinLnBrk="0" hangingPunct="1">
        <a:defRPr sz="10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3" Type="http://schemas.openxmlformats.org/officeDocument/2006/relationships/image" Target="../media/image32.sv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svg"/><Relationship Id="rId21" Type="http://schemas.openxmlformats.org/officeDocument/2006/relationships/image" Target="../media/image40.svg"/><Relationship Id="rId34" Type="http://schemas.openxmlformats.org/officeDocument/2006/relationships/image" Target="../media/image53.png"/><Relationship Id="rId7"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svg"/><Relationship Id="rId41" Type="http://schemas.openxmlformats.org/officeDocument/2006/relationships/image" Target="../media/image60.svg"/><Relationship Id="rId1" Type="http://schemas.openxmlformats.org/officeDocument/2006/relationships/slideLayout" Target="../slideLayouts/slideLayout24.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svg"/><Relationship Id="rId40" Type="http://schemas.openxmlformats.org/officeDocument/2006/relationships/image" Target="../media/image59.png"/><Relationship Id="rId5" Type="http://schemas.openxmlformats.org/officeDocument/2006/relationships/image" Target="../media/image24.svg"/><Relationship Id="rId15" Type="http://schemas.openxmlformats.org/officeDocument/2006/relationships/image" Target="../media/image34.svg"/><Relationship Id="rId23" Type="http://schemas.openxmlformats.org/officeDocument/2006/relationships/image" Target="../media/image42.sv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svg"/><Relationship Id="rId31" Type="http://schemas.openxmlformats.org/officeDocument/2006/relationships/image" Target="../media/image50.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svg"/><Relationship Id="rId30" Type="http://schemas.openxmlformats.org/officeDocument/2006/relationships/image" Target="../media/image49.png"/><Relationship Id="rId35" Type="http://schemas.openxmlformats.org/officeDocument/2006/relationships/image" Target="../media/image54.svg"/><Relationship Id="rId8" Type="http://schemas.openxmlformats.org/officeDocument/2006/relationships/image" Target="../media/image27.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image" Target="../media/image44.svg"/><Relationship Id="rId33" Type="http://schemas.openxmlformats.org/officeDocument/2006/relationships/image" Target="../media/image52.svg"/><Relationship Id="rId38"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99BC-738B-9E40-BD36-EE0607F402E2}"/>
              </a:ext>
            </a:extLst>
          </p:cNvPr>
          <p:cNvSpPr>
            <a:spLocks noGrp="1"/>
          </p:cNvSpPr>
          <p:nvPr>
            <p:ph type="ctrTitle"/>
          </p:nvPr>
        </p:nvSpPr>
        <p:spPr/>
        <p:txBody>
          <a:bodyPr>
            <a:noAutofit/>
          </a:bodyPr>
          <a:lstStyle/>
          <a:p>
            <a:r>
              <a:rPr lang="en-US" sz="2400" dirty="0">
                <a:effectLst>
                  <a:outerShdw blurRad="38100" dist="38100" dir="2700000" algn="tl">
                    <a:srgbClr val="000000">
                      <a:alpha val="43137"/>
                    </a:srgbClr>
                  </a:outerShdw>
                </a:effectLst>
                <a:cs typeface="Helvetica"/>
              </a:rPr>
              <a:t>Workflow Planning Template</a:t>
            </a:r>
          </a:p>
        </p:txBody>
      </p:sp>
      <p:sp>
        <p:nvSpPr>
          <p:cNvPr id="3" name="Subtitle 2">
            <a:extLst>
              <a:ext uri="{FF2B5EF4-FFF2-40B4-BE49-F238E27FC236}">
                <a16:creationId xmlns:a16="http://schemas.microsoft.com/office/drawing/2014/main" id="{14F55893-4B8F-BF4A-9780-5F1010D53021}"/>
              </a:ext>
            </a:extLst>
          </p:cNvPr>
          <p:cNvSpPr>
            <a:spLocks noGrp="1"/>
          </p:cNvSpPr>
          <p:nvPr>
            <p:ph type="subTitle" idx="1"/>
          </p:nvPr>
        </p:nvSpPr>
        <p:spPr>
          <a:xfrm>
            <a:off x="271463" y="3761660"/>
            <a:ext cx="5901199" cy="344601"/>
          </a:xfrm>
        </p:spPr>
        <p:txBody>
          <a:bodyPr>
            <a:normAutofit fontScale="92500"/>
          </a:bodyPr>
          <a:lstStyle/>
          <a:p>
            <a:r>
              <a:rPr lang="en-US" dirty="0">
                <a:latin typeface="Verdana"/>
                <a:ea typeface="Verdana"/>
                <a:cs typeface="Verdana"/>
              </a:rPr>
              <a:t>Participant Identification and Engagement</a:t>
            </a:r>
          </a:p>
        </p:txBody>
      </p:sp>
      <p:sp>
        <p:nvSpPr>
          <p:cNvPr id="6" name="TextBox 5">
            <a:extLst>
              <a:ext uri="{FF2B5EF4-FFF2-40B4-BE49-F238E27FC236}">
                <a16:creationId xmlns:a16="http://schemas.microsoft.com/office/drawing/2014/main" id="{736D21E1-37E8-45A4-A363-F5B79D22CD09}"/>
              </a:ext>
            </a:extLst>
          </p:cNvPr>
          <p:cNvSpPr txBox="1"/>
          <p:nvPr/>
        </p:nvSpPr>
        <p:spPr>
          <a:xfrm>
            <a:off x="124504" y="226712"/>
            <a:ext cx="8889955" cy="707886"/>
          </a:xfrm>
          <a:prstGeom prst="rect">
            <a:avLst/>
          </a:prstGeom>
          <a:noFill/>
        </p:spPr>
        <p:txBody>
          <a:bodyPr wrap="square" rtlCol="0">
            <a:spAutoFit/>
          </a:bodyPr>
          <a:lstStyle/>
          <a:p>
            <a:r>
              <a:rPr lang="en-US" sz="2400" b="1" dirty="0">
                <a:solidFill>
                  <a:srgbClr val="002855"/>
                </a:solidFill>
                <a:latin typeface="+mj-lt"/>
              </a:rPr>
              <a:t>Participant Identification and Engagement Workflow </a:t>
            </a:r>
            <a:r>
              <a:rPr lang="en-US" sz="2400" b="1" dirty="0">
                <a:solidFill>
                  <a:schemeClr val="accent5"/>
                </a:solidFill>
                <a:latin typeface="+mj-lt"/>
              </a:rPr>
              <a:t>Planning </a:t>
            </a:r>
          </a:p>
          <a:p>
            <a:endParaRPr lang="en-US" sz="1600" dirty="0"/>
          </a:p>
        </p:txBody>
      </p:sp>
      <p:sp>
        <p:nvSpPr>
          <p:cNvPr id="8" name="TextBox 7">
            <a:extLst>
              <a:ext uri="{FF2B5EF4-FFF2-40B4-BE49-F238E27FC236}">
                <a16:creationId xmlns:a16="http://schemas.microsoft.com/office/drawing/2014/main" id="{D102C3B3-40E2-62C6-1573-F077C4A164D1}"/>
              </a:ext>
            </a:extLst>
          </p:cNvPr>
          <p:cNvSpPr txBox="1"/>
          <p:nvPr/>
        </p:nvSpPr>
        <p:spPr>
          <a:xfrm>
            <a:off x="271463" y="705201"/>
            <a:ext cx="8406870" cy="954107"/>
          </a:xfrm>
          <a:prstGeom prst="rect">
            <a:avLst/>
          </a:prstGeom>
          <a:noFill/>
        </p:spPr>
        <p:txBody>
          <a:bodyPr wrap="square">
            <a:spAutoFit/>
          </a:bodyPr>
          <a:lstStyle/>
          <a:p>
            <a:pPr marL="0" marR="0" algn="ctr">
              <a:spcBef>
                <a:spcPts val="0"/>
              </a:spcBef>
              <a:spcAft>
                <a:spcPts val="0"/>
              </a:spcAft>
            </a:pPr>
            <a:r>
              <a:rPr lang="en-US" sz="1400" b="1" dirty="0"/>
              <a:t>This project planning template was developed to be a customizable “at-a-glance” guide to organize and track activities related to National Diabetes Prevention Program (National DPP) participant identification and engagement workflows among project partners, which may include state partners and conveners, CDC-recognized organizations, managed care organizations (MCOs), and more.</a:t>
            </a:r>
            <a:endParaRPr lang="en-US" sz="1600" b="1" dirty="0">
              <a:effectLst/>
              <a:ea typeface="Times New Roman" panose="02020603050405020304" pitchFamily="18" charset="0"/>
            </a:endParaRPr>
          </a:p>
        </p:txBody>
      </p:sp>
      <p:sp>
        <p:nvSpPr>
          <p:cNvPr id="10" name="TextBox 9">
            <a:extLst>
              <a:ext uri="{FF2B5EF4-FFF2-40B4-BE49-F238E27FC236}">
                <a16:creationId xmlns:a16="http://schemas.microsoft.com/office/drawing/2014/main" id="{405F7C0F-4DA2-B5CA-177C-D71CD8DF2C6D}"/>
              </a:ext>
            </a:extLst>
          </p:cNvPr>
          <p:cNvSpPr txBox="1"/>
          <p:nvPr/>
        </p:nvSpPr>
        <p:spPr>
          <a:xfrm>
            <a:off x="6453886" y="4792027"/>
            <a:ext cx="2560573" cy="276999"/>
          </a:xfrm>
          <a:prstGeom prst="rect">
            <a:avLst/>
          </a:prstGeom>
          <a:noFill/>
        </p:spPr>
        <p:txBody>
          <a:bodyPr wrap="square" rtlCol="0">
            <a:spAutoFit/>
          </a:bodyPr>
          <a:lstStyle/>
          <a:p>
            <a:pPr algn="ctr"/>
            <a:r>
              <a:rPr lang="en-US" sz="1200" dirty="0">
                <a:solidFill>
                  <a:schemeClr val="bg2">
                    <a:lumMod val="50000"/>
                  </a:schemeClr>
                </a:solidFill>
              </a:rPr>
              <a:t>Content last updated: February 2024</a:t>
            </a:r>
          </a:p>
        </p:txBody>
      </p:sp>
      <p:sp>
        <p:nvSpPr>
          <p:cNvPr id="12" name="TextBox 11">
            <a:extLst>
              <a:ext uri="{FF2B5EF4-FFF2-40B4-BE49-F238E27FC236}">
                <a16:creationId xmlns:a16="http://schemas.microsoft.com/office/drawing/2014/main" id="{2C6B6755-6E9C-6424-D1EE-A5D19EE3875B}"/>
              </a:ext>
            </a:extLst>
          </p:cNvPr>
          <p:cNvSpPr txBox="1"/>
          <p:nvPr/>
        </p:nvSpPr>
        <p:spPr>
          <a:xfrm>
            <a:off x="1040947" y="3029882"/>
            <a:ext cx="7062106" cy="646331"/>
          </a:xfrm>
          <a:prstGeom prst="rect">
            <a:avLst/>
          </a:prstGeom>
          <a:noFill/>
        </p:spPr>
        <p:txBody>
          <a:bodyPr wrap="square">
            <a:spAutoFit/>
          </a:bodyPr>
          <a:lstStyle/>
          <a:p>
            <a:pPr marL="0" marR="0" algn="ctr">
              <a:spcBef>
                <a:spcPts val="0"/>
              </a:spcBef>
              <a:spcAft>
                <a:spcPts val="0"/>
              </a:spcAft>
            </a:pPr>
            <a:r>
              <a:rPr lang="en-US" sz="900" dirty="0">
                <a:solidFill>
                  <a:srgbClr val="000000"/>
                </a:solidFill>
                <a:effectLst/>
                <a:ea typeface="Calibri" panose="020F0502020204030204" pitchFamily="34" charset="0"/>
              </a:rPr>
              <a:t>The </a:t>
            </a:r>
            <a:r>
              <a:rPr lang="en-US" sz="900" b="1" dirty="0">
                <a:solidFill>
                  <a:srgbClr val="000000"/>
                </a:solidFill>
                <a:effectLst/>
                <a:ea typeface="Calibri" panose="020F0502020204030204" pitchFamily="34" charset="0"/>
              </a:rPr>
              <a:t>Building Capacity for Public and Private Payer Coverage of the National DPP Lifestyle Change Program </a:t>
            </a:r>
            <a:r>
              <a:rPr lang="en-US" sz="900" dirty="0">
                <a:solidFill>
                  <a:srgbClr val="000000"/>
                </a:solidFill>
                <a:effectLst/>
                <a:ea typeface="Calibri" panose="020F0502020204030204" pitchFamily="34" charset="0"/>
              </a:rPr>
              <a:t>project is supported by the Centers for Disease Control and Prevention (CDC) of the U.S. Department of Health and Human Services (HHS) as part of a financial assistance award totaling </a:t>
            </a:r>
            <a:r>
              <a:rPr lang="en-US" sz="900" b="1" dirty="0">
                <a:solidFill>
                  <a:srgbClr val="000000"/>
                </a:solidFill>
                <a:effectLst/>
                <a:ea typeface="Calibri" panose="020F0502020204030204" pitchFamily="34" charset="0"/>
              </a:rPr>
              <a:t>$4.2 million for grant year 6 </a:t>
            </a:r>
            <a:r>
              <a:rPr lang="en-US" sz="900" dirty="0">
                <a:solidFill>
                  <a:srgbClr val="000000"/>
                </a:solidFill>
                <a:effectLst/>
                <a:ea typeface="Calibri" panose="020F0502020204030204" pitchFamily="34" charset="0"/>
              </a:rPr>
              <a:t>with 100 percent funded by CDC/HHS. The contents are those of the author(s) and do not necessarily represent the official views of, nor an endorsement, by CDC/HHS, or the U.S. Government.</a:t>
            </a:r>
            <a:endParaRPr lang="en-US" sz="900" dirty="0">
              <a:effectLst/>
              <a:ea typeface="Calibri" panose="020F0502020204030204" pitchFamily="34" charset="0"/>
            </a:endParaRPr>
          </a:p>
        </p:txBody>
      </p:sp>
      <p:sp>
        <p:nvSpPr>
          <p:cNvPr id="4" name="TextBox 3">
            <a:extLst>
              <a:ext uri="{FF2B5EF4-FFF2-40B4-BE49-F238E27FC236}">
                <a16:creationId xmlns:a16="http://schemas.microsoft.com/office/drawing/2014/main" id="{E0CB968D-D1E6-4D28-56B5-21C28C589559}"/>
              </a:ext>
            </a:extLst>
          </p:cNvPr>
          <p:cNvSpPr txBox="1"/>
          <p:nvPr/>
        </p:nvSpPr>
        <p:spPr>
          <a:xfrm>
            <a:off x="485076" y="1733673"/>
            <a:ext cx="7979644" cy="1200329"/>
          </a:xfrm>
          <a:prstGeom prst="rect">
            <a:avLst/>
          </a:prstGeom>
          <a:noFill/>
          <a:ln w="19050">
            <a:solidFill>
              <a:schemeClr val="accent3"/>
            </a:solidFill>
          </a:ln>
        </p:spPr>
        <p:txBody>
          <a:bodyPr wrap="square" rtlCol="0">
            <a:spAutoFit/>
          </a:bodyPr>
          <a:lstStyle/>
          <a:p>
            <a:pPr algn="ctr"/>
            <a:r>
              <a:rPr lang="en-US" sz="1800" dirty="0">
                <a:effectLst/>
                <a:latin typeface="Calibri" panose="020F0502020204030204" pitchFamily="34" charset="0"/>
              </a:rPr>
              <a:t>If you require this document in an alternative format, such as larger print or a contrasted  background, please contact NACDD’s Communications Department at </a:t>
            </a:r>
            <a:r>
              <a:rPr lang="en-US" sz="1800" dirty="0" err="1">
                <a:solidFill>
                  <a:srgbClr val="0070C0"/>
                </a:solidFill>
                <a:effectLst/>
                <a:latin typeface="Calibri" panose="020F0502020204030204" pitchFamily="34" charset="0"/>
              </a:rPr>
              <a:t>publications@chronicdisease.org</a:t>
            </a:r>
            <a:r>
              <a:rPr lang="en-US" sz="1800" dirty="0">
                <a:effectLst/>
                <a:latin typeface="Calibri" panose="020F0502020204030204" pitchFamily="34" charset="0"/>
              </a:rPr>
              <a:t>. </a:t>
            </a:r>
            <a:br>
              <a:rPr lang="en-US" sz="1800" dirty="0">
                <a:effectLst/>
                <a:latin typeface="Calibri" panose="020F0502020204030204" pitchFamily="34" charset="0"/>
              </a:rPr>
            </a:br>
            <a:r>
              <a:rPr lang="en-US" sz="1800" dirty="0">
                <a:effectLst/>
                <a:latin typeface="Calibri" panose="020F0502020204030204" pitchFamily="34" charset="0"/>
              </a:rPr>
              <a:t>Alternate formats can be made available within two weeks of a request.</a:t>
            </a:r>
          </a:p>
        </p:txBody>
      </p:sp>
    </p:spTree>
    <p:extLst>
      <p:ext uri="{BB962C8B-B14F-4D97-AF65-F5344CB8AC3E}">
        <p14:creationId xmlns:p14="http://schemas.microsoft.com/office/powerpoint/2010/main" val="286400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6467-C6A6-43D3-956C-0228F6CDB84D}"/>
              </a:ext>
            </a:extLst>
          </p:cNvPr>
          <p:cNvSpPr>
            <a:spLocks noGrp="1"/>
          </p:cNvSpPr>
          <p:nvPr>
            <p:ph type="title"/>
          </p:nvPr>
        </p:nvSpPr>
        <p:spPr/>
        <p:txBody>
          <a:bodyPr/>
          <a:lstStyle/>
          <a:p>
            <a:r>
              <a:rPr lang="en-US" sz="2400" dirty="0"/>
              <a:t>How to Use This Template</a:t>
            </a:r>
          </a:p>
        </p:txBody>
      </p:sp>
      <p:sp>
        <p:nvSpPr>
          <p:cNvPr id="3" name="Content Placeholder 2">
            <a:extLst>
              <a:ext uri="{FF2B5EF4-FFF2-40B4-BE49-F238E27FC236}">
                <a16:creationId xmlns:a16="http://schemas.microsoft.com/office/drawing/2014/main" id="{2A7016BB-228A-44AF-A5EC-6727C582FE2A}"/>
              </a:ext>
            </a:extLst>
          </p:cNvPr>
          <p:cNvSpPr>
            <a:spLocks noGrp="1"/>
          </p:cNvSpPr>
          <p:nvPr>
            <p:ph idx="1"/>
          </p:nvPr>
        </p:nvSpPr>
        <p:spPr>
          <a:xfrm>
            <a:off x="228601" y="638136"/>
            <a:ext cx="8659368" cy="4178229"/>
          </a:xfrm>
        </p:spPr>
        <p:txBody>
          <a:bodyPr/>
          <a:lstStyle/>
          <a:p>
            <a:pPr marL="285750" indent="-285750">
              <a:spcAft>
                <a:spcPts val="600"/>
              </a:spcAft>
              <a:buFont typeface="Arial" panose="020B0604020202020204" pitchFamily="34" charset="0"/>
              <a:buChar char="•"/>
            </a:pPr>
            <a:r>
              <a:rPr lang="en-US" sz="1450" dirty="0"/>
              <a:t>The Participant Identification and Engagement Workflow template was developed to assist delivery organizations in aligning with external partners. The template is intended to initiate workflow discussions, and therefore may be used by all partners involved in identification, outreach, referral, and engagement of National DPP lifestyle change program participants. This may include: </a:t>
            </a:r>
          </a:p>
          <a:p>
            <a:pPr marL="670548" lvl="1" indent="-285750">
              <a:lnSpc>
                <a:spcPct val="100000"/>
              </a:lnSpc>
              <a:spcBef>
                <a:spcPts val="0"/>
              </a:spcBef>
            </a:pPr>
            <a:r>
              <a:rPr lang="en-US" sz="1300" dirty="0"/>
              <a:t>State partners and conveners</a:t>
            </a:r>
          </a:p>
          <a:p>
            <a:pPr marL="670548" lvl="1" indent="-285750">
              <a:lnSpc>
                <a:spcPct val="100000"/>
              </a:lnSpc>
              <a:spcBef>
                <a:spcPts val="0"/>
              </a:spcBef>
            </a:pPr>
            <a:r>
              <a:rPr lang="en-US" sz="1300" dirty="0"/>
              <a:t>MCOs or other payers</a:t>
            </a:r>
          </a:p>
          <a:p>
            <a:pPr marL="670548" lvl="1" indent="-285750">
              <a:lnSpc>
                <a:spcPct val="100000"/>
              </a:lnSpc>
              <a:spcBef>
                <a:spcPts val="0"/>
              </a:spcBef>
            </a:pPr>
            <a:r>
              <a:rPr lang="en-US" sz="1300" dirty="0"/>
              <a:t>CDC-recognized organizations</a:t>
            </a:r>
          </a:p>
          <a:p>
            <a:pPr marL="670548" lvl="1" indent="-285750">
              <a:lnSpc>
                <a:spcPct val="100000"/>
              </a:lnSpc>
              <a:spcBef>
                <a:spcPts val="0"/>
              </a:spcBef>
            </a:pPr>
            <a:r>
              <a:rPr lang="en-US" sz="1300" dirty="0"/>
              <a:t>Health Care Providers (HCP)/Clinical Care Teams (CCT)</a:t>
            </a:r>
          </a:p>
          <a:p>
            <a:pPr marL="285750" indent="-285750">
              <a:spcAft>
                <a:spcPts val="600"/>
              </a:spcAft>
              <a:buFont typeface="Arial" panose="020B0604020202020204" pitchFamily="34" charset="0"/>
              <a:buChar char="•"/>
            </a:pPr>
            <a:r>
              <a:rPr lang="en-US" sz="1450" dirty="0"/>
              <a:t>In the following slides, activities have been color coded to represent </a:t>
            </a:r>
            <a:r>
              <a:rPr lang="en-US" sz="1450" b="1" dirty="0">
                <a:solidFill>
                  <a:schemeClr val="tx2"/>
                </a:solidFill>
              </a:rPr>
              <a:t>Identification</a:t>
            </a:r>
            <a:r>
              <a:rPr lang="en-US" sz="1450" dirty="0">
                <a:solidFill>
                  <a:srgbClr val="002855"/>
                </a:solidFill>
              </a:rPr>
              <a:t>, </a:t>
            </a:r>
            <a:r>
              <a:rPr lang="en-US" sz="1450" b="1" dirty="0">
                <a:solidFill>
                  <a:srgbClr val="0057B8"/>
                </a:solidFill>
              </a:rPr>
              <a:t>Outreach</a:t>
            </a:r>
            <a:r>
              <a:rPr lang="en-US" sz="1450" dirty="0">
                <a:solidFill>
                  <a:srgbClr val="0057B8"/>
                </a:solidFill>
              </a:rPr>
              <a:t>, </a:t>
            </a:r>
            <a:r>
              <a:rPr lang="en-US" sz="1450" b="1" dirty="0">
                <a:solidFill>
                  <a:schemeClr val="accent3"/>
                </a:solidFill>
              </a:rPr>
              <a:t>Referral Management</a:t>
            </a:r>
            <a:r>
              <a:rPr lang="en-US" sz="1450" dirty="0">
                <a:solidFill>
                  <a:srgbClr val="008530"/>
                </a:solidFill>
              </a:rPr>
              <a:t>, </a:t>
            </a:r>
            <a:r>
              <a:rPr lang="en-US" sz="1450" dirty="0">
                <a:solidFill>
                  <a:schemeClr val="tx1"/>
                </a:solidFill>
              </a:rPr>
              <a:t>and</a:t>
            </a:r>
            <a:r>
              <a:rPr lang="en-US" sz="1450" dirty="0">
                <a:solidFill>
                  <a:srgbClr val="008530"/>
                </a:solidFill>
              </a:rPr>
              <a:t> </a:t>
            </a:r>
            <a:r>
              <a:rPr lang="en-US" sz="1450" b="1" dirty="0">
                <a:solidFill>
                  <a:schemeClr val="accent2">
                    <a:lumMod val="75000"/>
                  </a:schemeClr>
                </a:solidFill>
              </a:rPr>
              <a:t>Engagement</a:t>
            </a:r>
            <a:r>
              <a:rPr lang="en-US" sz="1450" dirty="0">
                <a:solidFill>
                  <a:srgbClr val="604A7B"/>
                </a:solidFill>
              </a:rPr>
              <a:t>. </a:t>
            </a:r>
          </a:p>
          <a:p>
            <a:pPr marL="285750" indent="-285750">
              <a:spcAft>
                <a:spcPts val="600"/>
              </a:spcAft>
              <a:buFont typeface="Arial" panose="020B0604020202020204" pitchFamily="34" charset="0"/>
              <a:buChar char="•"/>
            </a:pPr>
            <a:r>
              <a:rPr lang="en-US" sz="1450" dirty="0"/>
              <a:t>In </a:t>
            </a:r>
            <a:r>
              <a:rPr lang="en-US" sz="1450" dirty="0">
                <a:solidFill>
                  <a:schemeClr val="tx2"/>
                </a:solidFill>
              </a:rPr>
              <a:t>section 2 (</a:t>
            </a:r>
            <a:r>
              <a:rPr lang="en-US" sz="1450" b="1" dirty="0">
                <a:solidFill>
                  <a:schemeClr val="tx2"/>
                </a:solidFill>
              </a:rPr>
              <a:t>Brainstorming</a:t>
            </a:r>
            <a:r>
              <a:rPr lang="en-US" sz="1450" dirty="0">
                <a:solidFill>
                  <a:schemeClr val="tx2"/>
                </a:solidFill>
              </a:rPr>
              <a:t>), slides </a:t>
            </a:r>
            <a:r>
              <a:rPr lang="en-US" sz="1450" dirty="0"/>
              <a:t>3-4, are intended to be used to brainstorm aspects of the workflow with partners. Prompt questions and pre-filled activities have been provided. You may use any activities listed, change them, delete them, and/or add your own workflow activities (copy and paste boxes to create new ones). </a:t>
            </a:r>
          </a:p>
          <a:p>
            <a:pPr marL="285750" indent="-285750">
              <a:spcAft>
                <a:spcPts val="600"/>
              </a:spcAft>
              <a:buFont typeface="Arial" panose="020B0604020202020204" pitchFamily="34" charset="0"/>
              <a:buChar char="•"/>
            </a:pPr>
            <a:r>
              <a:rPr lang="en-US" sz="1450" dirty="0"/>
              <a:t>In section 3</a:t>
            </a:r>
            <a:r>
              <a:rPr lang="en-US" sz="1450" dirty="0">
                <a:solidFill>
                  <a:srgbClr val="FF0000"/>
                </a:solidFill>
              </a:rPr>
              <a:t> </a:t>
            </a:r>
            <a:r>
              <a:rPr lang="en-US" sz="1450" dirty="0">
                <a:solidFill>
                  <a:schemeClr val="tx2"/>
                </a:solidFill>
              </a:rPr>
              <a:t>(</a:t>
            </a:r>
            <a:r>
              <a:rPr lang="en-US" sz="1450" b="1" dirty="0">
                <a:solidFill>
                  <a:schemeClr val="tx2"/>
                </a:solidFill>
              </a:rPr>
              <a:t>Workflow</a:t>
            </a:r>
            <a:r>
              <a:rPr lang="en-US" sz="1450" dirty="0">
                <a:solidFill>
                  <a:schemeClr val="tx2"/>
                </a:solidFill>
              </a:rPr>
              <a:t> </a:t>
            </a:r>
            <a:r>
              <a:rPr lang="en-US" sz="1450" b="1" dirty="0">
                <a:solidFill>
                  <a:schemeClr val="tx2"/>
                </a:solidFill>
              </a:rPr>
              <a:t>Development</a:t>
            </a:r>
            <a:r>
              <a:rPr lang="en-US" sz="1450" dirty="0">
                <a:solidFill>
                  <a:schemeClr val="tx2"/>
                </a:solidFill>
              </a:rPr>
              <a:t>),</a:t>
            </a:r>
            <a:r>
              <a:rPr lang="en-US" sz="1450" dirty="0"/>
              <a:t> slides 5-6, users can insert activities into the timeline to demonstrate when workflow activities will be completed, and which partner will accomplish them. An example workflow is provided on slide 5, with a blank document on slide 6 where partners, timelines, and activities can be adjusted to meet the needs of each program or priority population.  </a:t>
            </a:r>
          </a:p>
        </p:txBody>
      </p:sp>
      <p:pic>
        <p:nvPicPr>
          <p:cNvPr id="4" name="Picture 3" descr="Logo, icon&#10;&#10;Description automatically generated">
            <a:extLst>
              <a:ext uri="{FF2B5EF4-FFF2-40B4-BE49-F238E27FC236}">
                <a16:creationId xmlns:a16="http://schemas.microsoft.com/office/drawing/2014/main" id="{A519A7F0-0E6D-0CCA-5C16-84C8503F2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619" y="161760"/>
            <a:ext cx="228600" cy="228600"/>
          </a:xfrm>
          <a:prstGeom prst="rect">
            <a:avLst/>
          </a:prstGeom>
        </p:spPr>
      </p:pic>
    </p:spTree>
    <p:extLst>
      <p:ext uri="{BB962C8B-B14F-4D97-AF65-F5344CB8AC3E}">
        <p14:creationId xmlns:p14="http://schemas.microsoft.com/office/powerpoint/2010/main" val="368435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0F663B5-7A39-A2A8-0252-5A498D7A7753}"/>
              </a:ext>
            </a:extLst>
          </p:cNvPr>
          <p:cNvSpPr/>
          <p:nvPr/>
        </p:nvSpPr>
        <p:spPr>
          <a:xfrm>
            <a:off x="2317975" y="1661647"/>
            <a:ext cx="2254025" cy="373232"/>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Light" panose="020F0302020204030204" pitchFamily="34" charset="0"/>
              </a:rPr>
              <a:t>WHO: </a:t>
            </a:r>
            <a:r>
              <a:rPr lang="en-US" sz="900" dirty="0">
                <a:solidFill>
                  <a:schemeClr val="bg1"/>
                </a:solidFill>
                <a:latin typeface="Calibri Light" panose="020F0302020204030204" pitchFamily="34" charset="0"/>
              </a:rPr>
              <a:t>Who is conducting the outreach </a:t>
            </a:r>
            <a:br>
              <a:rPr lang="en-US" sz="900" dirty="0">
                <a:solidFill>
                  <a:schemeClr val="bg1"/>
                </a:solidFill>
                <a:latin typeface="Calibri Light" panose="020F0302020204030204" pitchFamily="34" charset="0"/>
              </a:rPr>
            </a:br>
            <a:r>
              <a:rPr lang="en-US" sz="900" dirty="0">
                <a:solidFill>
                  <a:schemeClr val="bg1"/>
                </a:solidFill>
                <a:latin typeface="Calibri Light" panose="020F0302020204030204" pitchFamily="34" charset="0"/>
              </a:rPr>
              <a:t>to eligible participants?</a:t>
            </a:r>
            <a:endParaRPr lang="en-US" sz="900" i="0" dirty="0">
              <a:solidFill>
                <a:schemeClr val="bg1"/>
              </a:solidFill>
              <a:effectLst/>
              <a:latin typeface="Calibri Light" panose="020F0302020204030204" pitchFamily="34" charset="0"/>
            </a:endParaRPr>
          </a:p>
        </p:txBody>
      </p:sp>
      <p:sp>
        <p:nvSpPr>
          <p:cNvPr id="22" name="Rectangle: Rounded Corners 21">
            <a:extLst>
              <a:ext uri="{FF2B5EF4-FFF2-40B4-BE49-F238E27FC236}">
                <a16:creationId xmlns:a16="http://schemas.microsoft.com/office/drawing/2014/main" id="{B295C9CB-680D-8B72-FA3D-D50BB758F82F}"/>
              </a:ext>
            </a:extLst>
          </p:cNvPr>
          <p:cNvSpPr/>
          <p:nvPr/>
        </p:nvSpPr>
        <p:spPr>
          <a:xfrm>
            <a:off x="13233" y="1669641"/>
            <a:ext cx="2264931" cy="38319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Eligibility lists through electronic health records (EHRs)</a:t>
            </a:r>
            <a:endParaRPr lang="en-US" sz="900" i="0" kern="1200" noProof="0" dirty="0">
              <a:solidFill>
                <a:srgbClr val="FF0000"/>
              </a:solidFill>
              <a:effectLst/>
              <a:latin typeface="+mn-lt"/>
              <a:ea typeface="+mn-ea"/>
              <a:cs typeface="+mn-cs"/>
            </a:endParaRPr>
          </a:p>
        </p:txBody>
      </p:sp>
      <p:sp>
        <p:nvSpPr>
          <p:cNvPr id="31" name="Title 1">
            <a:extLst>
              <a:ext uri="{FF2B5EF4-FFF2-40B4-BE49-F238E27FC236}">
                <a16:creationId xmlns:a16="http://schemas.microsoft.com/office/drawing/2014/main" id="{598CA5B1-A91A-0244-7EFA-19C6CF1BC20C}"/>
              </a:ext>
            </a:extLst>
          </p:cNvPr>
          <p:cNvSpPr txBox="1">
            <a:spLocks/>
          </p:cNvSpPr>
          <p:nvPr/>
        </p:nvSpPr>
        <p:spPr>
          <a:xfrm>
            <a:off x="833284" y="28938"/>
            <a:ext cx="7816645" cy="660717"/>
          </a:xfrm>
        </p:spPr>
        <p:txBody>
          <a:bodyPr anchor="ctr"/>
          <a:lstStyle>
            <a:lvl1pPr algn="l" defTabSz="513065" rtl="0" eaLnBrk="1" latinLnBrk="0" hangingPunct="1">
              <a:lnSpc>
                <a:spcPct val="90000"/>
              </a:lnSpc>
              <a:spcBef>
                <a:spcPct val="0"/>
              </a:spcBef>
              <a:buNone/>
              <a:defRPr sz="3600" kern="1200">
                <a:solidFill>
                  <a:schemeClr val="bg1"/>
                </a:solidFill>
                <a:latin typeface="Helvetica" pitchFamily="2" charset="0"/>
                <a:ea typeface="+mj-ea"/>
                <a:cs typeface="+mj-cs"/>
              </a:defRPr>
            </a:lvl1pPr>
          </a:lstStyle>
          <a:p>
            <a:pPr algn="ctr"/>
            <a:r>
              <a:rPr lang="en-US" sz="2000" dirty="0">
                <a:solidFill>
                  <a:schemeClr val="accent5"/>
                </a:solidFill>
                <a:latin typeface="+mj-lt"/>
              </a:rPr>
              <a:t>Participant Identification and Engagement Workflow Brainstorming</a:t>
            </a:r>
          </a:p>
        </p:txBody>
      </p:sp>
      <p:pic>
        <p:nvPicPr>
          <p:cNvPr id="32" name="Picture 31" descr="Logo, icon&#10;&#10;Description automatically generated">
            <a:extLst>
              <a:ext uri="{FF2B5EF4-FFF2-40B4-BE49-F238E27FC236}">
                <a16:creationId xmlns:a16="http://schemas.microsoft.com/office/drawing/2014/main" id="{27CA83C2-BEAE-8112-B708-7360FE918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619" y="161760"/>
            <a:ext cx="228600" cy="228600"/>
          </a:xfrm>
          <a:prstGeom prst="rect">
            <a:avLst/>
          </a:prstGeom>
        </p:spPr>
      </p:pic>
      <p:graphicFrame>
        <p:nvGraphicFramePr>
          <p:cNvPr id="2" name="Table 1">
            <a:extLst>
              <a:ext uri="{FF2B5EF4-FFF2-40B4-BE49-F238E27FC236}">
                <a16:creationId xmlns:a16="http://schemas.microsoft.com/office/drawing/2014/main" id="{BB67641A-8298-0DDA-96DC-B5CC64621BFF}"/>
              </a:ext>
            </a:extLst>
          </p:cNvPr>
          <p:cNvGraphicFramePr>
            <a:graphicFrameLocks noGrp="1"/>
          </p:cNvGraphicFramePr>
          <p:nvPr>
            <p:extLst>
              <p:ext uri="{D42A27DB-BD31-4B8C-83A1-F6EECF244321}">
                <p14:modId xmlns:p14="http://schemas.microsoft.com/office/powerpoint/2010/main" val="3784939502"/>
              </p:ext>
            </p:extLst>
          </p:nvPr>
        </p:nvGraphicFramePr>
        <p:xfrm>
          <a:off x="4899" y="722393"/>
          <a:ext cx="9144000" cy="891768"/>
        </p:xfrm>
        <a:graphic>
          <a:graphicData uri="http://schemas.openxmlformats.org/drawingml/2006/table">
            <a:tbl>
              <a:tblPr/>
              <a:tblGrid>
                <a:gridCol w="2286000">
                  <a:extLst>
                    <a:ext uri="{9D8B030D-6E8A-4147-A177-3AD203B41FA5}">
                      <a16:colId xmlns:a16="http://schemas.microsoft.com/office/drawing/2014/main" val="301645025"/>
                    </a:ext>
                  </a:extLst>
                </a:gridCol>
                <a:gridCol w="2286000">
                  <a:extLst>
                    <a:ext uri="{9D8B030D-6E8A-4147-A177-3AD203B41FA5}">
                      <a16:colId xmlns:a16="http://schemas.microsoft.com/office/drawing/2014/main" val="782743908"/>
                    </a:ext>
                  </a:extLst>
                </a:gridCol>
                <a:gridCol w="2286000">
                  <a:extLst>
                    <a:ext uri="{9D8B030D-6E8A-4147-A177-3AD203B41FA5}">
                      <a16:colId xmlns:a16="http://schemas.microsoft.com/office/drawing/2014/main" val="658459404"/>
                    </a:ext>
                  </a:extLst>
                </a:gridCol>
                <a:gridCol w="2286000">
                  <a:extLst>
                    <a:ext uri="{9D8B030D-6E8A-4147-A177-3AD203B41FA5}">
                      <a16:colId xmlns:a16="http://schemas.microsoft.com/office/drawing/2014/main" val="2613592223"/>
                    </a:ext>
                  </a:extLst>
                </a:gridCol>
              </a:tblGrid>
              <a:tr h="891768">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400" b="1" i="0" u="sng" dirty="0">
                          <a:solidFill>
                            <a:schemeClr val="bg1"/>
                          </a:solidFill>
                          <a:effectLst/>
                          <a:latin typeface="Calibri Light" panose="020F0302020204030204" pitchFamily="34" charset="0"/>
                        </a:rPr>
                        <a:t>Identification</a:t>
                      </a:r>
                    </a:p>
                    <a:p>
                      <a:pPr marL="0" marR="0" lvl="0" indent="0" algn="ctr" defTabSz="513065" rtl="0" eaLnBrk="1" fontAlgn="base" latinLnBrk="0" hangingPunct="1">
                        <a:lnSpc>
                          <a:spcPct val="100000"/>
                        </a:lnSpc>
                        <a:spcBef>
                          <a:spcPts val="0"/>
                        </a:spcBef>
                        <a:spcAft>
                          <a:spcPts val="0"/>
                        </a:spcAft>
                        <a:buClrTx/>
                        <a:buSzTx/>
                        <a:buFontTx/>
                        <a:buNone/>
                        <a:tabLst/>
                        <a:defRPr/>
                      </a:pPr>
                      <a:r>
                        <a:rPr lang="en-US" sz="1200" b="1" i="0" dirty="0">
                          <a:solidFill>
                            <a:schemeClr val="bg1"/>
                          </a:solidFill>
                          <a:effectLst/>
                          <a:latin typeface="Calibri Light" panose="020F0302020204030204" pitchFamily="34" charset="0"/>
                        </a:rPr>
                        <a:t>How are potential program participants identified?</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400" b="1" i="0" u="sng" dirty="0">
                          <a:solidFill>
                            <a:schemeClr val="bg1"/>
                          </a:solidFill>
                          <a:effectLst/>
                          <a:latin typeface="Calibri Light" panose="020F0302020204030204" pitchFamily="34" charset="0"/>
                        </a:rPr>
                        <a:t>Outreach</a:t>
                      </a:r>
                    </a:p>
                    <a:p>
                      <a:pPr marL="0" marR="0" lvl="0" indent="0" algn="ctr" defTabSz="513065" rtl="0" eaLnBrk="1" fontAlgn="base" latinLnBrk="0" hangingPunct="1">
                        <a:lnSpc>
                          <a:spcPct val="100000"/>
                        </a:lnSpc>
                        <a:spcBef>
                          <a:spcPts val="0"/>
                        </a:spcBef>
                        <a:spcAft>
                          <a:spcPts val="0"/>
                        </a:spcAft>
                        <a:buClrTx/>
                        <a:buSzTx/>
                        <a:buFontTx/>
                        <a:buNone/>
                        <a:tabLst/>
                        <a:defRPr/>
                      </a:pPr>
                      <a:r>
                        <a:rPr lang="en-US" sz="1200" b="1" i="0" dirty="0">
                          <a:solidFill>
                            <a:schemeClr val="bg1"/>
                          </a:solidFill>
                          <a:effectLst/>
                          <a:latin typeface="Calibri Light" panose="020F0302020204030204" pitchFamily="34" charset="0"/>
                        </a:rPr>
                        <a:t>Consider the who, what, and when of outreach to potential participants</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B8"/>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400" b="1" i="0" u="sng" dirty="0">
                          <a:solidFill>
                            <a:schemeClr val="bg1"/>
                          </a:solidFill>
                          <a:effectLst/>
                          <a:latin typeface="Calibri Light" panose="020F0302020204030204" pitchFamily="34" charset="0"/>
                        </a:rPr>
                        <a:t>Referral Management</a:t>
                      </a:r>
                    </a:p>
                    <a:p>
                      <a:pPr marL="0" marR="0" lvl="0" indent="0" algn="ctr" defTabSz="513065" rtl="0" eaLnBrk="1" fontAlgn="base" latinLnBrk="0" hangingPunct="1">
                        <a:lnSpc>
                          <a:spcPct val="100000"/>
                        </a:lnSpc>
                        <a:spcBef>
                          <a:spcPts val="0"/>
                        </a:spcBef>
                        <a:spcAft>
                          <a:spcPts val="0"/>
                        </a:spcAft>
                        <a:buClrTx/>
                        <a:buSzTx/>
                        <a:buFontTx/>
                        <a:buNone/>
                        <a:tabLst/>
                        <a:defRPr/>
                      </a:pPr>
                      <a:r>
                        <a:rPr lang="en-US" sz="1200" b="1" i="0" dirty="0">
                          <a:solidFill>
                            <a:schemeClr val="bg1"/>
                          </a:solidFill>
                          <a:effectLst/>
                          <a:latin typeface="Calibri Light" panose="020F0302020204030204" pitchFamily="34" charset="0"/>
                        </a:rPr>
                        <a:t>How are referrals followed throughout the process?</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400" b="1" i="0" u="sng" dirty="0">
                          <a:solidFill>
                            <a:schemeClr val="bg1"/>
                          </a:solidFill>
                          <a:effectLst/>
                          <a:latin typeface="Calibri Light" panose="020F0302020204030204" pitchFamily="34" charset="0"/>
                        </a:rPr>
                        <a:t>Engagement</a:t>
                      </a:r>
                    </a:p>
                    <a:p>
                      <a:pPr marL="0" marR="0" lvl="0" indent="0" algn="ctr" defTabSz="513065" rtl="0" eaLnBrk="1" fontAlgn="base" latinLnBrk="0" hangingPunct="1">
                        <a:lnSpc>
                          <a:spcPct val="100000"/>
                        </a:lnSpc>
                        <a:spcBef>
                          <a:spcPts val="0"/>
                        </a:spcBef>
                        <a:spcAft>
                          <a:spcPts val="0"/>
                        </a:spcAft>
                        <a:buClrTx/>
                        <a:buSzTx/>
                        <a:buFontTx/>
                        <a:buNone/>
                        <a:tabLst/>
                        <a:defRPr/>
                      </a:pPr>
                      <a:r>
                        <a:rPr lang="en-US" sz="1200" b="1" i="0" dirty="0">
                          <a:solidFill>
                            <a:schemeClr val="bg1"/>
                          </a:solidFill>
                          <a:effectLst/>
                          <a:latin typeface="Calibri Light" panose="020F0302020204030204" pitchFamily="34" charset="0"/>
                        </a:rPr>
                        <a:t>What does ongoing engagement with eligible participants look like?</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083666"/>
                  </a:ext>
                </a:extLst>
              </a:tr>
            </a:tbl>
          </a:graphicData>
        </a:graphic>
      </p:graphicFrame>
      <p:sp>
        <p:nvSpPr>
          <p:cNvPr id="21" name="Rectangle: Rounded Corners 20">
            <a:extLst>
              <a:ext uri="{FF2B5EF4-FFF2-40B4-BE49-F238E27FC236}">
                <a16:creationId xmlns:a16="http://schemas.microsoft.com/office/drawing/2014/main" id="{39492BA2-C8B2-BC56-AE51-D06D1AC5CDA0}"/>
              </a:ext>
            </a:extLst>
          </p:cNvPr>
          <p:cNvSpPr/>
          <p:nvPr/>
        </p:nvSpPr>
        <p:spPr>
          <a:xfrm>
            <a:off x="15263" y="2861976"/>
            <a:ext cx="2260870" cy="38319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i="0" kern="1200" noProof="0" dirty="0">
                <a:solidFill>
                  <a:schemeClr val="bg1"/>
                </a:solidFill>
                <a:effectLst/>
                <a:latin typeface="+mn-lt"/>
                <a:ea typeface="+mn-ea"/>
                <a:cs typeface="+mn-cs"/>
              </a:rPr>
              <a:t>Referrals from HCPs/CCTs</a:t>
            </a:r>
            <a:endParaRPr lang="en-US" sz="900" i="0" strike="sngStrike" kern="1200" noProof="0" dirty="0">
              <a:solidFill>
                <a:schemeClr val="bg1"/>
              </a:solidFill>
              <a:effectLst/>
              <a:latin typeface="+mn-lt"/>
              <a:ea typeface="+mn-ea"/>
              <a:cs typeface="+mn-cs"/>
            </a:endParaRPr>
          </a:p>
        </p:txBody>
      </p:sp>
      <p:sp>
        <p:nvSpPr>
          <p:cNvPr id="36" name="Rectangle: Rounded Corners 35">
            <a:extLst>
              <a:ext uri="{FF2B5EF4-FFF2-40B4-BE49-F238E27FC236}">
                <a16:creationId xmlns:a16="http://schemas.microsoft.com/office/drawing/2014/main" id="{12EA5EDE-0970-EA1D-4DEF-C2BC2A36F855}"/>
              </a:ext>
            </a:extLst>
          </p:cNvPr>
          <p:cNvSpPr/>
          <p:nvPr/>
        </p:nvSpPr>
        <p:spPr>
          <a:xfrm>
            <a:off x="13233" y="4569725"/>
            <a:ext cx="2260870" cy="38319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i="1" kern="1200" noProof="0" dirty="0">
                <a:solidFill>
                  <a:schemeClr val="bg1"/>
                </a:solidFill>
                <a:effectLst/>
                <a:latin typeface="+mn-lt"/>
                <a:ea typeface="+mn-ea"/>
                <a:cs typeface="+mn-cs"/>
              </a:rPr>
              <a:t>&lt;&lt;</a:t>
            </a:r>
            <a:r>
              <a:rPr lang="en-US" sz="900" i="1" dirty="0">
                <a:solidFill>
                  <a:schemeClr val="bg1"/>
                </a:solidFill>
              </a:rPr>
              <a:t>Insert other method of identification&gt;&gt; </a:t>
            </a:r>
            <a:endParaRPr lang="en-US" sz="900" i="1" kern="1200" noProof="0" dirty="0">
              <a:solidFill>
                <a:schemeClr val="bg1"/>
              </a:solidFill>
              <a:effectLst/>
              <a:latin typeface="+mn-lt"/>
              <a:ea typeface="+mn-ea"/>
              <a:cs typeface="+mn-cs"/>
            </a:endParaRPr>
          </a:p>
        </p:txBody>
      </p:sp>
      <p:sp>
        <p:nvSpPr>
          <p:cNvPr id="38" name="Rectangle: Rounded Corners 37">
            <a:extLst>
              <a:ext uri="{FF2B5EF4-FFF2-40B4-BE49-F238E27FC236}">
                <a16:creationId xmlns:a16="http://schemas.microsoft.com/office/drawing/2014/main" id="{D36A1450-7D3A-BE60-A533-C92403D71C51}"/>
              </a:ext>
            </a:extLst>
          </p:cNvPr>
          <p:cNvSpPr/>
          <p:nvPr/>
        </p:nvSpPr>
        <p:spPr>
          <a:xfrm>
            <a:off x="2298069" y="2904633"/>
            <a:ext cx="2254025" cy="373353"/>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Light" panose="020F0302020204030204" pitchFamily="34" charset="0"/>
              </a:rPr>
              <a:t>WHAT: </a:t>
            </a:r>
            <a:r>
              <a:rPr lang="en-US" sz="900" dirty="0">
                <a:solidFill>
                  <a:schemeClr val="bg1"/>
                </a:solidFill>
                <a:latin typeface="Calibri Light" panose="020F0302020204030204" pitchFamily="34" charset="0"/>
              </a:rPr>
              <a:t>What does the outreach to eligible participants look like?</a:t>
            </a:r>
            <a:endParaRPr lang="en-US" sz="900" i="0" dirty="0">
              <a:solidFill>
                <a:schemeClr val="bg1"/>
              </a:solidFill>
              <a:effectLst/>
              <a:latin typeface="Calibri Light" panose="020F0302020204030204" pitchFamily="34" charset="0"/>
            </a:endParaRPr>
          </a:p>
        </p:txBody>
      </p:sp>
      <p:sp>
        <p:nvSpPr>
          <p:cNvPr id="39" name="Rectangle: Rounded Corners 38">
            <a:extLst>
              <a:ext uri="{FF2B5EF4-FFF2-40B4-BE49-F238E27FC236}">
                <a16:creationId xmlns:a16="http://schemas.microsoft.com/office/drawing/2014/main" id="{A920F311-4E20-FB3A-9473-0589C71C9281}"/>
              </a:ext>
            </a:extLst>
          </p:cNvPr>
          <p:cNvSpPr/>
          <p:nvPr/>
        </p:nvSpPr>
        <p:spPr>
          <a:xfrm>
            <a:off x="2296039" y="3848595"/>
            <a:ext cx="2254025" cy="373353"/>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Light" panose="020F0302020204030204" pitchFamily="34" charset="0"/>
              </a:rPr>
              <a:t>WHEN: </a:t>
            </a:r>
            <a:r>
              <a:rPr lang="en-US" sz="900" dirty="0">
                <a:solidFill>
                  <a:schemeClr val="bg1"/>
                </a:solidFill>
                <a:latin typeface="Calibri Light" panose="020F0302020204030204" pitchFamily="34" charset="0"/>
              </a:rPr>
              <a:t>When does the outreach take place?</a:t>
            </a:r>
            <a:endParaRPr lang="en-US" sz="900" i="0" dirty="0">
              <a:solidFill>
                <a:schemeClr val="bg1"/>
              </a:solidFill>
              <a:effectLst/>
              <a:latin typeface="Calibri Light" panose="020F0302020204030204" pitchFamily="34" charset="0"/>
            </a:endParaRPr>
          </a:p>
        </p:txBody>
      </p:sp>
      <p:sp>
        <p:nvSpPr>
          <p:cNvPr id="41" name="Rectangle: Rounded Corners 40">
            <a:extLst>
              <a:ext uri="{FF2B5EF4-FFF2-40B4-BE49-F238E27FC236}">
                <a16:creationId xmlns:a16="http://schemas.microsoft.com/office/drawing/2014/main" id="{86EF7E41-A00F-C2AE-D23F-EA669CA3F1EE}"/>
              </a:ext>
            </a:extLst>
          </p:cNvPr>
          <p:cNvSpPr/>
          <p:nvPr/>
        </p:nvSpPr>
        <p:spPr>
          <a:xfrm>
            <a:off x="2301953" y="2057113"/>
            <a:ext cx="760562" cy="821739"/>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i="0" dirty="0">
                <a:solidFill>
                  <a:schemeClr val="bg1"/>
                </a:solidFill>
                <a:effectLst/>
                <a:latin typeface="Calibri Light" panose="020F0302020204030204" pitchFamily="34" charset="0"/>
              </a:rPr>
              <a:t>Nurse Care Managers</a:t>
            </a:r>
          </a:p>
        </p:txBody>
      </p:sp>
      <p:sp>
        <p:nvSpPr>
          <p:cNvPr id="42" name="Rectangle: Rounded Corners 41">
            <a:extLst>
              <a:ext uri="{FF2B5EF4-FFF2-40B4-BE49-F238E27FC236}">
                <a16:creationId xmlns:a16="http://schemas.microsoft.com/office/drawing/2014/main" id="{5841348D-6191-B9C7-6761-31814FBD1A26}"/>
              </a:ext>
            </a:extLst>
          </p:cNvPr>
          <p:cNvSpPr/>
          <p:nvPr/>
        </p:nvSpPr>
        <p:spPr>
          <a:xfrm>
            <a:off x="3053999" y="2057113"/>
            <a:ext cx="760562" cy="821739"/>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50" dirty="0">
                <a:solidFill>
                  <a:schemeClr val="bg1"/>
                </a:solidFill>
                <a:latin typeface="Calibri Light" panose="020F0302020204030204" pitchFamily="34" charset="0"/>
              </a:rPr>
              <a:t>Community Health Workers</a:t>
            </a:r>
          </a:p>
          <a:p>
            <a:pPr marL="0" marR="0" lvl="0" indent="0" algn="ctr" defTabSz="684086" rtl="0" eaLnBrk="1" fontAlgn="auto" latinLnBrk="0" hangingPunct="1">
              <a:lnSpc>
                <a:spcPct val="100000"/>
              </a:lnSpc>
              <a:spcBef>
                <a:spcPts val="0"/>
              </a:spcBef>
              <a:spcAft>
                <a:spcPts val="0"/>
              </a:spcAft>
              <a:buClrTx/>
              <a:buSzTx/>
              <a:buFontTx/>
              <a:buNone/>
              <a:tabLst/>
              <a:defRPr/>
            </a:pPr>
            <a:r>
              <a:rPr lang="en-US" sz="850" dirty="0">
                <a:solidFill>
                  <a:schemeClr val="bg1"/>
                </a:solidFill>
                <a:latin typeface="Calibri Light" panose="020F0302020204030204" pitchFamily="34" charset="0"/>
              </a:rPr>
              <a:t>/Patient Navigators</a:t>
            </a:r>
            <a:endParaRPr lang="en-US" sz="850" i="0" dirty="0">
              <a:solidFill>
                <a:schemeClr val="bg1"/>
              </a:solidFill>
              <a:effectLst/>
              <a:latin typeface="Calibri Light" panose="020F0302020204030204" pitchFamily="34" charset="0"/>
            </a:endParaRPr>
          </a:p>
        </p:txBody>
      </p:sp>
      <p:sp>
        <p:nvSpPr>
          <p:cNvPr id="43" name="Rectangle: Rounded Corners 42">
            <a:extLst>
              <a:ext uri="{FF2B5EF4-FFF2-40B4-BE49-F238E27FC236}">
                <a16:creationId xmlns:a16="http://schemas.microsoft.com/office/drawing/2014/main" id="{1DAEED16-6362-D61B-4197-2A0839BEB4EA}"/>
              </a:ext>
            </a:extLst>
          </p:cNvPr>
          <p:cNvSpPr/>
          <p:nvPr/>
        </p:nvSpPr>
        <p:spPr>
          <a:xfrm>
            <a:off x="3809406" y="2057113"/>
            <a:ext cx="760562" cy="821739"/>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750" dirty="0">
                <a:solidFill>
                  <a:schemeClr val="bg1"/>
                </a:solidFill>
                <a:latin typeface="Calibri Light" panose="020F0302020204030204" pitchFamily="34" charset="0"/>
              </a:rPr>
              <a:t>National DPP Coordinators</a:t>
            </a:r>
            <a:endParaRPr lang="en-US" sz="750" dirty="0">
              <a:solidFill>
                <a:schemeClr val="bg1"/>
              </a:solidFill>
              <a:effectLst/>
              <a:latin typeface="Calibri Light" panose="020F0302020204030204" pitchFamily="34" charset="0"/>
            </a:endParaRPr>
          </a:p>
        </p:txBody>
      </p:sp>
      <p:sp>
        <p:nvSpPr>
          <p:cNvPr id="44" name="Rectangle: Rounded Corners 43">
            <a:extLst>
              <a:ext uri="{FF2B5EF4-FFF2-40B4-BE49-F238E27FC236}">
                <a16:creationId xmlns:a16="http://schemas.microsoft.com/office/drawing/2014/main" id="{F9982F76-FE6E-2245-A041-CCAB5CEFD1C4}"/>
              </a:ext>
            </a:extLst>
          </p:cNvPr>
          <p:cNvSpPr/>
          <p:nvPr/>
        </p:nvSpPr>
        <p:spPr>
          <a:xfrm>
            <a:off x="2294697" y="3302617"/>
            <a:ext cx="760562" cy="52019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i="0" dirty="0">
                <a:solidFill>
                  <a:schemeClr val="bg1"/>
                </a:solidFill>
                <a:effectLst/>
                <a:latin typeface="Calibri Light" panose="020F0302020204030204" pitchFamily="34" charset="0"/>
              </a:rPr>
              <a:t>Letters</a:t>
            </a:r>
            <a:endParaRPr lang="en-US" sz="900" i="0" dirty="0">
              <a:solidFill>
                <a:srgbClr val="FF0000"/>
              </a:solidFill>
              <a:effectLst/>
              <a:latin typeface="Calibri Light" panose="020F0302020204030204" pitchFamily="34" charset="0"/>
            </a:endParaRPr>
          </a:p>
        </p:txBody>
      </p:sp>
      <p:sp>
        <p:nvSpPr>
          <p:cNvPr id="45" name="Rectangle: Rounded Corners 44">
            <a:extLst>
              <a:ext uri="{FF2B5EF4-FFF2-40B4-BE49-F238E27FC236}">
                <a16:creationId xmlns:a16="http://schemas.microsoft.com/office/drawing/2014/main" id="{399F17C5-6D6B-67A4-B7A4-12EBBA2B65A6}"/>
              </a:ext>
            </a:extLst>
          </p:cNvPr>
          <p:cNvSpPr/>
          <p:nvPr/>
        </p:nvSpPr>
        <p:spPr>
          <a:xfrm>
            <a:off x="3046743" y="3302617"/>
            <a:ext cx="760562" cy="52019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i="0" dirty="0">
                <a:solidFill>
                  <a:schemeClr val="bg1"/>
                </a:solidFill>
                <a:effectLst/>
                <a:latin typeface="Calibri Light" panose="020F0302020204030204" pitchFamily="34" charset="0"/>
              </a:rPr>
              <a:t>Phone call or text</a:t>
            </a:r>
          </a:p>
        </p:txBody>
      </p:sp>
      <p:sp>
        <p:nvSpPr>
          <p:cNvPr id="46" name="Rectangle: Rounded Corners 45">
            <a:extLst>
              <a:ext uri="{FF2B5EF4-FFF2-40B4-BE49-F238E27FC236}">
                <a16:creationId xmlns:a16="http://schemas.microsoft.com/office/drawing/2014/main" id="{D3966FBB-48D4-2D50-F665-CAC0D3DD4989}"/>
              </a:ext>
            </a:extLst>
          </p:cNvPr>
          <p:cNvSpPr/>
          <p:nvPr/>
        </p:nvSpPr>
        <p:spPr>
          <a:xfrm>
            <a:off x="3802150" y="3302617"/>
            <a:ext cx="760562" cy="52019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Calibri Light" panose="020F0302020204030204" pitchFamily="34" charset="0"/>
              </a:rPr>
              <a:t>Emails</a:t>
            </a:r>
            <a:endParaRPr lang="en-US" sz="900" i="1" dirty="0">
              <a:solidFill>
                <a:schemeClr val="bg1"/>
              </a:solidFill>
              <a:effectLst/>
              <a:latin typeface="Calibri Light" panose="020F0302020204030204" pitchFamily="34" charset="0"/>
            </a:endParaRPr>
          </a:p>
        </p:txBody>
      </p:sp>
      <p:sp>
        <p:nvSpPr>
          <p:cNvPr id="47" name="Rectangle: Rounded Corners 46">
            <a:extLst>
              <a:ext uri="{FF2B5EF4-FFF2-40B4-BE49-F238E27FC236}">
                <a16:creationId xmlns:a16="http://schemas.microsoft.com/office/drawing/2014/main" id="{B8E58DA3-8E63-BA6E-CE52-1E9B844DB87F}"/>
              </a:ext>
            </a:extLst>
          </p:cNvPr>
          <p:cNvSpPr/>
          <p:nvPr/>
        </p:nvSpPr>
        <p:spPr>
          <a:xfrm>
            <a:off x="2294697" y="4244054"/>
            <a:ext cx="760562" cy="697125"/>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Calibri Light" panose="020F0302020204030204" pitchFamily="34" charset="0"/>
              </a:rPr>
              <a:t>Following bulk letter distribution</a:t>
            </a:r>
            <a:endParaRPr lang="en-US" sz="800" i="1" dirty="0">
              <a:solidFill>
                <a:schemeClr val="bg1"/>
              </a:solidFill>
              <a:effectLst/>
              <a:latin typeface="Calibri Light" panose="020F0302020204030204" pitchFamily="34" charset="0"/>
            </a:endParaRPr>
          </a:p>
        </p:txBody>
      </p:sp>
      <p:sp>
        <p:nvSpPr>
          <p:cNvPr id="48" name="Rectangle: Rounded Corners 47">
            <a:extLst>
              <a:ext uri="{FF2B5EF4-FFF2-40B4-BE49-F238E27FC236}">
                <a16:creationId xmlns:a16="http://schemas.microsoft.com/office/drawing/2014/main" id="{2B6AD3D3-D14B-FA20-0A61-A0BC1F84B5DB}"/>
              </a:ext>
            </a:extLst>
          </p:cNvPr>
          <p:cNvSpPr/>
          <p:nvPr/>
        </p:nvSpPr>
        <p:spPr>
          <a:xfrm>
            <a:off x="3046743" y="4244054"/>
            <a:ext cx="760562" cy="697125"/>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i="0" dirty="0">
                <a:solidFill>
                  <a:schemeClr val="bg1"/>
                </a:solidFill>
                <a:effectLst/>
                <a:latin typeface="Calibri Light" panose="020F0302020204030204" pitchFamily="34" charset="0"/>
              </a:rPr>
              <a:t>Second touchpoint </a:t>
            </a:r>
            <a:r>
              <a:rPr lang="en-US" sz="900" i="1" dirty="0">
                <a:solidFill>
                  <a:schemeClr val="bg1"/>
                </a:solidFill>
                <a:effectLst/>
                <a:latin typeface="Calibri Light" panose="020F0302020204030204" pitchFamily="34" charset="0"/>
              </a:rPr>
              <a:t>&lt;&lt;Insert timing&gt;&gt; </a:t>
            </a:r>
            <a:endParaRPr lang="en-US" sz="900" i="0" dirty="0">
              <a:solidFill>
                <a:schemeClr val="bg1"/>
              </a:solidFill>
              <a:effectLst/>
              <a:latin typeface="Calibri Light" panose="020F0302020204030204" pitchFamily="34" charset="0"/>
            </a:endParaRPr>
          </a:p>
        </p:txBody>
      </p:sp>
      <p:sp>
        <p:nvSpPr>
          <p:cNvPr id="49" name="Rectangle: Rounded Corners 48">
            <a:extLst>
              <a:ext uri="{FF2B5EF4-FFF2-40B4-BE49-F238E27FC236}">
                <a16:creationId xmlns:a16="http://schemas.microsoft.com/office/drawing/2014/main" id="{6B045DBF-0944-0899-350D-C3007227439F}"/>
              </a:ext>
            </a:extLst>
          </p:cNvPr>
          <p:cNvSpPr/>
          <p:nvPr/>
        </p:nvSpPr>
        <p:spPr>
          <a:xfrm>
            <a:off x="3802150" y="4244054"/>
            <a:ext cx="760562" cy="697125"/>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i="0" dirty="0">
                <a:solidFill>
                  <a:schemeClr val="bg1"/>
                </a:solidFill>
                <a:effectLst/>
                <a:latin typeface="Calibri Light" panose="020F0302020204030204" pitchFamily="34" charset="0"/>
              </a:rPr>
              <a:t>Third touchpoint </a:t>
            </a:r>
            <a:r>
              <a:rPr lang="en-US" sz="900" i="1" dirty="0">
                <a:solidFill>
                  <a:schemeClr val="bg1"/>
                </a:solidFill>
                <a:effectLst/>
                <a:latin typeface="Calibri Light" panose="020F0302020204030204" pitchFamily="34" charset="0"/>
              </a:rPr>
              <a:t>&lt;&lt;Insert timing&gt;&gt;</a:t>
            </a:r>
            <a:r>
              <a:rPr lang="en-US" sz="900" i="0" dirty="0">
                <a:solidFill>
                  <a:schemeClr val="bg1"/>
                </a:solidFill>
                <a:effectLst/>
                <a:latin typeface="Calibri Light" panose="020F0302020204030204" pitchFamily="34" charset="0"/>
              </a:rPr>
              <a:t> </a:t>
            </a:r>
          </a:p>
        </p:txBody>
      </p:sp>
      <p:sp>
        <p:nvSpPr>
          <p:cNvPr id="51" name="Rectangle: Rounded Corners 50">
            <a:extLst>
              <a:ext uri="{FF2B5EF4-FFF2-40B4-BE49-F238E27FC236}">
                <a16:creationId xmlns:a16="http://schemas.microsoft.com/office/drawing/2014/main" id="{B9063C90-8338-A452-C370-315F8F85DFB5}"/>
              </a:ext>
            </a:extLst>
          </p:cNvPr>
          <p:cNvSpPr/>
          <p:nvPr/>
        </p:nvSpPr>
        <p:spPr>
          <a:xfrm>
            <a:off x="4569968" y="2937515"/>
            <a:ext cx="2256803" cy="520198"/>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i="1" dirty="0">
                <a:solidFill>
                  <a:schemeClr val="bg1"/>
                </a:solidFill>
                <a:effectLst/>
                <a:latin typeface="Calibri Light" panose="020F0302020204030204" pitchFamily="34" charset="0"/>
              </a:rPr>
              <a:t>&lt;&lt;Insert other </a:t>
            </a:r>
            <a:r>
              <a:rPr lang="en-US" sz="900" i="1" dirty="0">
                <a:solidFill>
                  <a:schemeClr val="bg1"/>
                </a:solidFill>
                <a:latin typeface="Calibri Light" panose="020F0302020204030204" pitchFamily="34" charset="0"/>
              </a:rPr>
              <a:t>m</a:t>
            </a:r>
            <a:r>
              <a:rPr lang="en-US" sz="900" i="1" dirty="0">
                <a:solidFill>
                  <a:schemeClr val="bg1"/>
                </a:solidFill>
                <a:effectLst/>
                <a:latin typeface="Calibri Light" panose="020F0302020204030204" pitchFamily="34" charset="0"/>
              </a:rPr>
              <a:t>ethod of referral </a:t>
            </a:r>
            <a:r>
              <a:rPr lang="en-US" sz="900" i="1" dirty="0">
                <a:solidFill>
                  <a:schemeClr val="bg1"/>
                </a:solidFill>
                <a:latin typeface="Calibri Light" panose="020F0302020204030204" pitchFamily="34" charset="0"/>
              </a:rPr>
              <a:t>m</a:t>
            </a:r>
            <a:r>
              <a:rPr lang="en-US" sz="900" i="1" dirty="0">
                <a:solidFill>
                  <a:schemeClr val="bg1"/>
                </a:solidFill>
                <a:effectLst/>
                <a:latin typeface="Calibri Light" panose="020F0302020204030204" pitchFamily="34" charset="0"/>
              </a:rPr>
              <a:t>anagement&gt;&gt;</a:t>
            </a:r>
          </a:p>
        </p:txBody>
      </p:sp>
      <p:sp>
        <p:nvSpPr>
          <p:cNvPr id="52" name="Rectangle: Rounded Corners 51">
            <a:extLst>
              <a:ext uri="{FF2B5EF4-FFF2-40B4-BE49-F238E27FC236}">
                <a16:creationId xmlns:a16="http://schemas.microsoft.com/office/drawing/2014/main" id="{F494BDE1-BB70-52E0-AE0F-D0630F8298A8}"/>
              </a:ext>
            </a:extLst>
          </p:cNvPr>
          <p:cNvSpPr/>
          <p:nvPr/>
        </p:nvSpPr>
        <p:spPr>
          <a:xfrm>
            <a:off x="6866816" y="2724509"/>
            <a:ext cx="2249100" cy="483034"/>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effectLst/>
                <a:latin typeface="Calibri Light" panose="020F0302020204030204" pitchFamily="34" charset="0"/>
              </a:rPr>
              <a:t>Motivational Interviewing</a:t>
            </a:r>
          </a:p>
        </p:txBody>
      </p:sp>
      <p:sp>
        <p:nvSpPr>
          <p:cNvPr id="53" name="Rectangle: Rounded Corners 52">
            <a:extLst>
              <a:ext uri="{FF2B5EF4-FFF2-40B4-BE49-F238E27FC236}">
                <a16:creationId xmlns:a16="http://schemas.microsoft.com/office/drawing/2014/main" id="{55AE135A-0368-EC64-CAEE-A2B9EE9AA399}"/>
              </a:ext>
            </a:extLst>
          </p:cNvPr>
          <p:cNvSpPr/>
          <p:nvPr/>
        </p:nvSpPr>
        <p:spPr>
          <a:xfrm>
            <a:off x="4592139" y="1661646"/>
            <a:ext cx="2249124" cy="404163"/>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effectLst/>
                <a:latin typeface="Calibri Light" panose="020F0302020204030204" pitchFamily="34" charset="0"/>
              </a:rPr>
              <a:t>Bi-directional referrals</a:t>
            </a:r>
          </a:p>
        </p:txBody>
      </p:sp>
      <p:sp>
        <p:nvSpPr>
          <p:cNvPr id="54" name="Rectangle: Rounded Corners 53">
            <a:extLst>
              <a:ext uri="{FF2B5EF4-FFF2-40B4-BE49-F238E27FC236}">
                <a16:creationId xmlns:a16="http://schemas.microsoft.com/office/drawing/2014/main" id="{FF467679-9632-FFA7-248F-A856E1D619A2}"/>
              </a:ext>
            </a:extLst>
          </p:cNvPr>
          <p:cNvSpPr/>
          <p:nvPr/>
        </p:nvSpPr>
        <p:spPr>
          <a:xfrm>
            <a:off x="6879637" y="1633057"/>
            <a:ext cx="2249124" cy="652944"/>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effectLst/>
                <a:latin typeface="Calibri Light" panose="020F0302020204030204" pitchFamily="34" charset="0"/>
              </a:rPr>
              <a:t>Health-related social needs (HRSN) screening*</a:t>
            </a:r>
          </a:p>
          <a:p>
            <a:pPr algn="ctr" fontAlgn="auto"/>
            <a:r>
              <a:rPr lang="en-US" sz="800" dirty="0">
                <a:solidFill>
                  <a:schemeClr val="bg1"/>
                </a:solidFill>
                <a:latin typeface="Calibri Light" panose="020F0302020204030204" pitchFamily="34" charset="0"/>
              </a:rPr>
              <a:t>*See slide 3 for additional considerations</a:t>
            </a:r>
            <a:endParaRPr lang="en-US" sz="800" dirty="0">
              <a:solidFill>
                <a:schemeClr val="bg1"/>
              </a:solidFill>
              <a:effectLst/>
              <a:latin typeface="Calibri Light" panose="020F0302020204030204" pitchFamily="34" charset="0"/>
            </a:endParaRPr>
          </a:p>
        </p:txBody>
      </p:sp>
      <p:sp>
        <p:nvSpPr>
          <p:cNvPr id="8" name="Rectangle: Rounded Corners 7">
            <a:extLst>
              <a:ext uri="{FF2B5EF4-FFF2-40B4-BE49-F238E27FC236}">
                <a16:creationId xmlns:a16="http://schemas.microsoft.com/office/drawing/2014/main" id="{C515A1EE-94E9-FA84-01FC-B43B57E2E650}"/>
              </a:ext>
            </a:extLst>
          </p:cNvPr>
          <p:cNvSpPr/>
          <p:nvPr/>
        </p:nvSpPr>
        <p:spPr>
          <a:xfrm>
            <a:off x="4899" y="3262009"/>
            <a:ext cx="2260870" cy="38319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kern="1200" noProof="0" dirty="0">
                <a:solidFill>
                  <a:schemeClr val="bg1"/>
                </a:solidFill>
                <a:effectLst/>
                <a:latin typeface="+mn-lt"/>
                <a:ea typeface="+mn-ea"/>
                <a:cs typeface="+mn-cs"/>
              </a:rPr>
              <a:t>Bulk letters</a:t>
            </a:r>
          </a:p>
        </p:txBody>
      </p:sp>
      <p:sp>
        <p:nvSpPr>
          <p:cNvPr id="9" name="Rectangle: Rounded Corners 8">
            <a:extLst>
              <a:ext uri="{FF2B5EF4-FFF2-40B4-BE49-F238E27FC236}">
                <a16:creationId xmlns:a16="http://schemas.microsoft.com/office/drawing/2014/main" id="{8B9C3365-E560-F001-57F8-63C899B830D0}"/>
              </a:ext>
            </a:extLst>
          </p:cNvPr>
          <p:cNvSpPr/>
          <p:nvPr/>
        </p:nvSpPr>
        <p:spPr>
          <a:xfrm>
            <a:off x="0" y="4044434"/>
            <a:ext cx="2260870" cy="520198"/>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Self-referrals through CDC-recognized organization</a:t>
            </a:r>
            <a:endParaRPr lang="en-US" sz="900" kern="1200" noProof="0" dirty="0">
              <a:solidFill>
                <a:schemeClr val="bg1"/>
              </a:solidFill>
              <a:effectLst/>
              <a:latin typeface="+mn-lt"/>
              <a:ea typeface="+mn-ea"/>
              <a:cs typeface="+mn-cs"/>
            </a:endParaRPr>
          </a:p>
        </p:txBody>
      </p:sp>
      <p:sp>
        <p:nvSpPr>
          <p:cNvPr id="10" name="Rectangle: Rounded Corners 9">
            <a:extLst>
              <a:ext uri="{FF2B5EF4-FFF2-40B4-BE49-F238E27FC236}">
                <a16:creationId xmlns:a16="http://schemas.microsoft.com/office/drawing/2014/main" id="{59CFCBCC-6B4B-1251-58ED-D4AA159433E6}"/>
              </a:ext>
            </a:extLst>
          </p:cNvPr>
          <p:cNvSpPr/>
          <p:nvPr/>
        </p:nvSpPr>
        <p:spPr>
          <a:xfrm>
            <a:off x="4584460" y="2085701"/>
            <a:ext cx="2249124" cy="404163"/>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latin typeface="Calibri Light" panose="020F0302020204030204" pitchFamily="34" charset="0"/>
              </a:rPr>
              <a:t>EHR tracking and messages through electronic patient portals</a:t>
            </a:r>
            <a:endParaRPr lang="en-US" sz="900" dirty="0">
              <a:solidFill>
                <a:schemeClr val="bg1"/>
              </a:solidFill>
              <a:effectLst/>
              <a:latin typeface="Calibri Light" panose="020F0302020204030204" pitchFamily="34" charset="0"/>
            </a:endParaRPr>
          </a:p>
        </p:txBody>
      </p:sp>
      <p:sp>
        <p:nvSpPr>
          <p:cNvPr id="11" name="Rectangle: Rounded Corners 10">
            <a:extLst>
              <a:ext uri="{FF2B5EF4-FFF2-40B4-BE49-F238E27FC236}">
                <a16:creationId xmlns:a16="http://schemas.microsoft.com/office/drawing/2014/main" id="{20DAAF99-6707-AE70-408C-608A4A9AAE62}"/>
              </a:ext>
            </a:extLst>
          </p:cNvPr>
          <p:cNvSpPr/>
          <p:nvPr/>
        </p:nvSpPr>
        <p:spPr>
          <a:xfrm>
            <a:off x="6873629" y="2304897"/>
            <a:ext cx="2249124" cy="404163"/>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effectLst/>
                <a:latin typeface="Calibri Light" panose="020F0302020204030204" pitchFamily="34" charset="0"/>
              </a:rPr>
              <a:t>Readiness to change questionnaires</a:t>
            </a:r>
          </a:p>
        </p:txBody>
      </p:sp>
      <p:sp>
        <p:nvSpPr>
          <p:cNvPr id="12" name="Rectangle: Rounded Corners 11">
            <a:extLst>
              <a:ext uri="{FF2B5EF4-FFF2-40B4-BE49-F238E27FC236}">
                <a16:creationId xmlns:a16="http://schemas.microsoft.com/office/drawing/2014/main" id="{6191C1E6-778B-779D-199E-77B8948D0C13}"/>
              </a:ext>
            </a:extLst>
          </p:cNvPr>
          <p:cNvSpPr/>
          <p:nvPr/>
        </p:nvSpPr>
        <p:spPr>
          <a:xfrm>
            <a:off x="4592139" y="2513460"/>
            <a:ext cx="2249124" cy="404163"/>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latin typeface="Calibri Light" panose="020F0302020204030204" pitchFamily="34" charset="0"/>
              </a:rPr>
              <a:t>Follow-up calls by care coordination workers</a:t>
            </a:r>
            <a:endParaRPr lang="en-US" sz="900" dirty="0">
              <a:solidFill>
                <a:schemeClr val="bg1"/>
              </a:solidFill>
              <a:effectLst/>
              <a:latin typeface="Calibri Light" panose="020F0302020204030204" pitchFamily="34" charset="0"/>
            </a:endParaRPr>
          </a:p>
        </p:txBody>
      </p:sp>
      <p:sp>
        <p:nvSpPr>
          <p:cNvPr id="3" name="Rectangle: Rounded Corners 2">
            <a:extLst>
              <a:ext uri="{FF2B5EF4-FFF2-40B4-BE49-F238E27FC236}">
                <a16:creationId xmlns:a16="http://schemas.microsoft.com/office/drawing/2014/main" id="{2C4A1053-B920-A748-BE33-F1A87A11B2CD}"/>
              </a:ext>
            </a:extLst>
          </p:cNvPr>
          <p:cNvSpPr/>
          <p:nvPr/>
        </p:nvSpPr>
        <p:spPr>
          <a:xfrm>
            <a:off x="6866816" y="3231636"/>
            <a:ext cx="2249100" cy="483034"/>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effectLst/>
                <a:latin typeface="Calibri Light" panose="020F0302020204030204" pitchFamily="34" charset="0"/>
              </a:rPr>
              <a:t>Connect patients to HRSN resources</a:t>
            </a:r>
          </a:p>
        </p:txBody>
      </p:sp>
      <p:sp>
        <p:nvSpPr>
          <p:cNvPr id="4" name="Rectangle: Rounded Corners 3">
            <a:extLst>
              <a:ext uri="{FF2B5EF4-FFF2-40B4-BE49-F238E27FC236}">
                <a16:creationId xmlns:a16="http://schemas.microsoft.com/office/drawing/2014/main" id="{E2C32CF4-C864-24ED-7F9D-F9561DB5465A}"/>
              </a:ext>
            </a:extLst>
          </p:cNvPr>
          <p:cNvSpPr/>
          <p:nvPr/>
        </p:nvSpPr>
        <p:spPr>
          <a:xfrm>
            <a:off x="8274" y="3650294"/>
            <a:ext cx="2260870" cy="38319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National DPP Session 0 Discovery S</a:t>
            </a:r>
            <a:r>
              <a:rPr lang="en-US" sz="900" kern="1200" noProof="0" dirty="0" err="1">
                <a:solidFill>
                  <a:schemeClr val="bg1"/>
                </a:solidFill>
                <a:effectLst/>
                <a:latin typeface="+mn-lt"/>
                <a:ea typeface="+mn-ea"/>
                <a:cs typeface="+mn-cs"/>
              </a:rPr>
              <a:t>essions</a:t>
            </a:r>
            <a:endParaRPr lang="en-US" sz="900" kern="1200" noProof="0" dirty="0">
              <a:solidFill>
                <a:schemeClr val="bg1"/>
              </a:solidFill>
              <a:effectLst/>
              <a:latin typeface="+mn-lt"/>
              <a:ea typeface="+mn-ea"/>
              <a:cs typeface="+mn-cs"/>
            </a:endParaRPr>
          </a:p>
        </p:txBody>
      </p:sp>
      <p:sp>
        <p:nvSpPr>
          <p:cNvPr id="5" name="Rectangle: Rounded Corners 4">
            <a:extLst>
              <a:ext uri="{FF2B5EF4-FFF2-40B4-BE49-F238E27FC236}">
                <a16:creationId xmlns:a16="http://schemas.microsoft.com/office/drawing/2014/main" id="{1B1B1336-BC60-EBAC-AE3D-9EDF6FB0FD04}"/>
              </a:ext>
            </a:extLst>
          </p:cNvPr>
          <p:cNvSpPr/>
          <p:nvPr/>
        </p:nvSpPr>
        <p:spPr>
          <a:xfrm>
            <a:off x="8274" y="2058446"/>
            <a:ext cx="2264931" cy="38319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Eligibility lists through patient claim codes</a:t>
            </a:r>
            <a:endParaRPr lang="en-US" sz="900" i="0" kern="1200" noProof="0" dirty="0">
              <a:solidFill>
                <a:schemeClr val="bg1"/>
              </a:solidFill>
              <a:effectLst/>
              <a:latin typeface="+mn-lt"/>
              <a:ea typeface="+mn-ea"/>
              <a:cs typeface="+mn-cs"/>
            </a:endParaRPr>
          </a:p>
        </p:txBody>
      </p:sp>
      <p:sp>
        <p:nvSpPr>
          <p:cNvPr id="6" name="Rectangle: Rounded Corners 5">
            <a:extLst>
              <a:ext uri="{FF2B5EF4-FFF2-40B4-BE49-F238E27FC236}">
                <a16:creationId xmlns:a16="http://schemas.microsoft.com/office/drawing/2014/main" id="{361247AC-85AB-E98F-7250-447DDA017A60}"/>
              </a:ext>
            </a:extLst>
          </p:cNvPr>
          <p:cNvSpPr/>
          <p:nvPr/>
        </p:nvSpPr>
        <p:spPr>
          <a:xfrm>
            <a:off x="8243" y="2460748"/>
            <a:ext cx="2264931" cy="38319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Eligibility lists received from health plans</a:t>
            </a:r>
            <a:endParaRPr lang="en-US" sz="900" i="0" kern="1200" noProof="0" dirty="0">
              <a:solidFill>
                <a:srgbClr val="FF0000"/>
              </a:solidFill>
              <a:effectLst/>
              <a:latin typeface="+mn-lt"/>
              <a:ea typeface="+mn-ea"/>
              <a:cs typeface="+mn-cs"/>
            </a:endParaRPr>
          </a:p>
        </p:txBody>
      </p:sp>
      <p:sp>
        <p:nvSpPr>
          <p:cNvPr id="7" name="Rectangle: Rounded Corners 6">
            <a:extLst>
              <a:ext uri="{FF2B5EF4-FFF2-40B4-BE49-F238E27FC236}">
                <a16:creationId xmlns:a16="http://schemas.microsoft.com/office/drawing/2014/main" id="{C8FF7E4C-5ACE-E444-268A-64DDFA94DF2A}"/>
              </a:ext>
            </a:extLst>
          </p:cNvPr>
          <p:cNvSpPr/>
          <p:nvPr/>
        </p:nvSpPr>
        <p:spPr>
          <a:xfrm>
            <a:off x="6866816" y="3738763"/>
            <a:ext cx="2249100" cy="483034"/>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i="1" dirty="0">
                <a:solidFill>
                  <a:schemeClr val="bg1"/>
                </a:solidFill>
                <a:effectLst/>
                <a:latin typeface="Calibri Light" panose="020F0302020204030204" pitchFamily="34" charset="0"/>
              </a:rPr>
              <a:t>&lt;&lt;Insert other </a:t>
            </a:r>
            <a:r>
              <a:rPr lang="en-US" sz="900" i="1" dirty="0">
                <a:solidFill>
                  <a:schemeClr val="bg1"/>
                </a:solidFill>
                <a:latin typeface="Calibri Light" panose="020F0302020204030204" pitchFamily="34" charset="0"/>
              </a:rPr>
              <a:t>m</a:t>
            </a:r>
            <a:r>
              <a:rPr lang="en-US" sz="900" i="1" dirty="0">
                <a:solidFill>
                  <a:schemeClr val="bg1"/>
                </a:solidFill>
                <a:effectLst/>
                <a:latin typeface="Calibri Light" panose="020F0302020204030204" pitchFamily="34" charset="0"/>
              </a:rPr>
              <a:t>ethod of engagement&gt;&gt;</a:t>
            </a:r>
          </a:p>
        </p:txBody>
      </p:sp>
    </p:spTree>
    <p:extLst>
      <p:ext uri="{BB962C8B-B14F-4D97-AF65-F5344CB8AC3E}">
        <p14:creationId xmlns:p14="http://schemas.microsoft.com/office/powerpoint/2010/main" val="353427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98CA5B1-A91A-0244-7EFA-19C6CF1BC20C}"/>
              </a:ext>
            </a:extLst>
          </p:cNvPr>
          <p:cNvSpPr txBox="1">
            <a:spLocks/>
          </p:cNvSpPr>
          <p:nvPr/>
        </p:nvSpPr>
        <p:spPr>
          <a:xfrm>
            <a:off x="833284" y="28938"/>
            <a:ext cx="7816645" cy="660717"/>
          </a:xfrm>
        </p:spPr>
        <p:txBody>
          <a:bodyPr anchor="ctr"/>
          <a:lstStyle>
            <a:lvl1pPr algn="l" defTabSz="513065" rtl="0" eaLnBrk="1" latinLnBrk="0" hangingPunct="1">
              <a:lnSpc>
                <a:spcPct val="90000"/>
              </a:lnSpc>
              <a:spcBef>
                <a:spcPct val="0"/>
              </a:spcBef>
              <a:buNone/>
              <a:defRPr sz="3600" kern="1200">
                <a:solidFill>
                  <a:schemeClr val="bg1"/>
                </a:solidFill>
                <a:latin typeface="Helvetica" pitchFamily="2" charset="0"/>
                <a:ea typeface="+mj-ea"/>
                <a:cs typeface="+mj-cs"/>
              </a:defRPr>
            </a:lvl1pPr>
          </a:lstStyle>
          <a:p>
            <a:pPr algn="ctr"/>
            <a:r>
              <a:rPr lang="en-US" sz="2000" dirty="0">
                <a:solidFill>
                  <a:schemeClr val="accent5"/>
                </a:solidFill>
                <a:latin typeface="+mj-lt"/>
              </a:rPr>
              <a:t>HRSN Screening Workflow Component Brainstorming</a:t>
            </a:r>
          </a:p>
        </p:txBody>
      </p:sp>
      <p:pic>
        <p:nvPicPr>
          <p:cNvPr id="32" name="Picture 31" descr="Logo, icon&#10;&#10;Description automatically generated">
            <a:extLst>
              <a:ext uri="{FF2B5EF4-FFF2-40B4-BE49-F238E27FC236}">
                <a16:creationId xmlns:a16="http://schemas.microsoft.com/office/drawing/2014/main" id="{27CA83C2-BEAE-8112-B708-7360FE918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619" y="161760"/>
            <a:ext cx="228600" cy="228600"/>
          </a:xfrm>
          <a:prstGeom prst="rect">
            <a:avLst/>
          </a:prstGeom>
        </p:spPr>
      </p:pic>
      <p:grpSp>
        <p:nvGrpSpPr>
          <p:cNvPr id="120" name="Group 119">
            <a:extLst>
              <a:ext uri="{FF2B5EF4-FFF2-40B4-BE49-F238E27FC236}">
                <a16:creationId xmlns:a16="http://schemas.microsoft.com/office/drawing/2014/main" id="{2A94D52B-5971-6B9B-2C26-B6D2F7AE156D}"/>
              </a:ext>
            </a:extLst>
          </p:cNvPr>
          <p:cNvGrpSpPr/>
          <p:nvPr/>
        </p:nvGrpSpPr>
        <p:grpSpPr>
          <a:xfrm>
            <a:off x="6965675" y="973141"/>
            <a:ext cx="1657754" cy="1614451"/>
            <a:chOff x="6687502" y="961067"/>
            <a:chExt cx="2246814" cy="2246814"/>
          </a:xfrm>
        </p:grpSpPr>
        <p:pic>
          <p:nvPicPr>
            <p:cNvPr id="93" name="Graphic 92" descr="Connections with solid fill">
              <a:extLst>
                <a:ext uri="{FF2B5EF4-FFF2-40B4-BE49-F238E27FC236}">
                  <a16:creationId xmlns:a16="http://schemas.microsoft.com/office/drawing/2014/main" id="{F44E54DF-D869-D5BB-BB9C-0599970444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7502" y="961067"/>
              <a:ext cx="2246814" cy="2246814"/>
            </a:xfrm>
            <a:prstGeom prst="rect">
              <a:avLst/>
            </a:prstGeom>
          </p:spPr>
        </p:pic>
        <p:sp>
          <p:nvSpPr>
            <p:cNvPr id="94" name="Oval 93">
              <a:extLst>
                <a:ext uri="{FF2B5EF4-FFF2-40B4-BE49-F238E27FC236}">
                  <a16:creationId xmlns:a16="http://schemas.microsoft.com/office/drawing/2014/main" id="{53A56E70-9891-E5BC-806B-BBFB8F6F4A7B}"/>
                </a:ext>
              </a:extLst>
            </p:cNvPr>
            <p:cNvSpPr/>
            <p:nvPr/>
          </p:nvSpPr>
          <p:spPr>
            <a:xfrm>
              <a:off x="6840282" y="1718332"/>
              <a:ext cx="548640" cy="548640"/>
            </a:xfrm>
            <a:prstGeom prst="ellipse">
              <a:avLst/>
            </a:prstGeom>
            <a:solidFill>
              <a:srgbClr val="12A8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D89B27EF-6862-1904-2151-DCA7B6E9FCA3}"/>
                </a:ext>
              </a:extLst>
            </p:cNvPr>
            <p:cNvSpPr/>
            <p:nvPr/>
          </p:nvSpPr>
          <p:spPr>
            <a:xfrm>
              <a:off x="8123294" y="1192600"/>
              <a:ext cx="548640" cy="548640"/>
            </a:xfrm>
            <a:prstGeom prst="ellipse">
              <a:avLst/>
            </a:prstGeom>
            <a:solidFill>
              <a:srgbClr val="12A8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Oval 95">
              <a:extLst>
                <a:ext uri="{FF2B5EF4-FFF2-40B4-BE49-F238E27FC236}">
                  <a16:creationId xmlns:a16="http://schemas.microsoft.com/office/drawing/2014/main" id="{F8D9B73F-E13B-05BA-09B8-09FCF9D73234}"/>
                </a:ext>
              </a:extLst>
            </p:cNvPr>
            <p:cNvSpPr/>
            <p:nvPr/>
          </p:nvSpPr>
          <p:spPr>
            <a:xfrm>
              <a:off x="7085639" y="2631025"/>
              <a:ext cx="342900" cy="342900"/>
            </a:xfrm>
            <a:prstGeom prst="ellipse">
              <a:avLst/>
            </a:prstGeom>
            <a:solidFill>
              <a:srgbClr val="12A8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Oval 96">
              <a:extLst>
                <a:ext uri="{FF2B5EF4-FFF2-40B4-BE49-F238E27FC236}">
                  <a16:creationId xmlns:a16="http://schemas.microsoft.com/office/drawing/2014/main" id="{9BA71335-5757-9AC8-3901-7CFCA63F0095}"/>
                </a:ext>
              </a:extLst>
            </p:cNvPr>
            <p:cNvSpPr/>
            <p:nvPr/>
          </p:nvSpPr>
          <p:spPr>
            <a:xfrm>
              <a:off x="8459275" y="1902233"/>
              <a:ext cx="342900" cy="342900"/>
            </a:xfrm>
            <a:prstGeom prst="ellipse">
              <a:avLst/>
            </a:prstGeom>
            <a:solidFill>
              <a:srgbClr val="12A8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Oval 97">
              <a:extLst>
                <a:ext uri="{FF2B5EF4-FFF2-40B4-BE49-F238E27FC236}">
                  <a16:creationId xmlns:a16="http://schemas.microsoft.com/office/drawing/2014/main" id="{19F9C10E-D1B7-F344-9822-E46444DB57B1}"/>
                </a:ext>
              </a:extLst>
            </p:cNvPr>
            <p:cNvSpPr/>
            <p:nvPr/>
          </p:nvSpPr>
          <p:spPr>
            <a:xfrm>
              <a:off x="7545816" y="1207840"/>
              <a:ext cx="342900" cy="342900"/>
            </a:xfrm>
            <a:prstGeom prst="ellipse">
              <a:avLst/>
            </a:prstGeom>
            <a:solidFill>
              <a:srgbClr val="12A8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9" name="Graphic 98" descr="Home with solid fill">
              <a:extLst>
                <a:ext uri="{FF2B5EF4-FFF2-40B4-BE49-F238E27FC236}">
                  <a16:creationId xmlns:a16="http://schemas.microsoft.com/office/drawing/2014/main" id="{F3E0FADB-C9D1-939E-D51F-A3DFF80819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44173" y="1154880"/>
              <a:ext cx="531979" cy="527818"/>
            </a:xfrm>
            <a:prstGeom prst="rect">
              <a:avLst/>
            </a:prstGeom>
          </p:spPr>
        </p:pic>
        <p:pic>
          <p:nvPicPr>
            <p:cNvPr id="100" name="Graphic 99" descr="Avocado with solid fill">
              <a:extLst>
                <a:ext uri="{FF2B5EF4-FFF2-40B4-BE49-F238E27FC236}">
                  <a16:creationId xmlns:a16="http://schemas.microsoft.com/office/drawing/2014/main" id="{E99E46BA-88B1-872A-F2D3-67F3D265ED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66188" y="1739155"/>
              <a:ext cx="531979" cy="527818"/>
            </a:xfrm>
            <a:prstGeom prst="rect">
              <a:avLst/>
            </a:prstGeom>
          </p:spPr>
        </p:pic>
        <p:pic>
          <p:nvPicPr>
            <p:cNvPr id="101" name="Graphic 100" descr="Heart with pulse with solid fill">
              <a:extLst>
                <a:ext uri="{FF2B5EF4-FFF2-40B4-BE49-F238E27FC236}">
                  <a16:creationId xmlns:a16="http://schemas.microsoft.com/office/drawing/2014/main" id="{66B389B2-2ADD-5E56-716C-1DD9276083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68117" y="2646094"/>
              <a:ext cx="345603" cy="342900"/>
            </a:xfrm>
            <a:prstGeom prst="rect">
              <a:avLst/>
            </a:prstGeom>
          </p:spPr>
        </p:pic>
        <p:pic>
          <p:nvPicPr>
            <p:cNvPr id="102" name="Graphic 101" descr="Books with solid fill">
              <a:extLst>
                <a:ext uri="{FF2B5EF4-FFF2-40B4-BE49-F238E27FC236}">
                  <a16:creationId xmlns:a16="http://schemas.microsoft.com/office/drawing/2014/main" id="{8F50C5DA-E853-52AA-1681-BB014A9C43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78158" y="1247888"/>
              <a:ext cx="279512" cy="277326"/>
            </a:xfrm>
            <a:prstGeom prst="rect">
              <a:avLst/>
            </a:prstGeom>
          </p:spPr>
        </p:pic>
        <p:pic>
          <p:nvPicPr>
            <p:cNvPr id="103" name="Graphic 102" descr="Shield Tick with solid fill">
              <a:extLst>
                <a:ext uri="{FF2B5EF4-FFF2-40B4-BE49-F238E27FC236}">
                  <a16:creationId xmlns:a16="http://schemas.microsoft.com/office/drawing/2014/main" id="{7D0ADEEF-55D7-2E31-F080-1F069A7DD2A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53018" y="1892444"/>
              <a:ext cx="349157" cy="346427"/>
            </a:xfrm>
            <a:prstGeom prst="rect">
              <a:avLst/>
            </a:prstGeom>
          </p:spPr>
        </p:pic>
      </p:grpSp>
      <p:sp>
        <p:nvSpPr>
          <p:cNvPr id="105" name="Rectangle: Rounded Corners 104">
            <a:extLst>
              <a:ext uri="{FF2B5EF4-FFF2-40B4-BE49-F238E27FC236}">
                <a16:creationId xmlns:a16="http://schemas.microsoft.com/office/drawing/2014/main" id="{A5DE58B0-8EC2-509D-C116-59B1263F4959}"/>
              </a:ext>
            </a:extLst>
          </p:cNvPr>
          <p:cNvSpPr/>
          <p:nvPr/>
        </p:nvSpPr>
        <p:spPr>
          <a:xfrm>
            <a:off x="124816" y="2587592"/>
            <a:ext cx="2110539" cy="566112"/>
          </a:xfrm>
          <a:prstGeom prst="roundRect">
            <a:avLst/>
          </a:prstGeom>
          <a:solidFill>
            <a:schemeClr val="tx1">
              <a:lumMod val="75000"/>
              <a:lumOff val="2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i="0" dirty="0">
                <a:solidFill>
                  <a:schemeClr val="bg1"/>
                </a:solidFill>
                <a:effectLst/>
                <a:latin typeface="Calibri Light" panose="020F0302020204030204" pitchFamily="34" charset="0"/>
              </a:rPr>
              <a:t>Who conducts the screening?</a:t>
            </a:r>
          </a:p>
        </p:txBody>
      </p:sp>
      <p:sp>
        <p:nvSpPr>
          <p:cNvPr id="106" name="Rectangle: Rounded Corners 105">
            <a:extLst>
              <a:ext uri="{FF2B5EF4-FFF2-40B4-BE49-F238E27FC236}">
                <a16:creationId xmlns:a16="http://schemas.microsoft.com/office/drawing/2014/main" id="{0E6C652C-BE18-76A2-472A-D91150EE9BC0}"/>
              </a:ext>
            </a:extLst>
          </p:cNvPr>
          <p:cNvSpPr/>
          <p:nvPr/>
        </p:nvSpPr>
        <p:spPr>
          <a:xfrm>
            <a:off x="124815" y="3172715"/>
            <a:ext cx="2110539" cy="566112"/>
          </a:xfrm>
          <a:prstGeom prst="roundRect">
            <a:avLst/>
          </a:prstGeom>
          <a:solidFill>
            <a:schemeClr val="tx1">
              <a:lumMod val="75000"/>
              <a:lumOff val="2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i="0" dirty="0">
                <a:solidFill>
                  <a:schemeClr val="bg1"/>
                </a:solidFill>
                <a:effectLst/>
                <a:latin typeface="Calibri Light" panose="020F0302020204030204" pitchFamily="34" charset="0"/>
              </a:rPr>
              <a:t>In what stage of the workflow is the screening completed? </a:t>
            </a:r>
          </a:p>
        </p:txBody>
      </p:sp>
      <p:sp>
        <p:nvSpPr>
          <p:cNvPr id="107" name="Rectangle: Rounded Corners 106">
            <a:extLst>
              <a:ext uri="{FF2B5EF4-FFF2-40B4-BE49-F238E27FC236}">
                <a16:creationId xmlns:a16="http://schemas.microsoft.com/office/drawing/2014/main" id="{B363171D-953F-08A0-ABE6-5C864969DED7}"/>
              </a:ext>
            </a:extLst>
          </p:cNvPr>
          <p:cNvSpPr/>
          <p:nvPr/>
        </p:nvSpPr>
        <p:spPr>
          <a:xfrm>
            <a:off x="124815" y="3757837"/>
            <a:ext cx="2110539" cy="566113"/>
          </a:xfrm>
          <a:prstGeom prst="roundRect">
            <a:avLst/>
          </a:prstGeom>
          <a:solidFill>
            <a:schemeClr val="tx1">
              <a:lumMod val="75000"/>
              <a:lumOff val="2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dirty="0">
                <a:solidFill>
                  <a:schemeClr val="bg1"/>
                </a:solidFill>
                <a:effectLst/>
                <a:latin typeface="Calibri Light" panose="020F0302020204030204" pitchFamily="34" charset="0"/>
              </a:rPr>
              <a:t>What platform is used to conduct and track the screening?</a:t>
            </a:r>
          </a:p>
        </p:txBody>
      </p:sp>
      <p:sp>
        <p:nvSpPr>
          <p:cNvPr id="109" name="Rectangle: Rounded Corners 108">
            <a:extLst>
              <a:ext uri="{FF2B5EF4-FFF2-40B4-BE49-F238E27FC236}">
                <a16:creationId xmlns:a16="http://schemas.microsoft.com/office/drawing/2014/main" id="{E07BA0D8-0AA8-0290-D34D-22CBD3EC9CCB}"/>
              </a:ext>
            </a:extLst>
          </p:cNvPr>
          <p:cNvSpPr/>
          <p:nvPr/>
        </p:nvSpPr>
        <p:spPr>
          <a:xfrm>
            <a:off x="2537264" y="3897053"/>
            <a:ext cx="1730284" cy="508974"/>
          </a:xfrm>
          <a:prstGeom prst="roundRect">
            <a:avLst/>
          </a:prstGeom>
          <a:solidFill>
            <a:srgbClr val="73737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i="0" dirty="0">
                <a:solidFill>
                  <a:schemeClr val="bg1"/>
                </a:solidFill>
                <a:effectLst/>
                <a:latin typeface="Calibri Light" panose="020F0302020204030204" pitchFamily="34" charset="0"/>
              </a:rPr>
              <a:t>What HRSN were identified? </a:t>
            </a:r>
          </a:p>
        </p:txBody>
      </p:sp>
      <p:sp>
        <p:nvSpPr>
          <p:cNvPr id="110" name="Rectangle: Rounded Corners 109">
            <a:extLst>
              <a:ext uri="{FF2B5EF4-FFF2-40B4-BE49-F238E27FC236}">
                <a16:creationId xmlns:a16="http://schemas.microsoft.com/office/drawing/2014/main" id="{105BF025-0095-2791-CF33-46774E7B9B4F}"/>
              </a:ext>
            </a:extLst>
          </p:cNvPr>
          <p:cNvSpPr/>
          <p:nvPr/>
        </p:nvSpPr>
        <p:spPr>
          <a:xfrm>
            <a:off x="4304965" y="3893641"/>
            <a:ext cx="2309195" cy="508974"/>
          </a:xfrm>
          <a:prstGeom prst="roundRect">
            <a:avLst/>
          </a:prstGeom>
          <a:solidFill>
            <a:srgbClr val="73737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dirty="0">
                <a:solidFill>
                  <a:schemeClr val="bg1"/>
                </a:solidFill>
                <a:effectLst/>
                <a:latin typeface="Calibri Light" panose="020F0302020204030204" pitchFamily="34" charset="0"/>
              </a:rPr>
              <a:t>Are there resources or organizations that you partner with to address identified needs?</a:t>
            </a:r>
          </a:p>
        </p:txBody>
      </p:sp>
      <p:sp>
        <p:nvSpPr>
          <p:cNvPr id="112" name="Rectangle: Rounded Corners 111">
            <a:extLst>
              <a:ext uri="{FF2B5EF4-FFF2-40B4-BE49-F238E27FC236}">
                <a16:creationId xmlns:a16="http://schemas.microsoft.com/office/drawing/2014/main" id="{8EB55F00-C5EC-F9AE-33E5-CFE80B0F9C7C}"/>
              </a:ext>
            </a:extLst>
          </p:cNvPr>
          <p:cNvSpPr/>
          <p:nvPr/>
        </p:nvSpPr>
        <p:spPr>
          <a:xfrm>
            <a:off x="6851797" y="3130158"/>
            <a:ext cx="2112264" cy="478911"/>
          </a:xfrm>
          <a:prstGeom prst="round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i="0" dirty="0">
                <a:solidFill>
                  <a:schemeClr val="bg1"/>
                </a:solidFill>
                <a:effectLst/>
                <a:latin typeface="Calibri Light" panose="020F0302020204030204" pitchFamily="34" charset="0"/>
              </a:rPr>
              <a:t>How is the participant connected to HRSN resources?</a:t>
            </a:r>
          </a:p>
        </p:txBody>
      </p:sp>
      <p:sp>
        <p:nvSpPr>
          <p:cNvPr id="113" name="Rectangle: Rounded Corners 112">
            <a:extLst>
              <a:ext uri="{FF2B5EF4-FFF2-40B4-BE49-F238E27FC236}">
                <a16:creationId xmlns:a16="http://schemas.microsoft.com/office/drawing/2014/main" id="{22559DB4-7696-5E3D-225E-607926C26AC7}"/>
              </a:ext>
            </a:extLst>
          </p:cNvPr>
          <p:cNvSpPr/>
          <p:nvPr/>
        </p:nvSpPr>
        <p:spPr>
          <a:xfrm>
            <a:off x="6844877" y="2564197"/>
            <a:ext cx="2112264" cy="533597"/>
          </a:xfrm>
          <a:prstGeom prst="round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i="0" dirty="0">
                <a:solidFill>
                  <a:schemeClr val="bg1"/>
                </a:solidFill>
                <a:effectLst/>
                <a:latin typeface="Calibri Light" panose="020F0302020204030204" pitchFamily="34" charset="0"/>
              </a:rPr>
              <a:t>Was the participant able to access resource recommendations? </a:t>
            </a:r>
          </a:p>
        </p:txBody>
      </p:sp>
      <p:sp>
        <p:nvSpPr>
          <p:cNvPr id="114" name="Rectangle: Rounded Corners 113">
            <a:extLst>
              <a:ext uri="{FF2B5EF4-FFF2-40B4-BE49-F238E27FC236}">
                <a16:creationId xmlns:a16="http://schemas.microsoft.com/office/drawing/2014/main" id="{05CE556F-DA52-0C11-07E3-33DC26081958}"/>
              </a:ext>
            </a:extLst>
          </p:cNvPr>
          <p:cNvSpPr/>
          <p:nvPr/>
        </p:nvSpPr>
        <p:spPr>
          <a:xfrm>
            <a:off x="6867035" y="3641433"/>
            <a:ext cx="2112264" cy="683811"/>
          </a:xfrm>
          <a:prstGeom prst="round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dirty="0">
                <a:solidFill>
                  <a:schemeClr val="bg1"/>
                </a:solidFill>
                <a:effectLst/>
                <a:latin typeface="Calibri Light" panose="020F0302020204030204" pitchFamily="34" charset="0"/>
              </a:rPr>
              <a:t>Do the organizations providing resources have sufficient capacity and funding? </a:t>
            </a:r>
          </a:p>
        </p:txBody>
      </p:sp>
      <p:graphicFrame>
        <p:nvGraphicFramePr>
          <p:cNvPr id="115" name="Table 114">
            <a:extLst>
              <a:ext uri="{FF2B5EF4-FFF2-40B4-BE49-F238E27FC236}">
                <a16:creationId xmlns:a16="http://schemas.microsoft.com/office/drawing/2014/main" id="{19140183-6265-A097-5AD9-24504802748A}"/>
              </a:ext>
            </a:extLst>
          </p:cNvPr>
          <p:cNvGraphicFramePr>
            <a:graphicFrameLocks noGrp="1"/>
          </p:cNvGraphicFramePr>
          <p:nvPr>
            <p:extLst>
              <p:ext uri="{D42A27DB-BD31-4B8C-83A1-F6EECF244321}">
                <p14:modId xmlns:p14="http://schemas.microsoft.com/office/powerpoint/2010/main" val="1913559894"/>
              </p:ext>
            </p:extLst>
          </p:nvPr>
        </p:nvGraphicFramePr>
        <p:xfrm>
          <a:off x="-4919" y="645086"/>
          <a:ext cx="9139101" cy="413047"/>
        </p:xfrm>
        <a:graphic>
          <a:graphicData uri="http://schemas.openxmlformats.org/drawingml/2006/table">
            <a:tbl>
              <a:tblPr/>
              <a:tblGrid>
                <a:gridCol w="2425882">
                  <a:extLst>
                    <a:ext uri="{9D8B030D-6E8A-4147-A177-3AD203B41FA5}">
                      <a16:colId xmlns:a16="http://schemas.microsoft.com/office/drawing/2014/main" val="301645025"/>
                    </a:ext>
                  </a:extLst>
                </a:gridCol>
                <a:gridCol w="4124617">
                  <a:extLst>
                    <a:ext uri="{9D8B030D-6E8A-4147-A177-3AD203B41FA5}">
                      <a16:colId xmlns:a16="http://schemas.microsoft.com/office/drawing/2014/main" val="658459404"/>
                    </a:ext>
                  </a:extLst>
                </a:gridCol>
                <a:gridCol w="2588602">
                  <a:extLst>
                    <a:ext uri="{9D8B030D-6E8A-4147-A177-3AD203B41FA5}">
                      <a16:colId xmlns:a16="http://schemas.microsoft.com/office/drawing/2014/main" val="2613592223"/>
                    </a:ext>
                  </a:extLst>
                </a:gridCol>
              </a:tblGrid>
              <a:tr h="413047">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300" b="1" i="0" dirty="0">
                          <a:solidFill>
                            <a:schemeClr val="bg1"/>
                          </a:solidFill>
                          <a:effectLst/>
                          <a:latin typeface="Calibri Light" panose="020F0302020204030204" pitchFamily="34" charset="0"/>
                        </a:rPr>
                        <a:t>Participant Screened for HRSN</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300" b="1" i="0" u="none" dirty="0">
                          <a:solidFill>
                            <a:schemeClr val="bg1"/>
                          </a:solidFill>
                          <a:effectLst/>
                          <a:latin typeface="Calibri Light" panose="020F0302020204030204" pitchFamily="34" charset="0"/>
                        </a:rPr>
                        <a:t>Participant HRSN Identified</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300" b="1" i="0" dirty="0">
                          <a:solidFill>
                            <a:schemeClr val="bg1"/>
                          </a:solidFill>
                          <a:effectLst/>
                          <a:latin typeface="Calibri Light" panose="020F0302020204030204" pitchFamily="34" charset="0"/>
                        </a:rPr>
                        <a:t>Participant Link to HRSN Resources</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83666"/>
                  </a:ext>
                </a:extLst>
              </a:tr>
            </a:tbl>
          </a:graphicData>
        </a:graphic>
      </p:graphicFrame>
      <p:grpSp>
        <p:nvGrpSpPr>
          <p:cNvPr id="3" name="Group 2">
            <a:extLst>
              <a:ext uri="{FF2B5EF4-FFF2-40B4-BE49-F238E27FC236}">
                <a16:creationId xmlns:a16="http://schemas.microsoft.com/office/drawing/2014/main" id="{9CEF75CF-4436-31A5-62A2-0A88F4C92FB0}"/>
              </a:ext>
            </a:extLst>
          </p:cNvPr>
          <p:cNvGrpSpPr/>
          <p:nvPr/>
        </p:nvGrpSpPr>
        <p:grpSpPr>
          <a:xfrm>
            <a:off x="225362" y="866299"/>
            <a:ext cx="1872961" cy="1802100"/>
            <a:chOff x="609599" y="2154148"/>
            <a:chExt cx="2549703" cy="2549703"/>
          </a:xfrm>
        </p:grpSpPr>
        <p:pic>
          <p:nvPicPr>
            <p:cNvPr id="4" name="Graphic 3" descr="Clipboard Mixed with solid fill">
              <a:extLst>
                <a:ext uri="{FF2B5EF4-FFF2-40B4-BE49-F238E27FC236}">
                  <a16:creationId xmlns:a16="http://schemas.microsoft.com/office/drawing/2014/main" id="{C17CA483-B068-E3B6-5946-B83461AA9C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32434" y="2808491"/>
              <a:ext cx="584559" cy="584559"/>
            </a:xfrm>
            <a:prstGeom prst="rect">
              <a:avLst/>
            </a:prstGeom>
          </p:spPr>
        </p:pic>
        <p:pic>
          <p:nvPicPr>
            <p:cNvPr id="5" name="Graphic 4" descr="Boardroom with solid fill">
              <a:extLst>
                <a:ext uri="{FF2B5EF4-FFF2-40B4-BE49-F238E27FC236}">
                  <a16:creationId xmlns:a16="http://schemas.microsoft.com/office/drawing/2014/main" id="{82F9FFBA-1C09-3A5A-714E-16AB7393ACB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9599" y="2154148"/>
              <a:ext cx="2549703" cy="2549703"/>
            </a:xfrm>
            <a:prstGeom prst="rect">
              <a:avLst/>
            </a:prstGeom>
          </p:spPr>
        </p:pic>
      </p:grpSp>
      <p:sp>
        <p:nvSpPr>
          <p:cNvPr id="116" name="Rectangle: Rounded Corners 115">
            <a:extLst>
              <a:ext uri="{FF2B5EF4-FFF2-40B4-BE49-F238E27FC236}">
                <a16:creationId xmlns:a16="http://schemas.microsoft.com/office/drawing/2014/main" id="{911D290B-E223-7368-CB94-9190233979E9}"/>
              </a:ext>
            </a:extLst>
          </p:cNvPr>
          <p:cNvSpPr/>
          <p:nvPr/>
        </p:nvSpPr>
        <p:spPr>
          <a:xfrm>
            <a:off x="2537264" y="4428707"/>
            <a:ext cx="4076896" cy="508974"/>
          </a:xfrm>
          <a:prstGeom prst="roundRect">
            <a:avLst/>
          </a:prstGeom>
          <a:solidFill>
            <a:srgbClr val="73737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i="1" dirty="0">
                <a:solidFill>
                  <a:schemeClr val="bg1"/>
                </a:solidFill>
                <a:latin typeface="Calibri Light" panose="020F0302020204030204" pitchFamily="34" charset="0"/>
              </a:rPr>
              <a:t>&lt;&lt;INSERT TASK&gt;&gt;</a:t>
            </a:r>
            <a:endParaRPr lang="en-US" sz="1000" i="1" dirty="0">
              <a:solidFill>
                <a:schemeClr val="bg1"/>
              </a:solidFill>
              <a:effectLst/>
              <a:latin typeface="Calibri Light" panose="020F0302020204030204" pitchFamily="34" charset="0"/>
            </a:endParaRPr>
          </a:p>
        </p:txBody>
      </p:sp>
      <p:sp>
        <p:nvSpPr>
          <p:cNvPr id="117" name="Rectangle: Rounded Corners 116">
            <a:extLst>
              <a:ext uri="{FF2B5EF4-FFF2-40B4-BE49-F238E27FC236}">
                <a16:creationId xmlns:a16="http://schemas.microsoft.com/office/drawing/2014/main" id="{049812AE-CE88-BC2E-5E7F-D905207A4B4F}"/>
              </a:ext>
            </a:extLst>
          </p:cNvPr>
          <p:cNvSpPr/>
          <p:nvPr/>
        </p:nvSpPr>
        <p:spPr>
          <a:xfrm>
            <a:off x="124815" y="4342961"/>
            <a:ext cx="2110539" cy="566113"/>
          </a:xfrm>
          <a:prstGeom prst="roundRect">
            <a:avLst/>
          </a:prstGeom>
          <a:solidFill>
            <a:schemeClr val="tx1">
              <a:lumMod val="75000"/>
              <a:lumOff val="2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dirty="0">
                <a:solidFill>
                  <a:schemeClr val="bg1"/>
                </a:solidFill>
                <a:effectLst/>
                <a:latin typeface="Calibri Light" panose="020F0302020204030204" pitchFamily="34" charset="0"/>
              </a:rPr>
              <a:t>Which validated screening tool will be used?</a:t>
            </a:r>
            <a:endParaRPr lang="en-US" sz="1000" i="1" dirty="0">
              <a:solidFill>
                <a:schemeClr val="bg1"/>
              </a:solidFill>
              <a:effectLst/>
              <a:latin typeface="Calibri Light" panose="020F0302020204030204" pitchFamily="34" charset="0"/>
            </a:endParaRPr>
          </a:p>
        </p:txBody>
      </p:sp>
      <p:sp>
        <p:nvSpPr>
          <p:cNvPr id="119" name="Rectangle: Rounded Corners 118">
            <a:extLst>
              <a:ext uri="{FF2B5EF4-FFF2-40B4-BE49-F238E27FC236}">
                <a16:creationId xmlns:a16="http://schemas.microsoft.com/office/drawing/2014/main" id="{96816E70-C906-EF62-466F-EDC216BF5F02}"/>
              </a:ext>
            </a:extLst>
          </p:cNvPr>
          <p:cNvSpPr/>
          <p:nvPr/>
        </p:nvSpPr>
        <p:spPr>
          <a:xfrm>
            <a:off x="6859910" y="4357607"/>
            <a:ext cx="2112264" cy="579290"/>
          </a:xfrm>
          <a:prstGeom prst="round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i="1" dirty="0">
                <a:solidFill>
                  <a:schemeClr val="bg1"/>
                </a:solidFill>
                <a:effectLst/>
                <a:latin typeface="Calibri Light" panose="020F0302020204030204" pitchFamily="34" charset="0"/>
              </a:rPr>
              <a:t>&lt;&lt;INSERT TASK&gt;&gt;</a:t>
            </a:r>
          </a:p>
        </p:txBody>
      </p:sp>
      <p:grpSp>
        <p:nvGrpSpPr>
          <p:cNvPr id="2" name="Group 1">
            <a:extLst>
              <a:ext uri="{FF2B5EF4-FFF2-40B4-BE49-F238E27FC236}">
                <a16:creationId xmlns:a16="http://schemas.microsoft.com/office/drawing/2014/main" id="{4601D412-EB87-6B17-BE06-F4C5245319B5}"/>
              </a:ext>
            </a:extLst>
          </p:cNvPr>
          <p:cNvGrpSpPr/>
          <p:nvPr/>
        </p:nvGrpSpPr>
        <p:grpSpPr>
          <a:xfrm>
            <a:off x="2780587" y="1108660"/>
            <a:ext cx="3448437" cy="2789048"/>
            <a:chOff x="2661914" y="1108342"/>
            <a:chExt cx="3593250" cy="2969619"/>
          </a:xfrm>
        </p:grpSpPr>
        <p:sp>
          <p:nvSpPr>
            <p:cNvPr id="35" name="Freeform: Shape 34">
              <a:extLst>
                <a:ext uri="{FF2B5EF4-FFF2-40B4-BE49-F238E27FC236}">
                  <a16:creationId xmlns:a16="http://schemas.microsoft.com/office/drawing/2014/main" id="{B9D67A4A-D5A1-3B86-6937-818466A2498C}"/>
                </a:ext>
              </a:extLst>
            </p:cNvPr>
            <p:cNvSpPr/>
            <p:nvPr/>
          </p:nvSpPr>
          <p:spPr>
            <a:xfrm>
              <a:off x="3004352" y="1943581"/>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378" tIns="163378" rIns="163378" bIns="163378" numCol="1" spcCol="1270" anchor="ctr" anchorCtr="0">
              <a:noAutofit/>
            </a:bodyPr>
            <a:lstStyle/>
            <a:p>
              <a:pPr algn="ctr" defTabSz="1900238">
                <a:lnSpc>
                  <a:spcPct val="90000"/>
                </a:lnSpc>
                <a:spcBef>
                  <a:spcPct val="0"/>
                </a:spcBef>
                <a:spcAft>
                  <a:spcPct val="35000"/>
                </a:spcAft>
              </a:pPr>
              <a:endParaRPr lang="en-US" sz="3200"/>
            </a:p>
          </p:txBody>
        </p:sp>
        <p:pic>
          <p:nvPicPr>
            <p:cNvPr id="71" name="Graphic 70" descr="City with solid fill">
              <a:extLst>
                <a:ext uri="{FF2B5EF4-FFF2-40B4-BE49-F238E27FC236}">
                  <a16:creationId xmlns:a16="http://schemas.microsoft.com/office/drawing/2014/main" id="{7330C4CA-7ED3-348E-D301-7BF64D1DC6B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33158" y="1959762"/>
              <a:ext cx="518233" cy="484753"/>
            </a:xfrm>
            <a:prstGeom prst="rect">
              <a:avLst/>
            </a:prstGeom>
          </p:spPr>
        </p:pic>
        <p:sp>
          <p:nvSpPr>
            <p:cNvPr id="7" name="Freeform: Shape 6">
              <a:extLst>
                <a:ext uri="{FF2B5EF4-FFF2-40B4-BE49-F238E27FC236}">
                  <a16:creationId xmlns:a16="http://schemas.microsoft.com/office/drawing/2014/main" id="{0574A40D-A3CA-9BDC-EB04-CF08A269E55B}"/>
                </a:ext>
              </a:extLst>
            </p:cNvPr>
            <p:cNvSpPr/>
            <p:nvPr/>
          </p:nvSpPr>
          <p:spPr>
            <a:xfrm>
              <a:off x="4177651" y="2300179"/>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043" tIns="150043" rIns="150043" bIns="150043" numCol="1" spcCol="1270" anchor="ctr" anchorCtr="0">
              <a:noAutofit/>
            </a:bodyPr>
            <a:lstStyle/>
            <a:p>
              <a:pPr algn="ctr" defTabSz="966788">
                <a:lnSpc>
                  <a:spcPct val="90000"/>
                </a:lnSpc>
                <a:spcBef>
                  <a:spcPct val="0"/>
                </a:spcBef>
                <a:spcAft>
                  <a:spcPct val="35000"/>
                </a:spcAft>
              </a:pPr>
              <a:endParaRPr lang="en-US" sz="1400"/>
            </a:p>
          </p:txBody>
        </p:sp>
        <p:sp>
          <p:nvSpPr>
            <p:cNvPr id="13" name="Freeform: Shape 12">
              <a:extLst>
                <a:ext uri="{FF2B5EF4-FFF2-40B4-BE49-F238E27FC236}">
                  <a16:creationId xmlns:a16="http://schemas.microsoft.com/office/drawing/2014/main" id="{6A9F1183-D088-38E4-9234-C50D5892D9E2}"/>
                </a:ext>
              </a:extLst>
            </p:cNvPr>
            <p:cNvSpPr/>
            <p:nvPr/>
          </p:nvSpPr>
          <p:spPr>
            <a:xfrm rot="16200000">
              <a:off x="4167534" y="1991481"/>
              <a:ext cx="606029" cy="11367"/>
            </a:xfrm>
            <a:custGeom>
              <a:avLst/>
              <a:gdLst>
                <a:gd name="connsiteX0" fmla="*/ 0 w 1371799"/>
                <a:gd name="connsiteY0" fmla="*/ 12034 h 24068"/>
                <a:gd name="connsiteX1" fmla="*/ 1371799 w 1371799"/>
                <a:gd name="connsiteY1" fmla="*/ 12034 h 24068"/>
              </a:gdLst>
              <a:ahLst/>
              <a:cxnLst>
                <a:cxn ang="0">
                  <a:pos x="connsiteX0" y="connsiteY0"/>
                </a:cxn>
                <a:cxn ang="0">
                  <a:pos x="connsiteX1" y="connsiteY1"/>
                </a:cxn>
              </a:cxnLst>
              <a:rect l="l" t="t" r="r" b="b"/>
              <a:pathLst>
                <a:path w="1371799" h="24068">
                  <a:moveTo>
                    <a:pt x="0" y="12034"/>
                  </a:moveTo>
                  <a:lnTo>
                    <a:pt x="1371799" y="12034"/>
                  </a:lnTo>
                </a:path>
              </a:pathLst>
            </a:custGeom>
            <a:noFill/>
            <a:ln w="76200">
              <a:solidFill>
                <a:srgbClr val="BDC6D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29" tIns="-16695" rIns="498229" bIns="-16696" numCol="1" spcCol="1270" anchor="ctr" anchorCtr="0">
              <a:noAutofit/>
            </a:bodyPr>
            <a:lstStyle/>
            <a:p>
              <a:pPr algn="ctr" defTabSz="166688">
                <a:lnSpc>
                  <a:spcPct val="90000"/>
                </a:lnSpc>
                <a:spcBef>
                  <a:spcPct val="0"/>
                </a:spcBef>
                <a:spcAft>
                  <a:spcPct val="35000"/>
                </a:spcAft>
              </a:pPr>
              <a:endParaRPr lang="en-US" sz="100"/>
            </a:p>
          </p:txBody>
        </p:sp>
        <p:sp>
          <p:nvSpPr>
            <p:cNvPr id="15" name="Freeform: Shape 14">
              <a:extLst>
                <a:ext uri="{FF2B5EF4-FFF2-40B4-BE49-F238E27FC236}">
                  <a16:creationId xmlns:a16="http://schemas.microsoft.com/office/drawing/2014/main" id="{26036027-2AF6-C989-AEDA-C0F270EB2CCF}"/>
                </a:ext>
              </a:extLst>
            </p:cNvPr>
            <p:cNvSpPr/>
            <p:nvPr/>
          </p:nvSpPr>
          <p:spPr>
            <a:xfrm>
              <a:off x="4177651" y="1146201"/>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043" tIns="150043" rIns="150043" bIns="150043" numCol="1" spcCol="1270" anchor="ctr" anchorCtr="0">
              <a:noAutofit/>
            </a:bodyPr>
            <a:lstStyle/>
            <a:p>
              <a:pPr algn="ctr" defTabSz="966788">
                <a:lnSpc>
                  <a:spcPct val="90000"/>
                </a:lnSpc>
                <a:spcBef>
                  <a:spcPct val="0"/>
                </a:spcBef>
                <a:spcAft>
                  <a:spcPct val="35000"/>
                </a:spcAft>
              </a:pPr>
              <a:endParaRPr lang="en-US" sz="1400"/>
            </a:p>
          </p:txBody>
        </p:sp>
        <p:sp>
          <p:nvSpPr>
            <p:cNvPr id="16" name="Freeform: Shape 15">
              <a:extLst>
                <a:ext uri="{FF2B5EF4-FFF2-40B4-BE49-F238E27FC236}">
                  <a16:creationId xmlns:a16="http://schemas.microsoft.com/office/drawing/2014/main" id="{E82C4010-F8A8-2850-DE8B-C69BC00760FA}"/>
                </a:ext>
              </a:extLst>
            </p:cNvPr>
            <p:cNvSpPr/>
            <p:nvPr/>
          </p:nvSpPr>
          <p:spPr>
            <a:xfrm rot="18360000">
              <a:off x="4530103" y="2101677"/>
              <a:ext cx="606029" cy="11367"/>
            </a:xfrm>
            <a:custGeom>
              <a:avLst/>
              <a:gdLst>
                <a:gd name="connsiteX0" fmla="*/ 0 w 1371799"/>
                <a:gd name="connsiteY0" fmla="*/ 12034 h 24068"/>
                <a:gd name="connsiteX1" fmla="*/ 1371799 w 1371799"/>
                <a:gd name="connsiteY1" fmla="*/ 12034 h 24068"/>
              </a:gdLst>
              <a:ahLst/>
              <a:cxnLst>
                <a:cxn ang="0">
                  <a:pos x="connsiteX0" y="connsiteY0"/>
                </a:cxn>
                <a:cxn ang="0">
                  <a:pos x="connsiteX1" y="connsiteY1"/>
                </a:cxn>
              </a:cxnLst>
              <a:rect l="l" t="t" r="r" b="b"/>
              <a:pathLst>
                <a:path w="1371799" h="24068">
                  <a:moveTo>
                    <a:pt x="0" y="12034"/>
                  </a:moveTo>
                  <a:lnTo>
                    <a:pt x="1371799" y="12034"/>
                  </a:lnTo>
                </a:path>
              </a:pathLst>
            </a:custGeom>
            <a:noFill/>
            <a:ln w="76200">
              <a:solidFill>
                <a:srgbClr val="BDC6D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29" tIns="-16696" rIns="498228" bIns="-16696" numCol="1" spcCol="1270" anchor="ctr" anchorCtr="0">
              <a:noAutofit/>
            </a:bodyPr>
            <a:lstStyle/>
            <a:p>
              <a:pPr algn="ctr" defTabSz="166688">
                <a:lnSpc>
                  <a:spcPct val="90000"/>
                </a:lnSpc>
                <a:spcBef>
                  <a:spcPct val="0"/>
                </a:spcBef>
                <a:spcAft>
                  <a:spcPct val="35000"/>
                </a:spcAft>
              </a:pPr>
              <a:endParaRPr lang="en-US" sz="100"/>
            </a:p>
          </p:txBody>
        </p:sp>
        <p:sp>
          <p:nvSpPr>
            <p:cNvPr id="17" name="Freeform: Shape 16">
              <a:extLst>
                <a:ext uri="{FF2B5EF4-FFF2-40B4-BE49-F238E27FC236}">
                  <a16:creationId xmlns:a16="http://schemas.microsoft.com/office/drawing/2014/main" id="{D0156138-1962-F151-9C4B-CA02EC45507B}"/>
                </a:ext>
              </a:extLst>
            </p:cNvPr>
            <p:cNvSpPr/>
            <p:nvPr/>
          </p:nvSpPr>
          <p:spPr>
            <a:xfrm>
              <a:off x="4902790" y="1371204"/>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043" tIns="150043" rIns="150043" bIns="150043" numCol="1" spcCol="1270" anchor="ctr" anchorCtr="0">
              <a:noAutofit/>
            </a:bodyPr>
            <a:lstStyle/>
            <a:p>
              <a:pPr algn="ctr" defTabSz="966788">
                <a:lnSpc>
                  <a:spcPct val="90000"/>
                </a:lnSpc>
                <a:spcBef>
                  <a:spcPct val="0"/>
                </a:spcBef>
                <a:spcAft>
                  <a:spcPct val="35000"/>
                </a:spcAft>
              </a:pPr>
              <a:endParaRPr lang="en-US" sz="1400"/>
            </a:p>
          </p:txBody>
        </p:sp>
        <p:sp>
          <p:nvSpPr>
            <p:cNvPr id="18" name="Freeform: Shape 17">
              <a:extLst>
                <a:ext uri="{FF2B5EF4-FFF2-40B4-BE49-F238E27FC236}">
                  <a16:creationId xmlns:a16="http://schemas.microsoft.com/office/drawing/2014/main" id="{905B103E-990D-A885-3512-6FA957F618C2}"/>
                </a:ext>
              </a:extLst>
            </p:cNvPr>
            <p:cNvSpPr/>
            <p:nvPr/>
          </p:nvSpPr>
          <p:spPr>
            <a:xfrm rot="20520000">
              <a:off x="4733255" y="2390538"/>
              <a:ext cx="647885" cy="10633"/>
            </a:xfrm>
            <a:custGeom>
              <a:avLst/>
              <a:gdLst>
                <a:gd name="connsiteX0" fmla="*/ 0 w 1371799"/>
                <a:gd name="connsiteY0" fmla="*/ 12034 h 24068"/>
                <a:gd name="connsiteX1" fmla="*/ 1371799 w 1371799"/>
                <a:gd name="connsiteY1" fmla="*/ 12034 h 24068"/>
              </a:gdLst>
              <a:ahLst/>
              <a:cxnLst>
                <a:cxn ang="0">
                  <a:pos x="connsiteX0" y="connsiteY0"/>
                </a:cxn>
                <a:cxn ang="0">
                  <a:pos x="connsiteX1" y="connsiteY1"/>
                </a:cxn>
              </a:cxnLst>
              <a:rect l="l" t="t" r="r" b="b"/>
              <a:pathLst>
                <a:path w="1371799" h="24068">
                  <a:moveTo>
                    <a:pt x="0" y="12034"/>
                  </a:moveTo>
                  <a:lnTo>
                    <a:pt x="1371799" y="12034"/>
                  </a:lnTo>
                </a:path>
              </a:pathLst>
            </a:custGeom>
            <a:noFill/>
            <a:ln w="76200">
              <a:solidFill>
                <a:srgbClr val="BDC6D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29" tIns="-16696" rIns="498228" bIns="-16696" numCol="1" spcCol="1270" anchor="ctr" anchorCtr="0">
              <a:noAutofit/>
            </a:bodyPr>
            <a:lstStyle/>
            <a:p>
              <a:pPr algn="ctr" defTabSz="166688">
                <a:lnSpc>
                  <a:spcPct val="90000"/>
                </a:lnSpc>
                <a:spcBef>
                  <a:spcPct val="0"/>
                </a:spcBef>
                <a:spcAft>
                  <a:spcPct val="35000"/>
                </a:spcAft>
              </a:pPr>
              <a:endParaRPr lang="en-US" sz="100"/>
            </a:p>
          </p:txBody>
        </p:sp>
        <p:sp>
          <p:nvSpPr>
            <p:cNvPr id="19" name="Freeform: Shape 18">
              <a:extLst>
                <a:ext uri="{FF2B5EF4-FFF2-40B4-BE49-F238E27FC236}">
                  <a16:creationId xmlns:a16="http://schemas.microsoft.com/office/drawing/2014/main" id="{D0A6B838-22B3-919C-2B75-E80ABD6434DE}"/>
                </a:ext>
              </a:extLst>
            </p:cNvPr>
            <p:cNvSpPr/>
            <p:nvPr/>
          </p:nvSpPr>
          <p:spPr>
            <a:xfrm>
              <a:off x="5350950" y="1943581"/>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043" tIns="150043" rIns="150043" bIns="150043" numCol="1" spcCol="1270" anchor="ctr" anchorCtr="0">
              <a:noAutofit/>
            </a:bodyPr>
            <a:lstStyle/>
            <a:p>
              <a:pPr algn="ctr" defTabSz="966788">
                <a:lnSpc>
                  <a:spcPct val="90000"/>
                </a:lnSpc>
                <a:spcBef>
                  <a:spcPct val="0"/>
                </a:spcBef>
                <a:spcAft>
                  <a:spcPct val="35000"/>
                </a:spcAft>
              </a:pPr>
              <a:endParaRPr lang="en-US" sz="1400"/>
            </a:p>
          </p:txBody>
        </p:sp>
        <p:sp>
          <p:nvSpPr>
            <p:cNvPr id="20" name="Freeform: Shape 19">
              <a:extLst>
                <a:ext uri="{FF2B5EF4-FFF2-40B4-BE49-F238E27FC236}">
                  <a16:creationId xmlns:a16="http://schemas.microsoft.com/office/drawing/2014/main" id="{AAFDFC9D-31F9-F192-1F4D-56E6FCD99F9F}"/>
                </a:ext>
              </a:extLst>
            </p:cNvPr>
            <p:cNvSpPr/>
            <p:nvPr/>
          </p:nvSpPr>
          <p:spPr>
            <a:xfrm rot="1080000">
              <a:off x="4733255" y="2747138"/>
              <a:ext cx="647885" cy="10633"/>
            </a:xfrm>
            <a:custGeom>
              <a:avLst/>
              <a:gdLst>
                <a:gd name="connsiteX0" fmla="*/ 0 w 1371799"/>
                <a:gd name="connsiteY0" fmla="*/ 12034 h 24068"/>
                <a:gd name="connsiteX1" fmla="*/ 1371799 w 1371799"/>
                <a:gd name="connsiteY1" fmla="*/ 12034 h 24068"/>
              </a:gdLst>
              <a:ahLst/>
              <a:cxnLst>
                <a:cxn ang="0">
                  <a:pos x="connsiteX0" y="connsiteY0"/>
                </a:cxn>
                <a:cxn ang="0">
                  <a:pos x="connsiteX1" y="connsiteY1"/>
                </a:cxn>
              </a:cxnLst>
              <a:rect l="l" t="t" r="r" b="b"/>
              <a:pathLst>
                <a:path w="1371799" h="24068">
                  <a:moveTo>
                    <a:pt x="0" y="12034"/>
                  </a:moveTo>
                  <a:lnTo>
                    <a:pt x="1371799" y="12034"/>
                  </a:lnTo>
                </a:path>
              </a:pathLst>
            </a:custGeom>
            <a:noFill/>
            <a:ln w="76200">
              <a:solidFill>
                <a:srgbClr val="BDC6D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28" tIns="-16697" rIns="498229" bIns="-16695" numCol="1" spcCol="1270" anchor="ctr" anchorCtr="0">
              <a:noAutofit/>
            </a:bodyPr>
            <a:lstStyle/>
            <a:p>
              <a:pPr algn="ctr" defTabSz="166688">
                <a:lnSpc>
                  <a:spcPct val="90000"/>
                </a:lnSpc>
                <a:spcBef>
                  <a:spcPct val="0"/>
                </a:spcBef>
                <a:spcAft>
                  <a:spcPct val="35000"/>
                </a:spcAft>
              </a:pPr>
              <a:endParaRPr lang="en-US" sz="100"/>
            </a:p>
          </p:txBody>
        </p:sp>
        <p:sp>
          <p:nvSpPr>
            <p:cNvPr id="23" name="Freeform: Shape 22">
              <a:extLst>
                <a:ext uri="{FF2B5EF4-FFF2-40B4-BE49-F238E27FC236}">
                  <a16:creationId xmlns:a16="http://schemas.microsoft.com/office/drawing/2014/main" id="{37A9F1A1-7789-BF43-AAC3-17A048626AA1}"/>
                </a:ext>
              </a:extLst>
            </p:cNvPr>
            <p:cNvSpPr/>
            <p:nvPr/>
          </p:nvSpPr>
          <p:spPr>
            <a:xfrm>
              <a:off x="5350950" y="2656779"/>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043" tIns="150043" rIns="150043" bIns="150043" numCol="1" spcCol="1270" anchor="ctr" anchorCtr="0">
              <a:noAutofit/>
            </a:bodyPr>
            <a:lstStyle/>
            <a:p>
              <a:pPr algn="ctr" defTabSz="966788">
                <a:lnSpc>
                  <a:spcPct val="90000"/>
                </a:lnSpc>
                <a:spcBef>
                  <a:spcPct val="0"/>
                </a:spcBef>
                <a:spcAft>
                  <a:spcPct val="35000"/>
                </a:spcAft>
              </a:pPr>
              <a:endParaRPr lang="en-US" sz="1400"/>
            </a:p>
          </p:txBody>
        </p:sp>
        <p:sp>
          <p:nvSpPr>
            <p:cNvPr id="24" name="Freeform: Shape 23">
              <a:extLst>
                <a:ext uri="{FF2B5EF4-FFF2-40B4-BE49-F238E27FC236}">
                  <a16:creationId xmlns:a16="http://schemas.microsoft.com/office/drawing/2014/main" id="{C752BDEA-EB2E-B3AC-815D-F0993DD30427}"/>
                </a:ext>
              </a:extLst>
            </p:cNvPr>
            <p:cNvSpPr/>
            <p:nvPr/>
          </p:nvSpPr>
          <p:spPr>
            <a:xfrm rot="3240000">
              <a:off x="4530103" y="3035265"/>
              <a:ext cx="606029" cy="11367"/>
            </a:xfrm>
            <a:custGeom>
              <a:avLst/>
              <a:gdLst>
                <a:gd name="connsiteX0" fmla="*/ 0 w 1371799"/>
                <a:gd name="connsiteY0" fmla="*/ 12034 h 24068"/>
                <a:gd name="connsiteX1" fmla="*/ 1371799 w 1371799"/>
                <a:gd name="connsiteY1" fmla="*/ 12034 h 24068"/>
              </a:gdLst>
              <a:ahLst/>
              <a:cxnLst>
                <a:cxn ang="0">
                  <a:pos x="connsiteX0" y="connsiteY0"/>
                </a:cxn>
                <a:cxn ang="0">
                  <a:pos x="connsiteX1" y="connsiteY1"/>
                </a:cxn>
              </a:cxnLst>
              <a:rect l="l" t="t" r="r" b="b"/>
              <a:pathLst>
                <a:path w="1371799" h="24068">
                  <a:moveTo>
                    <a:pt x="0" y="12034"/>
                  </a:moveTo>
                  <a:lnTo>
                    <a:pt x="1371799" y="12034"/>
                  </a:lnTo>
                </a:path>
              </a:pathLst>
            </a:custGeom>
            <a:noFill/>
            <a:ln w="76200">
              <a:solidFill>
                <a:srgbClr val="BDC6D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28" tIns="-16697" rIns="498229" bIns="-16695" numCol="1" spcCol="1270" anchor="ctr" anchorCtr="0">
              <a:noAutofit/>
            </a:bodyPr>
            <a:lstStyle/>
            <a:p>
              <a:pPr algn="ctr" defTabSz="166688">
                <a:lnSpc>
                  <a:spcPct val="90000"/>
                </a:lnSpc>
                <a:spcBef>
                  <a:spcPct val="0"/>
                </a:spcBef>
                <a:spcAft>
                  <a:spcPct val="35000"/>
                </a:spcAft>
              </a:pPr>
              <a:endParaRPr lang="en-US" sz="100"/>
            </a:p>
          </p:txBody>
        </p:sp>
        <p:sp>
          <p:nvSpPr>
            <p:cNvPr id="25" name="Freeform: Shape 24">
              <a:extLst>
                <a:ext uri="{FF2B5EF4-FFF2-40B4-BE49-F238E27FC236}">
                  <a16:creationId xmlns:a16="http://schemas.microsoft.com/office/drawing/2014/main" id="{4BFE0CE4-EDA9-82BC-F19E-E8CE264F6A04}"/>
                </a:ext>
              </a:extLst>
            </p:cNvPr>
            <p:cNvSpPr/>
            <p:nvPr/>
          </p:nvSpPr>
          <p:spPr>
            <a:xfrm>
              <a:off x="4902790" y="3233768"/>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378" tIns="163378" rIns="163378" bIns="163378" numCol="1" spcCol="1270" anchor="ctr" anchorCtr="0">
              <a:noAutofit/>
            </a:bodyPr>
            <a:lstStyle/>
            <a:p>
              <a:pPr algn="ctr" defTabSz="1900238">
                <a:lnSpc>
                  <a:spcPct val="90000"/>
                </a:lnSpc>
                <a:spcBef>
                  <a:spcPct val="0"/>
                </a:spcBef>
                <a:spcAft>
                  <a:spcPct val="35000"/>
                </a:spcAft>
              </a:pPr>
              <a:endParaRPr lang="en-US" sz="3200"/>
            </a:p>
          </p:txBody>
        </p:sp>
        <p:sp>
          <p:nvSpPr>
            <p:cNvPr id="26" name="Freeform: Shape 25">
              <a:extLst>
                <a:ext uri="{FF2B5EF4-FFF2-40B4-BE49-F238E27FC236}">
                  <a16:creationId xmlns:a16="http://schemas.microsoft.com/office/drawing/2014/main" id="{0D663C05-42A4-3664-4B69-75EC4019A3F4}"/>
                </a:ext>
              </a:extLst>
            </p:cNvPr>
            <p:cNvSpPr/>
            <p:nvPr/>
          </p:nvSpPr>
          <p:spPr>
            <a:xfrm rot="5400000">
              <a:off x="4167534" y="3145460"/>
              <a:ext cx="606029" cy="11367"/>
            </a:xfrm>
            <a:custGeom>
              <a:avLst/>
              <a:gdLst>
                <a:gd name="connsiteX0" fmla="*/ 0 w 1371799"/>
                <a:gd name="connsiteY0" fmla="*/ 12034 h 24068"/>
                <a:gd name="connsiteX1" fmla="*/ 1371799 w 1371799"/>
                <a:gd name="connsiteY1" fmla="*/ 12034 h 24068"/>
              </a:gdLst>
              <a:ahLst/>
              <a:cxnLst>
                <a:cxn ang="0">
                  <a:pos x="connsiteX0" y="connsiteY0"/>
                </a:cxn>
                <a:cxn ang="0">
                  <a:pos x="connsiteX1" y="connsiteY1"/>
                </a:cxn>
              </a:cxnLst>
              <a:rect l="l" t="t" r="r" b="b"/>
              <a:pathLst>
                <a:path w="1371799" h="24068">
                  <a:moveTo>
                    <a:pt x="0" y="12034"/>
                  </a:moveTo>
                  <a:lnTo>
                    <a:pt x="1371799" y="12034"/>
                  </a:lnTo>
                </a:path>
              </a:pathLst>
            </a:custGeom>
            <a:noFill/>
            <a:ln w="76200">
              <a:solidFill>
                <a:srgbClr val="BDC6D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28" tIns="-16696" rIns="498230" bIns="-16695" numCol="1" spcCol="1270" anchor="ctr" anchorCtr="0">
              <a:noAutofit/>
            </a:bodyPr>
            <a:lstStyle/>
            <a:p>
              <a:pPr algn="ctr" defTabSz="166688">
                <a:lnSpc>
                  <a:spcPct val="90000"/>
                </a:lnSpc>
                <a:spcBef>
                  <a:spcPct val="0"/>
                </a:spcBef>
                <a:spcAft>
                  <a:spcPct val="35000"/>
                </a:spcAft>
              </a:pPr>
              <a:endParaRPr lang="en-US" sz="100"/>
            </a:p>
          </p:txBody>
        </p:sp>
        <p:sp>
          <p:nvSpPr>
            <p:cNvPr id="27" name="Freeform: Shape 26">
              <a:extLst>
                <a:ext uri="{FF2B5EF4-FFF2-40B4-BE49-F238E27FC236}">
                  <a16:creationId xmlns:a16="http://schemas.microsoft.com/office/drawing/2014/main" id="{5D19105C-CD4A-CCC5-E4A8-A3A838DB0901}"/>
                </a:ext>
              </a:extLst>
            </p:cNvPr>
            <p:cNvSpPr/>
            <p:nvPr/>
          </p:nvSpPr>
          <p:spPr>
            <a:xfrm>
              <a:off x="4177651" y="3454158"/>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378" tIns="163378" rIns="163378" bIns="163378" numCol="1" spcCol="1270" anchor="ctr" anchorCtr="0">
              <a:noAutofit/>
            </a:bodyPr>
            <a:lstStyle/>
            <a:p>
              <a:pPr algn="ctr" defTabSz="1900238">
                <a:lnSpc>
                  <a:spcPct val="90000"/>
                </a:lnSpc>
                <a:spcBef>
                  <a:spcPct val="0"/>
                </a:spcBef>
                <a:spcAft>
                  <a:spcPct val="35000"/>
                </a:spcAft>
              </a:pPr>
              <a:endParaRPr lang="en-US" sz="3200"/>
            </a:p>
          </p:txBody>
        </p:sp>
        <p:sp>
          <p:nvSpPr>
            <p:cNvPr id="28" name="Freeform: Shape 27">
              <a:extLst>
                <a:ext uri="{FF2B5EF4-FFF2-40B4-BE49-F238E27FC236}">
                  <a16:creationId xmlns:a16="http://schemas.microsoft.com/office/drawing/2014/main" id="{F2C8A4AA-9BDA-7E30-478B-16829FDFB111}"/>
                </a:ext>
              </a:extLst>
            </p:cNvPr>
            <p:cNvSpPr/>
            <p:nvPr/>
          </p:nvSpPr>
          <p:spPr>
            <a:xfrm rot="18360000">
              <a:off x="3804964" y="3035264"/>
              <a:ext cx="606029" cy="11368"/>
            </a:xfrm>
            <a:custGeom>
              <a:avLst/>
              <a:gdLst>
                <a:gd name="connsiteX0" fmla="*/ 0 w 1371799"/>
                <a:gd name="connsiteY0" fmla="*/ 12034 h 24068"/>
                <a:gd name="connsiteX1" fmla="*/ 1371799 w 1371799"/>
                <a:gd name="connsiteY1" fmla="*/ 12034 h 24068"/>
              </a:gdLst>
              <a:ahLst/>
              <a:cxnLst>
                <a:cxn ang="0">
                  <a:pos x="connsiteX0" y="connsiteY0"/>
                </a:cxn>
                <a:cxn ang="0">
                  <a:pos x="connsiteX1" y="connsiteY1"/>
                </a:cxn>
              </a:cxnLst>
              <a:rect l="l" t="t" r="r" b="b"/>
              <a:pathLst>
                <a:path w="1371799" h="24068">
                  <a:moveTo>
                    <a:pt x="1371799" y="12034"/>
                  </a:moveTo>
                  <a:lnTo>
                    <a:pt x="0" y="12034"/>
                  </a:lnTo>
                </a:path>
              </a:pathLst>
            </a:custGeom>
            <a:noFill/>
            <a:ln w="76200">
              <a:solidFill>
                <a:srgbClr val="BDC6D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28" tIns="-16695" rIns="498229" bIns="-16696" numCol="1" spcCol="1270" anchor="ctr" anchorCtr="0">
              <a:noAutofit/>
            </a:bodyPr>
            <a:lstStyle/>
            <a:p>
              <a:pPr algn="ctr" defTabSz="166688">
                <a:lnSpc>
                  <a:spcPct val="90000"/>
                </a:lnSpc>
                <a:spcBef>
                  <a:spcPct val="0"/>
                </a:spcBef>
                <a:spcAft>
                  <a:spcPct val="35000"/>
                </a:spcAft>
              </a:pPr>
              <a:endParaRPr lang="en-US" sz="100"/>
            </a:p>
          </p:txBody>
        </p:sp>
        <p:sp>
          <p:nvSpPr>
            <p:cNvPr id="29" name="Freeform: Shape 28">
              <a:extLst>
                <a:ext uri="{FF2B5EF4-FFF2-40B4-BE49-F238E27FC236}">
                  <a16:creationId xmlns:a16="http://schemas.microsoft.com/office/drawing/2014/main" id="{37B6E015-36F2-F270-1462-43BDD0D1306B}"/>
                </a:ext>
              </a:extLst>
            </p:cNvPr>
            <p:cNvSpPr/>
            <p:nvPr/>
          </p:nvSpPr>
          <p:spPr>
            <a:xfrm>
              <a:off x="3452512" y="3233768"/>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378" tIns="163378" rIns="163378" bIns="163378" numCol="1" spcCol="1270" anchor="ctr" anchorCtr="0">
              <a:noAutofit/>
            </a:bodyPr>
            <a:lstStyle/>
            <a:p>
              <a:pPr algn="ctr" defTabSz="1900238">
                <a:lnSpc>
                  <a:spcPct val="90000"/>
                </a:lnSpc>
                <a:spcBef>
                  <a:spcPct val="0"/>
                </a:spcBef>
                <a:spcAft>
                  <a:spcPct val="35000"/>
                </a:spcAft>
              </a:pPr>
              <a:endParaRPr lang="en-US" sz="3200"/>
            </a:p>
          </p:txBody>
        </p:sp>
        <p:sp>
          <p:nvSpPr>
            <p:cNvPr id="30" name="Freeform: Shape 29">
              <a:extLst>
                <a:ext uri="{FF2B5EF4-FFF2-40B4-BE49-F238E27FC236}">
                  <a16:creationId xmlns:a16="http://schemas.microsoft.com/office/drawing/2014/main" id="{89479BCC-5E71-AECF-91C1-091347E843CE}"/>
                </a:ext>
              </a:extLst>
            </p:cNvPr>
            <p:cNvSpPr/>
            <p:nvPr/>
          </p:nvSpPr>
          <p:spPr>
            <a:xfrm rot="20520000">
              <a:off x="3559956" y="2747137"/>
              <a:ext cx="647886" cy="10633"/>
            </a:xfrm>
            <a:custGeom>
              <a:avLst/>
              <a:gdLst>
                <a:gd name="connsiteX0" fmla="*/ 0 w 1371799"/>
                <a:gd name="connsiteY0" fmla="*/ 12034 h 24068"/>
                <a:gd name="connsiteX1" fmla="*/ 1371799 w 1371799"/>
                <a:gd name="connsiteY1" fmla="*/ 12034 h 24068"/>
              </a:gdLst>
              <a:ahLst/>
              <a:cxnLst>
                <a:cxn ang="0">
                  <a:pos x="connsiteX0" y="connsiteY0"/>
                </a:cxn>
                <a:cxn ang="0">
                  <a:pos x="connsiteX1" y="connsiteY1"/>
                </a:cxn>
              </a:cxnLst>
              <a:rect l="l" t="t" r="r" b="b"/>
              <a:pathLst>
                <a:path w="1371799" h="24068">
                  <a:moveTo>
                    <a:pt x="1371799" y="12034"/>
                  </a:moveTo>
                  <a:lnTo>
                    <a:pt x="0" y="12034"/>
                  </a:lnTo>
                </a:path>
              </a:pathLst>
            </a:custGeom>
            <a:noFill/>
            <a:ln w="76200">
              <a:solidFill>
                <a:srgbClr val="BDC6D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28" tIns="-16696" rIns="498230" bIns="-16695" numCol="1" spcCol="1270" anchor="ctr" anchorCtr="0">
              <a:noAutofit/>
            </a:bodyPr>
            <a:lstStyle/>
            <a:p>
              <a:pPr algn="ctr" defTabSz="166688">
                <a:lnSpc>
                  <a:spcPct val="90000"/>
                </a:lnSpc>
                <a:spcBef>
                  <a:spcPct val="0"/>
                </a:spcBef>
                <a:spcAft>
                  <a:spcPct val="35000"/>
                </a:spcAft>
              </a:pPr>
              <a:endParaRPr lang="en-US" sz="100"/>
            </a:p>
          </p:txBody>
        </p:sp>
        <p:sp>
          <p:nvSpPr>
            <p:cNvPr id="33" name="Freeform: Shape 32">
              <a:extLst>
                <a:ext uri="{FF2B5EF4-FFF2-40B4-BE49-F238E27FC236}">
                  <a16:creationId xmlns:a16="http://schemas.microsoft.com/office/drawing/2014/main" id="{470BBBC7-C7F2-35C9-6C05-9C26ACE01C0B}"/>
                </a:ext>
              </a:extLst>
            </p:cNvPr>
            <p:cNvSpPr/>
            <p:nvPr/>
          </p:nvSpPr>
          <p:spPr>
            <a:xfrm>
              <a:off x="3004352" y="2656779"/>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378" tIns="163378" rIns="163378" bIns="163378" numCol="1" spcCol="1270" anchor="ctr" anchorCtr="0">
              <a:noAutofit/>
            </a:bodyPr>
            <a:lstStyle/>
            <a:p>
              <a:pPr algn="ctr" defTabSz="1900238">
                <a:lnSpc>
                  <a:spcPct val="90000"/>
                </a:lnSpc>
                <a:spcBef>
                  <a:spcPct val="0"/>
                </a:spcBef>
                <a:spcAft>
                  <a:spcPct val="35000"/>
                </a:spcAft>
              </a:pPr>
              <a:endParaRPr lang="en-US" sz="3200" dirty="0"/>
            </a:p>
          </p:txBody>
        </p:sp>
        <p:sp>
          <p:nvSpPr>
            <p:cNvPr id="34" name="Freeform: Shape 33">
              <a:extLst>
                <a:ext uri="{FF2B5EF4-FFF2-40B4-BE49-F238E27FC236}">
                  <a16:creationId xmlns:a16="http://schemas.microsoft.com/office/drawing/2014/main" id="{9A7E70FB-6B49-D750-5925-42CBAA20F396}"/>
                </a:ext>
              </a:extLst>
            </p:cNvPr>
            <p:cNvSpPr/>
            <p:nvPr/>
          </p:nvSpPr>
          <p:spPr>
            <a:xfrm rot="1080000">
              <a:off x="3559956" y="2390538"/>
              <a:ext cx="647886" cy="10633"/>
            </a:xfrm>
            <a:custGeom>
              <a:avLst/>
              <a:gdLst>
                <a:gd name="connsiteX0" fmla="*/ 0 w 1371799"/>
                <a:gd name="connsiteY0" fmla="*/ 12034 h 24068"/>
                <a:gd name="connsiteX1" fmla="*/ 1371799 w 1371799"/>
                <a:gd name="connsiteY1" fmla="*/ 12034 h 24068"/>
              </a:gdLst>
              <a:ahLst/>
              <a:cxnLst>
                <a:cxn ang="0">
                  <a:pos x="connsiteX0" y="connsiteY0"/>
                </a:cxn>
                <a:cxn ang="0">
                  <a:pos x="connsiteX1" y="connsiteY1"/>
                </a:cxn>
              </a:cxnLst>
              <a:rect l="l" t="t" r="r" b="b"/>
              <a:pathLst>
                <a:path w="1371799" h="24068">
                  <a:moveTo>
                    <a:pt x="1371799" y="12034"/>
                  </a:moveTo>
                  <a:lnTo>
                    <a:pt x="0" y="12034"/>
                  </a:lnTo>
                </a:path>
              </a:pathLst>
            </a:custGeom>
            <a:noFill/>
            <a:ln w="76200">
              <a:solidFill>
                <a:srgbClr val="BDC6D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29" tIns="-16695" rIns="498229" bIns="-16696" numCol="1" spcCol="1270" anchor="ctr" anchorCtr="0">
              <a:noAutofit/>
            </a:bodyPr>
            <a:lstStyle/>
            <a:p>
              <a:pPr algn="ctr" defTabSz="166688">
                <a:lnSpc>
                  <a:spcPct val="90000"/>
                </a:lnSpc>
                <a:spcBef>
                  <a:spcPct val="0"/>
                </a:spcBef>
                <a:spcAft>
                  <a:spcPct val="35000"/>
                </a:spcAft>
              </a:pPr>
              <a:endParaRPr lang="en-US" sz="100"/>
            </a:p>
          </p:txBody>
        </p:sp>
        <p:sp>
          <p:nvSpPr>
            <p:cNvPr id="37" name="Freeform: Shape 36">
              <a:extLst>
                <a:ext uri="{FF2B5EF4-FFF2-40B4-BE49-F238E27FC236}">
                  <a16:creationId xmlns:a16="http://schemas.microsoft.com/office/drawing/2014/main" id="{5221DA8A-9593-C320-2531-0E7F8D8AD99A}"/>
                </a:ext>
              </a:extLst>
            </p:cNvPr>
            <p:cNvSpPr/>
            <p:nvPr/>
          </p:nvSpPr>
          <p:spPr>
            <a:xfrm rot="3240000">
              <a:off x="3804964" y="2101676"/>
              <a:ext cx="606029" cy="11368"/>
            </a:xfrm>
            <a:custGeom>
              <a:avLst/>
              <a:gdLst>
                <a:gd name="connsiteX0" fmla="*/ 0 w 1371799"/>
                <a:gd name="connsiteY0" fmla="*/ 12034 h 24068"/>
                <a:gd name="connsiteX1" fmla="*/ 1371799 w 1371799"/>
                <a:gd name="connsiteY1" fmla="*/ 12034 h 24068"/>
              </a:gdLst>
              <a:ahLst/>
              <a:cxnLst>
                <a:cxn ang="0">
                  <a:pos x="connsiteX0" y="connsiteY0"/>
                </a:cxn>
                <a:cxn ang="0">
                  <a:pos x="connsiteX1" y="connsiteY1"/>
                </a:cxn>
              </a:cxnLst>
              <a:rect l="l" t="t" r="r" b="b"/>
              <a:pathLst>
                <a:path w="1371799" h="24068">
                  <a:moveTo>
                    <a:pt x="1371799" y="12034"/>
                  </a:moveTo>
                  <a:lnTo>
                    <a:pt x="0" y="12034"/>
                  </a:lnTo>
                </a:path>
              </a:pathLst>
            </a:custGeom>
            <a:noFill/>
            <a:ln w="76200">
              <a:solidFill>
                <a:srgbClr val="BDC6D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29" tIns="-16696" rIns="498228" bIns="-16695" numCol="1" spcCol="1270" anchor="ctr" anchorCtr="0">
              <a:noAutofit/>
            </a:bodyPr>
            <a:lstStyle/>
            <a:p>
              <a:pPr algn="ctr" defTabSz="166688">
                <a:lnSpc>
                  <a:spcPct val="90000"/>
                </a:lnSpc>
                <a:spcBef>
                  <a:spcPct val="0"/>
                </a:spcBef>
                <a:spcAft>
                  <a:spcPct val="35000"/>
                </a:spcAft>
              </a:pPr>
              <a:endParaRPr lang="en-US" sz="100"/>
            </a:p>
          </p:txBody>
        </p:sp>
        <p:sp>
          <p:nvSpPr>
            <p:cNvPr id="40" name="Freeform: Shape 39">
              <a:extLst>
                <a:ext uri="{FF2B5EF4-FFF2-40B4-BE49-F238E27FC236}">
                  <a16:creationId xmlns:a16="http://schemas.microsoft.com/office/drawing/2014/main" id="{790C74D6-7F91-D2CE-1F02-3934275BAD29}"/>
                </a:ext>
              </a:extLst>
            </p:cNvPr>
            <p:cNvSpPr/>
            <p:nvPr/>
          </p:nvSpPr>
          <p:spPr>
            <a:xfrm>
              <a:off x="3452512" y="1366591"/>
              <a:ext cx="585794" cy="547949"/>
            </a:xfrm>
            <a:custGeom>
              <a:avLst/>
              <a:gdLst>
                <a:gd name="connsiteX0" fmla="*/ 0 w 1240330"/>
                <a:gd name="connsiteY0" fmla="*/ 620165 h 1240330"/>
                <a:gd name="connsiteX1" fmla="*/ 620165 w 1240330"/>
                <a:gd name="connsiteY1" fmla="*/ 0 h 1240330"/>
                <a:gd name="connsiteX2" fmla="*/ 1240330 w 1240330"/>
                <a:gd name="connsiteY2" fmla="*/ 620165 h 1240330"/>
                <a:gd name="connsiteX3" fmla="*/ 620165 w 1240330"/>
                <a:gd name="connsiteY3" fmla="*/ 1240330 h 1240330"/>
                <a:gd name="connsiteX4" fmla="*/ 0 w 1240330"/>
                <a:gd name="connsiteY4" fmla="*/ 620165 h 1240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330" h="1240330">
                  <a:moveTo>
                    <a:pt x="0" y="620165"/>
                  </a:moveTo>
                  <a:cubicBezTo>
                    <a:pt x="0" y="277657"/>
                    <a:pt x="277657" y="0"/>
                    <a:pt x="620165" y="0"/>
                  </a:cubicBezTo>
                  <a:cubicBezTo>
                    <a:pt x="962673" y="0"/>
                    <a:pt x="1240330" y="277657"/>
                    <a:pt x="1240330" y="620165"/>
                  </a:cubicBezTo>
                  <a:cubicBezTo>
                    <a:pt x="1240330" y="962673"/>
                    <a:pt x="962673" y="1240330"/>
                    <a:pt x="620165" y="1240330"/>
                  </a:cubicBezTo>
                  <a:cubicBezTo>
                    <a:pt x="277657" y="1240330"/>
                    <a:pt x="0" y="962673"/>
                    <a:pt x="0" y="620165"/>
                  </a:cubicBez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378" tIns="163378" rIns="163378" bIns="163378" numCol="1" spcCol="1270" anchor="ctr" anchorCtr="0">
              <a:noAutofit/>
            </a:bodyPr>
            <a:lstStyle/>
            <a:p>
              <a:pPr algn="ctr" defTabSz="1900238">
                <a:lnSpc>
                  <a:spcPct val="90000"/>
                </a:lnSpc>
                <a:spcBef>
                  <a:spcPct val="0"/>
                </a:spcBef>
                <a:spcAft>
                  <a:spcPct val="35000"/>
                </a:spcAft>
              </a:pPr>
              <a:endParaRPr lang="en-US" sz="3200"/>
            </a:p>
          </p:txBody>
        </p:sp>
        <p:grpSp>
          <p:nvGrpSpPr>
            <p:cNvPr id="50" name="Group 49">
              <a:extLst>
                <a:ext uri="{FF2B5EF4-FFF2-40B4-BE49-F238E27FC236}">
                  <a16:creationId xmlns:a16="http://schemas.microsoft.com/office/drawing/2014/main" id="{AAFCB97A-58FA-2E2D-11D5-848F04F6587D}"/>
                </a:ext>
              </a:extLst>
            </p:cNvPr>
            <p:cNvGrpSpPr/>
            <p:nvPr/>
          </p:nvGrpSpPr>
          <p:grpSpPr>
            <a:xfrm>
              <a:off x="3983709" y="2067652"/>
              <a:ext cx="976442" cy="949786"/>
              <a:chOff x="5187809" y="2572057"/>
              <a:chExt cx="2067467" cy="2149923"/>
            </a:xfrm>
          </p:grpSpPr>
          <p:grpSp>
            <p:nvGrpSpPr>
              <p:cNvPr id="85" name="Group 84">
                <a:extLst>
                  <a:ext uri="{FF2B5EF4-FFF2-40B4-BE49-F238E27FC236}">
                    <a16:creationId xmlns:a16="http://schemas.microsoft.com/office/drawing/2014/main" id="{C840339B-EC05-3D48-3D9E-21C2E93877F5}"/>
                  </a:ext>
                </a:extLst>
              </p:cNvPr>
              <p:cNvGrpSpPr/>
              <p:nvPr/>
            </p:nvGrpSpPr>
            <p:grpSpPr>
              <a:xfrm>
                <a:off x="5187809" y="2638703"/>
                <a:ext cx="2045706" cy="2083277"/>
                <a:chOff x="5121064" y="2913845"/>
                <a:chExt cx="1912486" cy="1947611"/>
              </a:xfrm>
            </p:grpSpPr>
            <p:sp>
              <p:nvSpPr>
                <p:cNvPr id="87" name="Oval 86">
                  <a:extLst>
                    <a:ext uri="{FF2B5EF4-FFF2-40B4-BE49-F238E27FC236}">
                      <a16:creationId xmlns:a16="http://schemas.microsoft.com/office/drawing/2014/main" id="{929469FC-9FEE-1EC9-EABE-C61D61B53005}"/>
                    </a:ext>
                  </a:extLst>
                </p:cNvPr>
                <p:cNvSpPr/>
                <p:nvPr/>
              </p:nvSpPr>
              <p:spPr>
                <a:xfrm>
                  <a:off x="5121064" y="2913845"/>
                  <a:ext cx="1912486" cy="1947611"/>
                </a:xfrm>
                <a:prstGeom prst="ellipse">
                  <a:avLst/>
                </a:prstGeom>
                <a:solidFill>
                  <a:srgbClr val="12A8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88" name="TextBox 87">
                  <a:extLst>
                    <a:ext uri="{FF2B5EF4-FFF2-40B4-BE49-F238E27FC236}">
                      <a16:creationId xmlns:a16="http://schemas.microsoft.com/office/drawing/2014/main" id="{A7F6041A-23DC-CB04-980D-15768942A660}"/>
                    </a:ext>
                  </a:extLst>
                </p:cNvPr>
                <p:cNvSpPr txBox="1"/>
                <p:nvPr/>
              </p:nvSpPr>
              <p:spPr>
                <a:xfrm>
                  <a:off x="5175830" y="3632271"/>
                  <a:ext cx="1828541" cy="566741"/>
                </a:xfrm>
                <a:prstGeom prst="rect">
                  <a:avLst/>
                </a:prstGeom>
                <a:noFill/>
              </p:spPr>
              <p:txBody>
                <a:bodyPr wrap="square" rtlCol="0">
                  <a:spAutoFit/>
                </a:bodyPr>
                <a:lstStyle/>
                <a:p>
                  <a:pPr algn="ctr"/>
                  <a:r>
                    <a:rPr lang="en-US" sz="900" b="1" dirty="0">
                      <a:solidFill>
                        <a:schemeClr val="bg1"/>
                      </a:solidFill>
                    </a:rPr>
                    <a:t>PARTICIPANT</a:t>
                  </a:r>
                </a:p>
              </p:txBody>
            </p:sp>
          </p:grpSp>
          <p:pic>
            <p:nvPicPr>
              <p:cNvPr id="86" name="Graphic 85" descr="User with solid fill">
                <a:extLst>
                  <a:ext uri="{FF2B5EF4-FFF2-40B4-BE49-F238E27FC236}">
                    <a16:creationId xmlns:a16="http://schemas.microsoft.com/office/drawing/2014/main" id="{8B6E6F4E-73CD-9A43-B869-43B8C23A9CC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237751" y="2572057"/>
                <a:ext cx="2017525" cy="2017524"/>
              </a:xfrm>
              <a:prstGeom prst="rect">
                <a:avLst/>
              </a:prstGeom>
            </p:spPr>
          </p:pic>
        </p:grpSp>
        <p:grpSp>
          <p:nvGrpSpPr>
            <p:cNvPr id="55" name="Group 54">
              <a:extLst>
                <a:ext uri="{FF2B5EF4-FFF2-40B4-BE49-F238E27FC236}">
                  <a16:creationId xmlns:a16="http://schemas.microsoft.com/office/drawing/2014/main" id="{760589D0-5877-C276-3DE5-570EB3574B3C}"/>
                </a:ext>
              </a:extLst>
            </p:cNvPr>
            <p:cNvGrpSpPr/>
            <p:nvPr/>
          </p:nvGrpSpPr>
          <p:grpSpPr>
            <a:xfrm>
              <a:off x="3357453" y="1309760"/>
              <a:ext cx="796244" cy="674898"/>
              <a:chOff x="4435893" y="759805"/>
              <a:chExt cx="1685925" cy="1527688"/>
            </a:xfrm>
          </p:grpSpPr>
          <p:pic>
            <p:nvPicPr>
              <p:cNvPr id="83" name="Graphic 82" descr="Books with solid fill">
                <a:extLst>
                  <a:ext uri="{FF2B5EF4-FFF2-40B4-BE49-F238E27FC236}">
                    <a16:creationId xmlns:a16="http://schemas.microsoft.com/office/drawing/2014/main" id="{25A888EE-2C32-642F-9460-A3AD3C271AE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730161" y="759805"/>
                <a:ext cx="1097280" cy="1097280"/>
              </a:xfrm>
              <a:prstGeom prst="rect">
                <a:avLst/>
              </a:prstGeom>
            </p:spPr>
          </p:pic>
          <p:sp>
            <p:nvSpPr>
              <p:cNvPr id="84" name="TextBox 83">
                <a:extLst>
                  <a:ext uri="{FF2B5EF4-FFF2-40B4-BE49-F238E27FC236}">
                    <a16:creationId xmlns:a16="http://schemas.microsoft.com/office/drawing/2014/main" id="{91C483D8-8B96-7DCA-F603-4535FACA0034}"/>
                  </a:ext>
                </a:extLst>
              </p:cNvPr>
              <p:cNvSpPr txBox="1"/>
              <p:nvPr/>
            </p:nvSpPr>
            <p:spPr>
              <a:xfrm>
                <a:off x="4435893" y="1762103"/>
                <a:ext cx="1685925" cy="525390"/>
              </a:xfrm>
              <a:prstGeom prst="rect">
                <a:avLst/>
              </a:prstGeom>
              <a:noFill/>
            </p:spPr>
            <p:txBody>
              <a:bodyPr wrap="square" rtlCol="0">
                <a:spAutoFit/>
              </a:bodyPr>
              <a:lstStyle/>
              <a:p>
                <a:pPr algn="ctr"/>
                <a:r>
                  <a:rPr lang="en-US" sz="700" b="1" dirty="0"/>
                  <a:t>Education</a:t>
                </a:r>
              </a:p>
            </p:txBody>
          </p:sp>
        </p:grpSp>
        <p:grpSp>
          <p:nvGrpSpPr>
            <p:cNvPr id="56" name="Group 55">
              <a:extLst>
                <a:ext uri="{FF2B5EF4-FFF2-40B4-BE49-F238E27FC236}">
                  <a16:creationId xmlns:a16="http://schemas.microsoft.com/office/drawing/2014/main" id="{59B5E82F-4F27-2BFA-0EDC-18338F53FBBC}"/>
                </a:ext>
              </a:extLst>
            </p:cNvPr>
            <p:cNvGrpSpPr/>
            <p:nvPr/>
          </p:nvGrpSpPr>
          <p:grpSpPr>
            <a:xfrm>
              <a:off x="4077406" y="1108342"/>
              <a:ext cx="796244" cy="679786"/>
              <a:chOff x="2772086" y="1637538"/>
              <a:chExt cx="1685925" cy="1538754"/>
            </a:xfrm>
          </p:grpSpPr>
          <p:pic>
            <p:nvPicPr>
              <p:cNvPr id="81" name="Graphic 80" descr="Train with solid fill">
                <a:extLst>
                  <a:ext uri="{FF2B5EF4-FFF2-40B4-BE49-F238E27FC236}">
                    <a16:creationId xmlns:a16="http://schemas.microsoft.com/office/drawing/2014/main" id="{8D29753D-8A40-447F-41EE-2E536A7626B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066409" y="1637538"/>
                <a:ext cx="1097280" cy="1097280"/>
              </a:xfrm>
              <a:prstGeom prst="rect">
                <a:avLst/>
              </a:prstGeom>
            </p:spPr>
          </p:pic>
          <p:sp>
            <p:nvSpPr>
              <p:cNvPr id="82" name="TextBox 81">
                <a:extLst>
                  <a:ext uri="{FF2B5EF4-FFF2-40B4-BE49-F238E27FC236}">
                    <a16:creationId xmlns:a16="http://schemas.microsoft.com/office/drawing/2014/main" id="{C2AE5D85-41B7-796E-0569-1FE4ED9793BF}"/>
                  </a:ext>
                </a:extLst>
              </p:cNvPr>
              <p:cNvSpPr txBox="1"/>
              <p:nvPr/>
            </p:nvSpPr>
            <p:spPr>
              <a:xfrm>
                <a:off x="2772086" y="2650902"/>
                <a:ext cx="1685925" cy="525390"/>
              </a:xfrm>
              <a:prstGeom prst="rect">
                <a:avLst/>
              </a:prstGeom>
              <a:noFill/>
            </p:spPr>
            <p:txBody>
              <a:bodyPr wrap="square" rtlCol="0">
                <a:spAutoFit/>
              </a:bodyPr>
              <a:lstStyle/>
              <a:p>
                <a:pPr algn="ctr"/>
                <a:r>
                  <a:rPr lang="en-US" sz="700" b="1" dirty="0"/>
                  <a:t>Transportation</a:t>
                </a:r>
              </a:p>
            </p:txBody>
          </p:sp>
        </p:grpSp>
        <p:grpSp>
          <p:nvGrpSpPr>
            <p:cNvPr id="57" name="Group 56">
              <a:extLst>
                <a:ext uri="{FF2B5EF4-FFF2-40B4-BE49-F238E27FC236}">
                  <a16:creationId xmlns:a16="http://schemas.microsoft.com/office/drawing/2014/main" id="{451F824E-92E1-2DC5-6A40-61D18C5484D8}"/>
                </a:ext>
              </a:extLst>
            </p:cNvPr>
            <p:cNvGrpSpPr/>
            <p:nvPr/>
          </p:nvGrpSpPr>
          <p:grpSpPr>
            <a:xfrm>
              <a:off x="4802587" y="1325969"/>
              <a:ext cx="796244" cy="656999"/>
              <a:chOff x="6397606" y="664744"/>
              <a:chExt cx="1685925" cy="1487172"/>
            </a:xfrm>
          </p:grpSpPr>
          <p:pic>
            <p:nvPicPr>
              <p:cNvPr id="79" name="Graphic 78" descr="Home with solid fill">
                <a:extLst>
                  <a:ext uri="{FF2B5EF4-FFF2-40B4-BE49-F238E27FC236}">
                    <a16:creationId xmlns:a16="http://schemas.microsoft.com/office/drawing/2014/main" id="{66C8A303-3994-7CF9-84D8-A7E1C1C542F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685502" y="664744"/>
                <a:ext cx="1097280" cy="1097280"/>
              </a:xfrm>
              <a:prstGeom prst="rect">
                <a:avLst/>
              </a:prstGeom>
            </p:spPr>
          </p:pic>
          <p:sp>
            <p:nvSpPr>
              <p:cNvPr id="80" name="TextBox 79">
                <a:extLst>
                  <a:ext uri="{FF2B5EF4-FFF2-40B4-BE49-F238E27FC236}">
                    <a16:creationId xmlns:a16="http://schemas.microsoft.com/office/drawing/2014/main" id="{80FDDEC4-4CE5-EDD1-12BD-E525230677EB}"/>
                  </a:ext>
                </a:extLst>
              </p:cNvPr>
              <p:cNvSpPr txBox="1"/>
              <p:nvPr/>
            </p:nvSpPr>
            <p:spPr>
              <a:xfrm>
                <a:off x="6397606" y="1626526"/>
                <a:ext cx="1685925" cy="525390"/>
              </a:xfrm>
              <a:prstGeom prst="rect">
                <a:avLst/>
              </a:prstGeom>
              <a:noFill/>
            </p:spPr>
            <p:txBody>
              <a:bodyPr wrap="square" rtlCol="0">
                <a:spAutoFit/>
              </a:bodyPr>
              <a:lstStyle/>
              <a:p>
                <a:pPr algn="ctr"/>
                <a:r>
                  <a:rPr lang="en-US" sz="700" b="1" dirty="0"/>
                  <a:t>Housing</a:t>
                </a:r>
              </a:p>
            </p:txBody>
          </p:sp>
        </p:grpSp>
        <p:grpSp>
          <p:nvGrpSpPr>
            <p:cNvPr id="58" name="Group 57">
              <a:extLst>
                <a:ext uri="{FF2B5EF4-FFF2-40B4-BE49-F238E27FC236}">
                  <a16:creationId xmlns:a16="http://schemas.microsoft.com/office/drawing/2014/main" id="{A1A7927C-AD65-C27A-C67F-AFD8E0548E70}"/>
                </a:ext>
              </a:extLst>
            </p:cNvPr>
            <p:cNvGrpSpPr/>
            <p:nvPr/>
          </p:nvGrpSpPr>
          <p:grpSpPr>
            <a:xfrm>
              <a:off x="4700738" y="3197234"/>
              <a:ext cx="999939" cy="640941"/>
              <a:chOff x="7610106" y="1436314"/>
              <a:chExt cx="2117219" cy="1450825"/>
            </a:xfrm>
          </p:grpSpPr>
          <p:pic>
            <p:nvPicPr>
              <p:cNvPr id="77" name="Graphic 76" descr="Money with solid fill">
                <a:extLst>
                  <a:ext uri="{FF2B5EF4-FFF2-40B4-BE49-F238E27FC236}">
                    <a16:creationId xmlns:a16="http://schemas.microsoft.com/office/drawing/2014/main" id="{BE3E5CF4-A575-AEC4-9451-68F24450C57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120076" y="1436314"/>
                <a:ext cx="1097280" cy="1097280"/>
              </a:xfrm>
              <a:prstGeom prst="rect">
                <a:avLst/>
              </a:prstGeom>
            </p:spPr>
          </p:pic>
          <p:sp>
            <p:nvSpPr>
              <p:cNvPr id="78" name="TextBox 77">
                <a:extLst>
                  <a:ext uri="{FF2B5EF4-FFF2-40B4-BE49-F238E27FC236}">
                    <a16:creationId xmlns:a16="http://schemas.microsoft.com/office/drawing/2014/main" id="{CA4FB194-BD80-3949-ABE2-8178E0613B0E}"/>
                  </a:ext>
                </a:extLst>
              </p:cNvPr>
              <p:cNvSpPr txBox="1"/>
              <p:nvPr/>
            </p:nvSpPr>
            <p:spPr>
              <a:xfrm>
                <a:off x="7610106" y="2361749"/>
                <a:ext cx="2117219" cy="525390"/>
              </a:xfrm>
              <a:prstGeom prst="rect">
                <a:avLst/>
              </a:prstGeom>
              <a:noFill/>
            </p:spPr>
            <p:txBody>
              <a:bodyPr wrap="square" rtlCol="0">
                <a:spAutoFit/>
              </a:bodyPr>
              <a:lstStyle/>
              <a:p>
                <a:pPr algn="ctr"/>
                <a:r>
                  <a:rPr lang="en-US" sz="700" b="1" dirty="0"/>
                  <a:t>Economic Stability</a:t>
                </a:r>
              </a:p>
            </p:txBody>
          </p:sp>
        </p:grpSp>
        <p:grpSp>
          <p:nvGrpSpPr>
            <p:cNvPr id="59" name="Group 58">
              <a:extLst>
                <a:ext uri="{FF2B5EF4-FFF2-40B4-BE49-F238E27FC236}">
                  <a16:creationId xmlns:a16="http://schemas.microsoft.com/office/drawing/2014/main" id="{EF92C4C0-B45E-F1C4-4F0A-0BD50F4BAF2C}"/>
                </a:ext>
              </a:extLst>
            </p:cNvPr>
            <p:cNvGrpSpPr/>
            <p:nvPr/>
          </p:nvGrpSpPr>
          <p:grpSpPr>
            <a:xfrm>
              <a:off x="2916763" y="2639669"/>
              <a:ext cx="796244" cy="676636"/>
              <a:chOff x="2499882" y="3273142"/>
              <a:chExt cx="1685925" cy="1531625"/>
            </a:xfrm>
          </p:grpSpPr>
          <p:pic>
            <p:nvPicPr>
              <p:cNvPr id="75" name="Graphic 74" descr="Avocado with solid fill">
                <a:extLst>
                  <a:ext uri="{FF2B5EF4-FFF2-40B4-BE49-F238E27FC236}">
                    <a16:creationId xmlns:a16="http://schemas.microsoft.com/office/drawing/2014/main" id="{B5D65EDA-D047-BDC6-706A-50CD33FC6A9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794205" y="3273142"/>
                <a:ext cx="1097280" cy="1097280"/>
              </a:xfrm>
              <a:prstGeom prst="rect">
                <a:avLst/>
              </a:prstGeom>
            </p:spPr>
          </p:pic>
          <p:sp>
            <p:nvSpPr>
              <p:cNvPr id="76" name="TextBox 75">
                <a:extLst>
                  <a:ext uri="{FF2B5EF4-FFF2-40B4-BE49-F238E27FC236}">
                    <a16:creationId xmlns:a16="http://schemas.microsoft.com/office/drawing/2014/main" id="{45E93CDD-AC30-DF7F-3529-7D60296A9DE2}"/>
                  </a:ext>
                </a:extLst>
              </p:cNvPr>
              <p:cNvSpPr txBox="1"/>
              <p:nvPr/>
            </p:nvSpPr>
            <p:spPr>
              <a:xfrm>
                <a:off x="2499882" y="4279377"/>
                <a:ext cx="1685925" cy="525390"/>
              </a:xfrm>
              <a:prstGeom prst="rect">
                <a:avLst/>
              </a:prstGeom>
              <a:noFill/>
            </p:spPr>
            <p:txBody>
              <a:bodyPr wrap="square" rtlCol="0">
                <a:spAutoFit/>
              </a:bodyPr>
              <a:lstStyle/>
              <a:p>
                <a:pPr algn="ctr"/>
                <a:r>
                  <a:rPr lang="en-US" sz="700" b="1" dirty="0"/>
                  <a:t>Food Security</a:t>
                </a:r>
              </a:p>
            </p:txBody>
          </p:sp>
        </p:grpSp>
        <p:grpSp>
          <p:nvGrpSpPr>
            <p:cNvPr id="60" name="Group 59">
              <a:extLst>
                <a:ext uri="{FF2B5EF4-FFF2-40B4-BE49-F238E27FC236}">
                  <a16:creationId xmlns:a16="http://schemas.microsoft.com/office/drawing/2014/main" id="{EC6FB058-310D-5F4B-BD99-9A5D8ABFD197}"/>
                </a:ext>
              </a:extLst>
            </p:cNvPr>
            <p:cNvGrpSpPr/>
            <p:nvPr/>
          </p:nvGrpSpPr>
          <p:grpSpPr>
            <a:xfrm>
              <a:off x="5141470" y="1956262"/>
              <a:ext cx="1020846" cy="680890"/>
              <a:chOff x="3153008" y="4842658"/>
              <a:chExt cx="2161486" cy="1541252"/>
            </a:xfrm>
          </p:grpSpPr>
          <p:pic>
            <p:nvPicPr>
              <p:cNvPr id="73" name="Graphic 72" descr="Shield Tick with solid fill">
                <a:extLst>
                  <a:ext uri="{FF2B5EF4-FFF2-40B4-BE49-F238E27FC236}">
                    <a16:creationId xmlns:a16="http://schemas.microsoft.com/office/drawing/2014/main" id="{BB45B898-E099-690F-9F6F-0F8494C042F6}"/>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685111" y="4842658"/>
                <a:ext cx="1097280" cy="1097280"/>
              </a:xfrm>
              <a:prstGeom prst="rect">
                <a:avLst/>
              </a:prstGeom>
            </p:spPr>
          </p:pic>
          <p:sp>
            <p:nvSpPr>
              <p:cNvPr id="74" name="TextBox 73">
                <a:extLst>
                  <a:ext uri="{FF2B5EF4-FFF2-40B4-BE49-F238E27FC236}">
                    <a16:creationId xmlns:a16="http://schemas.microsoft.com/office/drawing/2014/main" id="{CF1BB925-9FDB-90FE-74C6-D13D60F5FBD2}"/>
                  </a:ext>
                </a:extLst>
              </p:cNvPr>
              <p:cNvSpPr txBox="1"/>
              <p:nvPr/>
            </p:nvSpPr>
            <p:spPr>
              <a:xfrm>
                <a:off x="3153008" y="5858520"/>
                <a:ext cx="2161486" cy="525390"/>
              </a:xfrm>
              <a:prstGeom prst="rect">
                <a:avLst/>
              </a:prstGeom>
              <a:noFill/>
            </p:spPr>
            <p:txBody>
              <a:bodyPr wrap="square" rtlCol="0">
                <a:spAutoFit/>
              </a:bodyPr>
              <a:lstStyle/>
              <a:p>
                <a:pPr algn="ctr"/>
                <a:r>
                  <a:rPr lang="en-US" sz="700" b="1" dirty="0"/>
                  <a:t>Interpersonal Safety</a:t>
                </a:r>
              </a:p>
            </p:txBody>
          </p:sp>
        </p:grpSp>
        <p:grpSp>
          <p:nvGrpSpPr>
            <p:cNvPr id="62" name="Group 61">
              <a:extLst>
                <a:ext uri="{FF2B5EF4-FFF2-40B4-BE49-F238E27FC236}">
                  <a16:creationId xmlns:a16="http://schemas.microsoft.com/office/drawing/2014/main" id="{D92B2361-9497-569A-03A6-8DC2D89536AF}"/>
                </a:ext>
              </a:extLst>
            </p:cNvPr>
            <p:cNvGrpSpPr/>
            <p:nvPr/>
          </p:nvGrpSpPr>
          <p:grpSpPr>
            <a:xfrm>
              <a:off x="3115049" y="3253002"/>
              <a:ext cx="1260721" cy="611258"/>
              <a:chOff x="5103870" y="5372606"/>
              <a:chExt cx="2669386" cy="1383633"/>
            </a:xfrm>
          </p:grpSpPr>
          <p:pic>
            <p:nvPicPr>
              <p:cNvPr id="69" name="Graphic 68" descr="Group with solid fill">
                <a:extLst>
                  <a:ext uri="{FF2B5EF4-FFF2-40B4-BE49-F238E27FC236}">
                    <a16:creationId xmlns:a16="http://schemas.microsoft.com/office/drawing/2014/main" id="{797C52BF-43EE-5C66-5DDE-AA2CA783849A}"/>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891018" y="5372606"/>
                <a:ext cx="1097280" cy="1097280"/>
              </a:xfrm>
              <a:prstGeom prst="rect">
                <a:avLst/>
              </a:prstGeom>
            </p:spPr>
          </p:pic>
          <p:sp>
            <p:nvSpPr>
              <p:cNvPr id="70" name="TextBox 69">
                <a:extLst>
                  <a:ext uri="{FF2B5EF4-FFF2-40B4-BE49-F238E27FC236}">
                    <a16:creationId xmlns:a16="http://schemas.microsoft.com/office/drawing/2014/main" id="{5B6B0965-97F4-E889-02B3-DE522F73FAB2}"/>
                  </a:ext>
                </a:extLst>
              </p:cNvPr>
              <p:cNvSpPr txBox="1"/>
              <p:nvPr/>
            </p:nvSpPr>
            <p:spPr>
              <a:xfrm>
                <a:off x="5103870" y="6230849"/>
                <a:ext cx="2669386" cy="525390"/>
              </a:xfrm>
              <a:prstGeom prst="rect">
                <a:avLst/>
              </a:prstGeom>
              <a:noFill/>
            </p:spPr>
            <p:txBody>
              <a:bodyPr wrap="square" rtlCol="0">
                <a:spAutoFit/>
              </a:bodyPr>
              <a:lstStyle/>
              <a:p>
                <a:pPr algn="ctr"/>
                <a:r>
                  <a:rPr lang="en-US" sz="700" b="1" dirty="0"/>
                  <a:t>Social Connection</a:t>
                </a:r>
              </a:p>
            </p:txBody>
          </p:sp>
        </p:grpSp>
        <p:grpSp>
          <p:nvGrpSpPr>
            <p:cNvPr id="63" name="Group 62">
              <a:extLst>
                <a:ext uri="{FF2B5EF4-FFF2-40B4-BE49-F238E27FC236}">
                  <a16:creationId xmlns:a16="http://schemas.microsoft.com/office/drawing/2014/main" id="{0C4A5387-29C1-D529-0744-22E210DA0288}"/>
                </a:ext>
              </a:extLst>
            </p:cNvPr>
            <p:cNvGrpSpPr/>
            <p:nvPr/>
          </p:nvGrpSpPr>
          <p:grpSpPr>
            <a:xfrm>
              <a:off x="5024045" y="2668402"/>
              <a:ext cx="1231119" cy="646337"/>
              <a:chOff x="9243201" y="4917035"/>
              <a:chExt cx="2606708" cy="1463038"/>
            </a:xfrm>
          </p:grpSpPr>
          <p:pic>
            <p:nvPicPr>
              <p:cNvPr id="67" name="Graphic 66" descr="Briefcase with solid fill">
                <a:extLst>
                  <a:ext uri="{FF2B5EF4-FFF2-40B4-BE49-F238E27FC236}">
                    <a16:creationId xmlns:a16="http://schemas.microsoft.com/office/drawing/2014/main" id="{3E4B749E-7D2B-462A-8E0C-C68BE3CE3C45}"/>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9997915" y="4917035"/>
                <a:ext cx="1097280" cy="1097280"/>
              </a:xfrm>
              <a:prstGeom prst="rect">
                <a:avLst/>
              </a:prstGeom>
            </p:spPr>
          </p:pic>
          <p:sp>
            <p:nvSpPr>
              <p:cNvPr id="68" name="TextBox 67">
                <a:extLst>
                  <a:ext uri="{FF2B5EF4-FFF2-40B4-BE49-F238E27FC236}">
                    <a16:creationId xmlns:a16="http://schemas.microsoft.com/office/drawing/2014/main" id="{3EA4C398-C364-DAE4-9602-86B965D3F6FB}"/>
                  </a:ext>
                </a:extLst>
              </p:cNvPr>
              <p:cNvSpPr txBox="1"/>
              <p:nvPr/>
            </p:nvSpPr>
            <p:spPr>
              <a:xfrm>
                <a:off x="9243201" y="5854683"/>
                <a:ext cx="2606708" cy="525390"/>
              </a:xfrm>
              <a:prstGeom prst="rect">
                <a:avLst/>
              </a:prstGeom>
              <a:noFill/>
            </p:spPr>
            <p:txBody>
              <a:bodyPr wrap="square" rtlCol="0">
                <a:spAutoFit/>
              </a:bodyPr>
              <a:lstStyle/>
              <a:p>
                <a:pPr algn="ctr"/>
                <a:r>
                  <a:rPr lang="en-US" sz="700" b="1" dirty="0"/>
                  <a:t>Employment</a:t>
                </a:r>
                <a:endParaRPr lang="en-US" sz="800" b="1" dirty="0"/>
              </a:p>
            </p:txBody>
          </p:sp>
        </p:grpSp>
        <p:grpSp>
          <p:nvGrpSpPr>
            <p:cNvPr id="64" name="Group 63">
              <a:extLst>
                <a:ext uri="{FF2B5EF4-FFF2-40B4-BE49-F238E27FC236}">
                  <a16:creationId xmlns:a16="http://schemas.microsoft.com/office/drawing/2014/main" id="{38773768-F977-96AE-4E23-00779C7E5DD6}"/>
                </a:ext>
              </a:extLst>
            </p:cNvPr>
            <p:cNvGrpSpPr/>
            <p:nvPr/>
          </p:nvGrpSpPr>
          <p:grpSpPr>
            <a:xfrm>
              <a:off x="3854875" y="3435552"/>
              <a:ext cx="1231119" cy="642409"/>
              <a:chOff x="7452243" y="2931533"/>
              <a:chExt cx="2606708" cy="1454148"/>
            </a:xfrm>
          </p:grpSpPr>
          <p:pic>
            <p:nvPicPr>
              <p:cNvPr id="65" name="Graphic 64" descr="Heart with pulse with solid fill">
                <a:extLst>
                  <a:ext uri="{FF2B5EF4-FFF2-40B4-BE49-F238E27FC236}">
                    <a16:creationId xmlns:a16="http://schemas.microsoft.com/office/drawing/2014/main" id="{86AF8225-0638-6F86-1CF9-1CBCB5D46EAC}"/>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8206957" y="2931533"/>
                <a:ext cx="1097280" cy="1097280"/>
              </a:xfrm>
              <a:prstGeom prst="rect">
                <a:avLst/>
              </a:prstGeom>
            </p:spPr>
          </p:pic>
          <p:sp>
            <p:nvSpPr>
              <p:cNvPr id="66" name="TextBox 65">
                <a:extLst>
                  <a:ext uri="{FF2B5EF4-FFF2-40B4-BE49-F238E27FC236}">
                    <a16:creationId xmlns:a16="http://schemas.microsoft.com/office/drawing/2014/main" id="{9E3C12C6-97AC-E449-EE9C-9DC28E9FFFE7}"/>
                  </a:ext>
                </a:extLst>
              </p:cNvPr>
              <p:cNvSpPr txBox="1"/>
              <p:nvPr/>
            </p:nvSpPr>
            <p:spPr>
              <a:xfrm>
                <a:off x="7452243" y="3860290"/>
                <a:ext cx="2606708" cy="525391"/>
              </a:xfrm>
              <a:prstGeom prst="rect">
                <a:avLst/>
              </a:prstGeom>
              <a:noFill/>
            </p:spPr>
            <p:txBody>
              <a:bodyPr wrap="square" rtlCol="0">
                <a:spAutoFit/>
              </a:bodyPr>
              <a:lstStyle/>
              <a:p>
                <a:pPr algn="ctr"/>
                <a:r>
                  <a:rPr lang="en-US" sz="700" b="1" dirty="0"/>
                  <a:t>Access to Health Care</a:t>
                </a:r>
              </a:p>
            </p:txBody>
          </p:sp>
        </p:grpSp>
        <p:sp>
          <p:nvSpPr>
            <p:cNvPr id="72" name="TextBox 71">
              <a:extLst>
                <a:ext uri="{FF2B5EF4-FFF2-40B4-BE49-F238E27FC236}">
                  <a16:creationId xmlns:a16="http://schemas.microsoft.com/office/drawing/2014/main" id="{C58606DF-FAA3-3CE9-085F-5D8AA227D2BD}"/>
                </a:ext>
              </a:extLst>
            </p:cNvPr>
            <p:cNvSpPr txBox="1"/>
            <p:nvPr/>
          </p:nvSpPr>
          <p:spPr>
            <a:xfrm>
              <a:off x="2661914" y="2362798"/>
              <a:ext cx="1260721" cy="232105"/>
            </a:xfrm>
            <a:prstGeom prst="rect">
              <a:avLst/>
            </a:prstGeom>
            <a:noFill/>
          </p:spPr>
          <p:txBody>
            <a:bodyPr wrap="square" rtlCol="0">
              <a:spAutoFit/>
            </a:bodyPr>
            <a:lstStyle/>
            <a:p>
              <a:pPr algn="ctr"/>
              <a:r>
                <a:rPr lang="en-US" sz="700" b="1" dirty="0"/>
                <a:t>Physical Environment</a:t>
              </a:r>
            </a:p>
          </p:txBody>
        </p:sp>
      </p:grpSp>
    </p:spTree>
    <p:extLst>
      <p:ext uri="{BB962C8B-B14F-4D97-AF65-F5344CB8AC3E}">
        <p14:creationId xmlns:p14="http://schemas.microsoft.com/office/powerpoint/2010/main" val="414856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1B6AFD-B820-A123-405B-0269259431F6}"/>
              </a:ext>
            </a:extLst>
          </p:cNvPr>
          <p:cNvSpPr/>
          <p:nvPr/>
        </p:nvSpPr>
        <p:spPr>
          <a:xfrm>
            <a:off x="-7496" y="482817"/>
            <a:ext cx="9151496" cy="4677458"/>
          </a:xfrm>
          <a:prstGeom prst="rect">
            <a:avLst/>
          </a:prstGeom>
          <a:solidFill>
            <a:schemeClr val="bg1">
              <a:lumMod val="9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21">
            <a:extLst>
              <a:ext uri="{FF2B5EF4-FFF2-40B4-BE49-F238E27FC236}">
                <a16:creationId xmlns:a16="http://schemas.microsoft.com/office/drawing/2014/main" id="{ABEC6937-25D9-AC78-9E5B-2FE5E3EF662E}"/>
              </a:ext>
            </a:extLst>
          </p:cNvPr>
          <p:cNvGraphicFramePr>
            <a:graphicFrameLocks noGrp="1"/>
          </p:cNvGraphicFramePr>
          <p:nvPr>
            <p:extLst>
              <p:ext uri="{D42A27DB-BD31-4B8C-83A1-F6EECF244321}">
                <p14:modId xmlns:p14="http://schemas.microsoft.com/office/powerpoint/2010/main" val="1242467463"/>
              </p:ext>
            </p:extLst>
          </p:nvPr>
        </p:nvGraphicFramePr>
        <p:xfrm>
          <a:off x="678179" y="1070148"/>
          <a:ext cx="8465820" cy="4044036"/>
        </p:xfrm>
        <a:graphic>
          <a:graphicData uri="http://schemas.openxmlformats.org/drawingml/2006/table">
            <a:tbl>
              <a:tblPr firstRow="1" bandRow="1">
                <a:tableStyleId>{2D5ABB26-0587-4C30-8999-92F81FD0307C}</a:tableStyleId>
              </a:tblPr>
              <a:tblGrid>
                <a:gridCol w="705485">
                  <a:extLst>
                    <a:ext uri="{9D8B030D-6E8A-4147-A177-3AD203B41FA5}">
                      <a16:colId xmlns:a16="http://schemas.microsoft.com/office/drawing/2014/main" val="1489576886"/>
                    </a:ext>
                  </a:extLst>
                </a:gridCol>
                <a:gridCol w="705485">
                  <a:extLst>
                    <a:ext uri="{9D8B030D-6E8A-4147-A177-3AD203B41FA5}">
                      <a16:colId xmlns:a16="http://schemas.microsoft.com/office/drawing/2014/main" val="2305607049"/>
                    </a:ext>
                  </a:extLst>
                </a:gridCol>
                <a:gridCol w="705485">
                  <a:extLst>
                    <a:ext uri="{9D8B030D-6E8A-4147-A177-3AD203B41FA5}">
                      <a16:colId xmlns:a16="http://schemas.microsoft.com/office/drawing/2014/main" val="1706093413"/>
                    </a:ext>
                  </a:extLst>
                </a:gridCol>
                <a:gridCol w="705485">
                  <a:extLst>
                    <a:ext uri="{9D8B030D-6E8A-4147-A177-3AD203B41FA5}">
                      <a16:colId xmlns:a16="http://schemas.microsoft.com/office/drawing/2014/main" val="4172436744"/>
                    </a:ext>
                  </a:extLst>
                </a:gridCol>
                <a:gridCol w="705485">
                  <a:extLst>
                    <a:ext uri="{9D8B030D-6E8A-4147-A177-3AD203B41FA5}">
                      <a16:colId xmlns:a16="http://schemas.microsoft.com/office/drawing/2014/main" val="2542541269"/>
                    </a:ext>
                  </a:extLst>
                </a:gridCol>
                <a:gridCol w="705485">
                  <a:extLst>
                    <a:ext uri="{9D8B030D-6E8A-4147-A177-3AD203B41FA5}">
                      <a16:colId xmlns:a16="http://schemas.microsoft.com/office/drawing/2014/main" val="829839781"/>
                    </a:ext>
                  </a:extLst>
                </a:gridCol>
                <a:gridCol w="705485">
                  <a:extLst>
                    <a:ext uri="{9D8B030D-6E8A-4147-A177-3AD203B41FA5}">
                      <a16:colId xmlns:a16="http://schemas.microsoft.com/office/drawing/2014/main" val="393507480"/>
                    </a:ext>
                  </a:extLst>
                </a:gridCol>
                <a:gridCol w="705485">
                  <a:extLst>
                    <a:ext uri="{9D8B030D-6E8A-4147-A177-3AD203B41FA5}">
                      <a16:colId xmlns:a16="http://schemas.microsoft.com/office/drawing/2014/main" val="49690698"/>
                    </a:ext>
                  </a:extLst>
                </a:gridCol>
                <a:gridCol w="705485">
                  <a:extLst>
                    <a:ext uri="{9D8B030D-6E8A-4147-A177-3AD203B41FA5}">
                      <a16:colId xmlns:a16="http://schemas.microsoft.com/office/drawing/2014/main" val="4273968646"/>
                    </a:ext>
                  </a:extLst>
                </a:gridCol>
                <a:gridCol w="705485">
                  <a:extLst>
                    <a:ext uri="{9D8B030D-6E8A-4147-A177-3AD203B41FA5}">
                      <a16:colId xmlns:a16="http://schemas.microsoft.com/office/drawing/2014/main" val="658286671"/>
                    </a:ext>
                  </a:extLst>
                </a:gridCol>
                <a:gridCol w="705485">
                  <a:extLst>
                    <a:ext uri="{9D8B030D-6E8A-4147-A177-3AD203B41FA5}">
                      <a16:colId xmlns:a16="http://schemas.microsoft.com/office/drawing/2014/main" val="3010614327"/>
                    </a:ext>
                  </a:extLst>
                </a:gridCol>
                <a:gridCol w="705485">
                  <a:extLst>
                    <a:ext uri="{9D8B030D-6E8A-4147-A177-3AD203B41FA5}">
                      <a16:colId xmlns:a16="http://schemas.microsoft.com/office/drawing/2014/main" val="3063003203"/>
                    </a:ext>
                  </a:extLst>
                </a:gridCol>
              </a:tblGrid>
              <a:tr h="1011009">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99742645"/>
                  </a:ext>
                </a:extLst>
              </a:tr>
              <a:tr h="1011009">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27004725"/>
                  </a:ext>
                </a:extLst>
              </a:tr>
              <a:tr h="1011009">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6018984"/>
                  </a:ext>
                </a:extLst>
              </a:tr>
              <a:tr h="1011009">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56905880"/>
                  </a:ext>
                </a:extLst>
              </a:tr>
            </a:tbl>
          </a:graphicData>
        </a:graphic>
      </p:graphicFrame>
      <p:sp>
        <p:nvSpPr>
          <p:cNvPr id="3" name="Rectangle: Rounded Corners 2">
            <a:extLst>
              <a:ext uri="{FF2B5EF4-FFF2-40B4-BE49-F238E27FC236}">
                <a16:creationId xmlns:a16="http://schemas.microsoft.com/office/drawing/2014/main" id="{8AAC712D-B564-30D2-489A-E564B02D7649}"/>
              </a:ext>
            </a:extLst>
          </p:cNvPr>
          <p:cNvSpPr/>
          <p:nvPr/>
        </p:nvSpPr>
        <p:spPr>
          <a:xfrm>
            <a:off x="-1353242" y="333439"/>
            <a:ext cx="1220219" cy="105469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0" kern="1200" noProof="0" dirty="0">
                <a:solidFill>
                  <a:schemeClr val="bg1"/>
                </a:solidFill>
                <a:effectLst/>
                <a:latin typeface="+mn-lt"/>
                <a:ea typeface="+mn-ea"/>
                <a:cs typeface="+mn-cs"/>
              </a:rPr>
              <a:t>How are potential program participants identified?</a:t>
            </a:r>
          </a:p>
        </p:txBody>
      </p:sp>
      <p:sp>
        <p:nvSpPr>
          <p:cNvPr id="6" name="Rectangle: Rounded Corners 5">
            <a:extLst>
              <a:ext uri="{FF2B5EF4-FFF2-40B4-BE49-F238E27FC236}">
                <a16:creationId xmlns:a16="http://schemas.microsoft.com/office/drawing/2014/main" id="{A40B2723-5A22-1F95-7147-F7BED98DE466}"/>
              </a:ext>
            </a:extLst>
          </p:cNvPr>
          <p:cNvSpPr/>
          <p:nvPr/>
        </p:nvSpPr>
        <p:spPr>
          <a:xfrm>
            <a:off x="-1379783" y="1477689"/>
            <a:ext cx="1246760" cy="1054691"/>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b="1" i="0" dirty="0">
                <a:solidFill>
                  <a:schemeClr val="bg1"/>
                </a:solidFill>
                <a:effectLst/>
                <a:latin typeface="Calibri Light" panose="020F0302020204030204" pitchFamily="34" charset="0"/>
              </a:rPr>
              <a:t>Consider the </a:t>
            </a:r>
            <a:r>
              <a:rPr lang="en-US" sz="1000" b="1" i="1" dirty="0">
                <a:solidFill>
                  <a:schemeClr val="bg1"/>
                </a:solidFill>
                <a:effectLst/>
                <a:latin typeface="Calibri Light" panose="020F0302020204030204" pitchFamily="34" charset="0"/>
              </a:rPr>
              <a:t>who</a:t>
            </a:r>
            <a:r>
              <a:rPr lang="en-US" sz="1000" b="1" i="0" dirty="0">
                <a:solidFill>
                  <a:schemeClr val="bg1"/>
                </a:solidFill>
                <a:effectLst/>
                <a:latin typeface="Calibri Light" panose="020F0302020204030204" pitchFamily="34" charset="0"/>
              </a:rPr>
              <a:t>, </a:t>
            </a:r>
            <a:r>
              <a:rPr lang="en-US" sz="1000" b="1" i="1" dirty="0">
                <a:solidFill>
                  <a:schemeClr val="bg1"/>
                </a:solidFill>
                <a:effectLst/>
                <a:latin typeface="Calibri Light" panose="020F0302020204030204" pitchFamily="34" charset="0"/>
              </a:rPr>
              <a:t>what</a:t>
            </a:r>
            <a:r>
              <a:rPr lang="en-US" sz="1000" b="1" i="0" dirty="0">
                <a:solidFill>
                  <a:schemeClr val="bg1"/>
                </a:solidFill>
                <a:effectLst/>
                <a:latin typeface="Calibri Light" panose="020F0302020204030204" pitchFamily="34" charset="0"/>
              </a:rPr>
              <a:t>, and </a:t>
            </a:r>
            <a:r>
              <a:rPr lang="en-US" sz="1000" b="1" i="1" dirty="0">
                <a:solidFill>
                  <a:schemeClr val="bg1"/>
                </a:solidFill>
                <a:effectLst/>
                <a:latin typeface="Calibri Light" panose="020F0302020204030204" pitchFamily="34" charset="0"/>
              </a:rPr>
              <a:t>when</a:t>
            </a:r>
            <a:r>
              <a:rPr lang="en-US" sz="1000" b="1" i="0" dirty="0">
                <a:solidFill>
                  <a:schemeClr val="bg1"/>
                </a:solidFill>
                <a:effectLst/>
                <a:latin typeface="Calibri Light" panose="020F0302020204030204" pitchFamily="34" charset="0"/>
              </a:rPr>
              <a:t> of outreach to potential participants</a:t>
            </a:r>
          </a:p>
        </p:txBody>
      </p:sp>
      <p:sp>
        <p:nvSpPr>
          <p:cNvPr id="13" name="Rectangle: Rounded Corners 12">
            <a:extLst>
              <a:ext uri="{FF2B5EF4-FFF2-40B4-BE49-F238E27FC236}">
                <a16:creationId xmlns:a16="http://schemas.microsoft.com/office/drawing/2014/main" id="{D6AA42E0-CA91-098A-DBF7-C419D355FB14}"/>
              </a:ext>
            </a:extLst>
          </p:cNvPr>
          <p:cNvSpPr/>
          <p:nvPr/>
        </p:nvSpPr>
        <p:spPr>
          <a:xfrm>
            <a:off x="670681" y="4859256"/>
            <a:ext cx="8465821" cy="271715"/>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i="0" dirty="0">
                <a:solidFill>
                  <a:schemeClr val="bg1"/>
                </a:solidFill>
                <a:effectLst/>
                <a:latin typeface="Calibri Light" panose="020F0302020204030204" pitchFamily="34" charset="0"/>
              </a:rPr>
              <a:t>Ongoing referral management and tracking from identification through engagement</a:t>
            </a:r>
          </a:p>
        </p:txBody>
      </p:sp>
      <p:sp>
        <p:nvSpPr>
          <p:cNvPr id="18" name="Rectangle: Rounded Corners 17">
            <a:extLst>
              <a:ext uri="{FF2B5EF4-FFF2-40B4-BE49-F238E27FC236}">
                <a16:creationId xmlns:a16="http://schemas.microsoft.com/office/drawing/2014/main" id="{57BD7584-D44F-F5A1-50D8-D6965643C27F}"/>
              </a:ext>
            </a:extLst>
          </p:cNvPr>
          <p:cNvSpPr/>
          <p:nvPr/>
        </p:nvSpPr>
        <p:spPr>
          <a:xfrm>
            <a:off x="-1379783" y="2651842"/>
            <a:ext cx="1246760" cy="1054691"/>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b="1" i="0" dirty="0">
                <a:solidFill>
                  <a:schemeClr val="bg1"/>
                </a:solidFill>
                <a:effectLst/>
                <a:latin typeface="Calibri Light" panose="020F0302020204030204" pitchFamily="34" charset="0"/>
              </a:rPr>
              <a:t>How are referrals followed throughout the process?</a:t>
            </a:r>
          </a:p>
        </p:txBody>
      </p:sp>
      <p:sp>
        <p:nvSpPr>
          <p:cNvPr id="22" name="Rectangle: Rounded Corners 21">
            <a:extLst>
              <a:ext uri="{FF2B5EF4-FFF2-40B4-BE49-F238E27FC236}">
                <a16:creationId xmlns:a16="http://schemas.microsoft.com/office/drawing/2014/main" id="{B295C9CB-680D-8B72-FA3D-D50BB758F82F}"/>
              </a:ext>
            </a:extLst>
          </p:cNvPr>
          <p:cNvSpPr/>
          <p:nvPr/>
        </p:nvSpPr>
        <p:spPr>
          <a:xfrm>
            <a:off x="678179" y="1078430"/>
            <a:ext cx="1097281" cy="750370"/>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Generate eligibility lists through EHRs or health plans member lists</a:t>
            </a:r>
            <a:endParaRPr lang="en-US" sz="900" i="0" kern="1200" noProof="0" dirty="0">
              <a:solidFill>
                <a:schemeClr val="bg1"/>
              </a:solidFill>
              <a:effectLst/>
              <a:latin typeface="+mn-lt"/>
              <a:ea typeface="+mn-ea"/>
              <a:cs typeface="+mn-cs"/>
            </a:endParaRPr>
          </a:p>
        </p:txBody>
      </p:sp>
      <p:sp>
        <p:nvSpPr>
          <p:cNvPr id="27" name="Rectangle: Rounded Corners 26">
            <a:extLst>
              <a:ext uri="{FF2B5EF4-FFF2-40B4-BE49-F238E27FC236}">
                <a16:creationId xmlns:a16="http://schemas.microsoft.com/office/drawing/2014/main" id="{76CC5B29-FECF-AC58-78BE-DDA3436F3CB6}"/>
              </a:ext>
            </a:extLst>
          </p:cNvPr>
          <p:cNvSpPr/>
          <p:nvPr/>
        </p:nvSpPr>
        <p:spPr>
          <a:xfrm>
            <a:off x="-1379783" y="3841964"/>
            <a:ext cx="1246760" cy="1054691"/>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000" b="1" dirty="0">
                <a:solidFill>
                  <a:schemeClr val="bg1"/>
                </a:solidFill>
                <a:effectLst/>
                <a:latin typeface="Calibri Light" panose="020F0302020204030204" pitchFamily="34" charset="0"/>
              </a:rPr>
              <a:t>What does ongoing engagement with eligible participants look like?</a:t>
            </a:r>
          </a:p>
        </p:txBody>
      </p:sp>
      <p:sp>
        <p:nvSpPr>
          <p:cNvPr id="28" name="Rectangle: Rounded Corners 27">
            <a:extLst>
              <a:ext uri="{FF2B5EF4-FFF2-40B4-BE49-F238E27FC236}">
                <a16:creationId xmlns:a16="http://schemas.microsoft.com/office/drawing/2014/main" id="{3BB7F4AD-CB92-8D94-6B22-3FDC5BF25F39}"/>
              </a:ext>
            </a:extLst>
          </p:cNvPr>
          <p:cNvSpPr/>
          <p:nvPr/>
        </p:nvSpPr>
        <p:spPr>
          <a:xfrm>
            <a:off x="9255727" y="1180517"/>
            <a:ext cx="888775"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1" dirty="0">
                <a:solidFill>
                  <a:schemeClr val="bg1"/>
                </a:solidFill>
                <a:effectLst/>
                <a:latin typeface="Calibri Light" panose="020F0302020204030204" pitchFamily="34" charset="0"/>
              </a:rPr>
              <a:t>Fill in your own step</a:t>
            </a:r>
          </a:p>
        </p:txBody>
      </p:sp>
      <p:sp>
        <p:nvSpPr>
          <p:cNvPr id="31" name="Title 1">
            <a:extLst>
              <a:ext uri="{FF2B5EF4-FFF2-40B4-BE49-F238E27FC236}">
                <a16:creationId xmlns:a16="http://schemas.microsoft.com/office/drawing/2014/main" id="{598CA5B1-A91A-0244-7EFA-19C6CF1BC20C}"/>
              </a:ext>
            </a:extLst>
          </p:cNvPr>
          <p:cNvSpPr txBox="1">
            <a:spLocks/>
          </p:cNvSpPr>
          <p:nvPr/>
        </p:nvSpPr>
        <p:spPr>
          <a:xfrm>
            <a:off x="766916" y="14191"/>
            <a:ext cx="7824019" cy="468626"/>
          </a:xfrm>
        </p:spPr>
        <p:txBody>
          <a:bodyPr anchor="ctr"/>
          <a:lstStyle>
            <a:lvl1pPr algn="l" defTabSz="513065" rtl="0" eaLnBrk="1" latinLnBrk="0" hangingPunct="1">
              <a:lnSpc>
                <a:spcPct val="90000"/>
              </a:lnSpc>
              <a:spcBef>
                <a:spcPct val="0"/>
              </a:spcBef>
              <a:buNone/>
              <a:defRPr sz="3600" kern="1200">
                <a:solidFill>
                  <a:schemeClr val="bg1"/>
                </a:solidFill>
                <a:latin typeface="Helvetica" pitchFamily="2" charset="0"/>
                <a:ea typeface="+mj-ea"/>
                <a:cs typeface="+mj-cs"/>
              </a:defRPr>
            </a:lvl1pPr>
          </a:lstStyle>
          <a:p>
            <a:pPr algn="ctr"/>
            <a:r>
              <a:rPr lang="en-US" sz="2000" dirty="0">
                <a:solidFill>
                  <a:schemeClr val="accent5"/>
                </a:solidFill>
                <a:latin typeface="+mj-lt"/>
              </a:rPr>
              <a:t>Participant Identification and Engagement Workflow Template</a:t>
            </a:r>
          </a:p>
        </p:txBody>
      </p:sp>
      <p:pic>
        <p:nvPicPr>
          <p:cNvPr id="32" name="Picture 31" descr="Logo, icon&#10;&#10;Description automatically generated">
            <a:extLst>
              <a:ext uri="{FF2B5EF4-FFF2-40B4-BE49-F238E27FC236}">
                <a16:creationId xmlns:a16="http://schemas.microsoft.com/office/drawing/2014/main" id="{27CA83C2-BEAE-8112-B708-7360FE918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619" y="161760"/>
            <a:ext cx="228600" cy="228600"/>
          </a:xfrm>
          <a:prstGeom prst="rect">
            <a:avLst/>
          </a:prstGeom>
        </p:spPr>
      </p:pic>
      <p:pic>
        <p:nvPicPr>
          <p:cNvPr id="33" name="Picture 32">
            <a:extLst>
              <a:ext uri="{FF2B5EF4-FFF2-40B4-BE49-F238E27FC236}">
                <a16:creationId xmlns:a16="http://schemas.microsoft.com/office/drawing/2014/main" id="{F8C7A8C4-312F-1EC1-FD33-D961A6508398}"/>
              </a:ext>
            </a:extLst>
          </p:cNvPr>
          <p:cNvPicPr>
            <a:picLocks noChangeAspect="1"/>
          </p:cNvPicPr>
          <p:nvPr/>
        </p:nvPicPr>
        <p:blipFill>
          <a:blip r:embed="rId4"/>
          <a:stretch>
            <a:fillRect/>
          </a:stretch>
        </p:blipFill>
        <p:spPr>
          <a:xfrm>
            <a:off x="127031" y="150976"/>
            <a:ext cx="295275" cy="285750"/>
          </a:xfrm>
          <a:prstGeom prst="rect">
            <a:avLst/>
          </a:prstGeom>
        </p:spPr>
      </p:pic>
      <p:graphicFrame>
        <p:nvGraphicFramePr>
          <p:cNvPr id="2" name="Table 1">
            <a:extLst>
              <a:ext uri="{FF2B5EF4-FFF2-40B4-BE49-F238E27FC236}">
                <a16:creationId xmlns:a16="http://schemas.microsoft.com/office/drawing/2014/main" id="{BB67641A-8298-0DDA-96DC-B5CC64621BFF}"/>
              </a:ext>
            </a:extLst>
          </p:cNvPr>
          <p:cNvGraphicFramePr>
            <a:graphicFrameLocks noGrp="1"/>
          </p:cNvGraphicFramePr>
          <p:nvPr>
            <p:extLst>
              <p:ext uri="{D42A27DB-BD31-4B8C-83A1-F6EECF244321}">
                <p14:modId xmlns:p14="http://schemas.microsoft.com/office/powerpoint/2010/main" val="1879194475"/>
              </p:ext>
            </p:extLst>
          </p:nvPr>
        </p:nvGraphicFramePr>
        <p:xfrm>
          <a:off x="678179" y="479919"/>
          <a:ext cx="8465820" cy="568122"/>
        </p:xfrm>
        <a:graphic>
          <a:graphicData uri="http://schemas.openxmlformats.org/drawingml/2006/table">
            <a:tbl>
              <a:tblPr/>
              <a:tblGrid>
                <a:gridCol w="2116455">
                  <a:extLst>
                    <a:ext uri="{9D8B030D-6E8A-4147-A177-3AD203B41FA5}">
                      <a16:colId xmlns:a16="http://schemas.microsoft.com/office/drawing/2014/main" val="301645025"/>
                    </a:ext>
                  </a:extLst>
                </a:gridCol>
                <a:gridCol w="2116455">
                  <a:extLst>
                    <a:ext uri="{9D8B030D-6E8A-4147-A177-3AD203B41FA5}">
                      <a16:colId xmlns:a16="http://schemas.microsoft.com/office/drawing/2014/main" val="782743908"/>
                    </a:ext>
                  </a:extLst>
                </a:gridCol>
                <a:gridCol w="2116455">
                  <a:extLst>
                    <a:ext uri="{9D8B030D-6E8A-4147-A177-3AD203B41FA5}">
                      <a16:colId xmlns:a16="http://schemas.microsoft.com/office/drawing/2014/main" val="658459404"/>
                    </a:ext>
                  </a:extLst>
                </a:gridCol>
                <a:gridCol w="2116455">
                  <a:extLst>
                    <a:ext uri="{9D8B030D-6E8A-4147-A177-3AD203B41FA5}">
                      <a16:colId xmlns:a16="http://schemas.microsoft.com/office/drawing/2014/main" val="2613592223"/>
                    </a:ext>
                  </a:extLst>
                </a:gridCol>
              </a:tblGrid>
              <a:tr h="284061">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Identification</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Outreach</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B8"/>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Referral Management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Engagement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083666"/>
                  </a:ext>
                </a:extLst>
              </a:tr>
              <a:tr h="284061">
                <a:tc>
                  <a:txBody>
                    <a:bodyPr/>
                    <a:lstStyle/>
                    <a:p>
                      <a:pPr algn="ctr" fontAlgn="base"/>
                      <a:r>
                        <a:rPr lang="en-US" sz="1000" b="1" i="0" dirty="0">
                          <a:solidFill>
                            <a:srgbClr val="FFFFFF"/>
                          </a:solidFill>
                          <a:effectLst/>
                        </a:rPr>
                        <a:t>Phase 1: </a:t>
                      </a:r>
                      <a:r>
                        <a:rPr lang="en-US" sz="1000" b="1" i="1" dirty="0">
                          <a:solidFill>
                            <a:srgbClr val="FFFFFF"/>
                          </a:solidFill>
                          <a:effectLst/>
                        </a:rPr>
                        <a:t>&lt;&lt;Insert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2: </a:t>
                      </a:r>
                      <a:r>
                        <a:rPr lang="en-US" sz="1000" b="1" i="1" dirty="0">
                          <a:solidFill>
                            <a:srgbClr val="FFFFFF"/>
                          </a:solidFill>
                          <a:effectLst/>
                        </a:rPr>
                        <a:t>&lt;&lt;Insert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3: </a:t>
                      </a:r>
                      <a:r>
                        <a:rPr lang="en-US" sz="1000" b="1" i="1" dirty="0">
                          <a:solidFill>
                            <a:srgbClr val="FFFFFF"/>
                          </a:solidFill>
                          <a:effectLst/>
                        </a:rPr>
                        <a:t>&lt;&lt;Insert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4: </a:t>
                      </a:r>
                      <a:r>
                        <a:rPr lang="en-US" sz="1000" b="1" i="1" dirty="0">
                          <a:solidFill>
                            <a:srgbClr val="FFFFFF"/>
                          </a:solidFill>
                          <a:effectLst/>
                        </a:rPr>
                        <a:t>&lt;&lt;Insert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3293136320"/>
                  </a:ext>
                </a:extLst>
              </a:tr>
            </a:tbl>
          </a:graphicData>
        </a:graphic>
      </p:graphicFrame>
      <p:sp>
        <p:nvSpPr>
          <p:cNvPr id="21" name="Rectangle: Rounded Corners 20">
            <a:extLst>
              <a:ext uri="{FF2B5EF4-FFF2-40B4-BE49-F238E27FC236}">
                <a16:creationId xmlns:a16="http://schemas.microsoft.com/office/drawing/2014/main" id="{39492BA2-C8B2-BC56-AE51-D06D1AC5CDA0}"/>
              </a:ext>
            </a:extLst>
          </p:cNvPr>
          <p:cNvSpPr/>
          <p:nvPr/>
        </p:nvSpPr>
        <p:spPr>
          <a:xfrm>
            <a:off x="685111" y="1889095"/>
            <a:ext cx="1345748" cy="764139"/>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i="0" kern="1200" noProof="0" dirty="0">
                <a:solidFill>
                  <a:schemeClr val="bg1"/>
                </a:solidFill>
                <a:effectLst/>
                <a:latin typeface="+mn-lt"/>
                <a:ea typeface="+mn-ea"/>
                <a:cs typeface="+mn-cs"/>
              </a:rPr>
              <a:t>Obtain referrals from health care providers during patient visits</a:t>
            </a:r>
            <a:endParaRPr lang="en-US" sz="900" i="0" strike="sngStrike" kern="1200" noProof="0" dirty="0">
              <a:solidFill>
                <a:schemeClr val="bg1"/>
              </a:solidFill>
              <a:effectLst/>
              <a:latin typeface="+mn-lt"/>
              <a:ea typeface="+mn-ea"/>
              <a:cs typeface="+mn-cs"/>
            </a:endParaRPr>
          </a:p>
        </p:txBody>
      </p:sp>
      <p:sp>
        <p:nvSpPr>
          <p:cNvPr id="36" name="Rectangle: Rounded Corners 35">
            <a:extLst>
              <a:ext uri="{FF2B5EF4-FFF2-40B4-BE49-F238E27FC236}">
                <a16:creationId xmlns:a16="http://schemas.microsoft.com/office/drawing/2014/main" id="{12EA5EDE-0970-EA1D-4DEF-C2BC2A36F855}"/>
              </a:ext>
            </a:extLst>
          </p:cNvPr>
          <p:cNvSpPr/>
          <p:nvPr/>
        </p:nvSpPr>
        <p:spPr>
          <a:xfrm>
            <a:off x="685111" y="2713530"/>
            <a:ext cx="1148130" cy="764139"/>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i="1" kern="1200" noProof="0" dirty="0">
                <a:solidFill>
                  <a:schemeClr val="bg1"/>
                </a:solidFill>
                <a:effectLst/>
                <a:latin typeface="+mn-lt"/>
                <a:ea typeface="+mn-ea"/>
                <a:cs typeface="+mn-cs"/>
              </a:rPr>
              <a:t>&lt;&lt;</a:t>
            </a:r>
            <a:r>
              <a:rPr lang="en-US" sz="900" i="1" dirty="0">
                <a:solidFill>
                  <a:schemeClr val="bg1"/>
                </a:solidFill>
              </a:rPr>
              <a:t>Insert other method of identification&gt;&gt; </a:t>
            </a:r>
            <a:endParaRPr lang="en-US" sz="900" i="1" kern="1200" noProof="0" dirty="0">
              <a:solidFill>
                <a:schemeClr val="bg1"/>
              </a:solidFill>
              <a:effectLst/>
              <a:latin typeface="+mn-lt"/>
              <a:ea typeface="+mn-ea"/>
              <a:cs typeface="+mn-cs"/>
            </a:endParaRPr>
          </a:p>
        </p:txBody>
      </p:sp>
      <p:sp>
        <p:nvSpPr>
          <p:cNvPr id="41" name="Rectangle: Rounded Corners 40">
            <a:extLst>
              <a:ext uri="{FF2B5EF4-FFF2-40B4-BE49-F238E27FC236}">
                <a16:creationId xmlns:a16="http://schemas.microsoft.com/office/drawing/2014/main" id="{86EF7E41-A00F-C2AE-D23F-EA669CA3F1EE}"/>
              </a:ext>
            </a:extLst>
          </p:cNvPr>
          <p:cNvSpPr/>
          <p:nvPr/>
        </p:nvSpPr>
        <p:spPr>
          <a:xfrm>
            <a:off x="1833241" y="1068198"/>
            <a:ext cx="1473839" cy="750370"/>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Calibri Light" panose="020F0302020204030204" pitchFamily="34" charset="0"/>
              </a:rPr>
              <a:t>MCO Care Managers conduct outreach to eligible participants via phone call</a:t>
            </a:r>
            <a:endParaRPr lang="en-US" sz="900" i="0" dirty="0">
              <a:solidFill>
                <a:schemeClr val="bg1"/>
              </a:solidFill>
              <a:effectLst/>
              <a:latin typeface="Calibri Light" panose="020F0302020204030204" pitchFamily="34" charset="0"/>
            </a:endParaRPr>
          </a:p>
        </p:txBody>
      </p:sp>
      <p:sp>
        <p:nvSpPr>
          <p:cNvPr id="42" name="Rectangle: Rounded Corners 41">
            <a:extLst>
              <a:ext uri="{FF2B5EF4-FFF2-40B4-BE49-F238E27FC236}">
                <a16:creationId xmlns:a16="http://schemas.microsoft.com/office/drawing/2014/main" id="{5841348D-6191-B9C7-6761-31814FBD1A26}"/>
              </a:ext>
            </a:extLst>
          </p:cNvPr>
          <p:cNvSpPr/>
          <p:nvPr/>
        </p:nvSpPr>
        <p:spPr>
          <a:xfrm>
            <a:off x="2402965" y="2719609"/>
            <a:ext cx="1473840" cy="758060"/>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Calibri Light" panose="020F0302020204030204" pitchFamily="34" charset="0"/>
              </a:rPr>
              <a:t>CHWs conduct follow-up calls to eligible participants via text and phone call</a:t>
            </a:r>
            <a:endParaRPr lang="en-US" sz="900" i="0" dirty="0">
              <a:solidFill>
                <a:schemeClr val="bg1"/>
              </a:solidFill>
              <a:effectLst/>
              <a:latin typeface="Calibri Light" panose="020F0302020204030204" pitchFamily="34" charset="0"/>
            </a:endParaRPr>
          </a:p>
        </p:txBody>
      </p:sp>
      <p:sp>
        <p:nvSpPr>
          <p:cNvPr id="50" name="Rectangle: Rounded Corners 49">
            <a:extLst>
              <a:ext uri="{FF2B5EF4-FFF2-40B4-BE49-F238E27FC236}">
                <a16:creationId xmlns:a16="http://schemas.microsoft.com/office/drawing/2014/main" id="{B0FDBBF3-D7E6-C5E8-2D32-404231F4BE52}"/>
              </a:ext>
            </a:extLst>
          </p:cNvPr>
          <p:cNvSpPr/>
          <p:nvPr/>
        </p:nvSpPr>
        <p:spPr>
          <a:xfrm>
            <a:off x="9264956" y="161760"/>
            <a:ext cx="888775" cy="932688"/>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1" dirty="0">
                <a:solidFill>
                  <a:schemeClr val="bg1"/>
                </a:solidFill>
                <a:effectLst/>
                <a:latin typeface="Calibri Light" panose="020F0302020204030204" pitchFamily="34" charset="0"/>
              </a:rPr>
              <a:t>Fill in your own step</a:t>
            </a:r>
          </a:p>
        </p:txBody>
      </p:sp>
      <p:sp>
        <p:nvSpPr>
          <p:cNvPr id="51" name="Rectangle: Rounded Corners 50">
            <a:extLst>
              <a:ext uri="{FF2B5EF4-FFF2-40B4-BE49-F238E27FC236}">
                <a16:creationId xmlns:a16="http://schemas.microsoft.com/office/drawing/2014/main" id="{B9063C90-8338-A452-C370-315F8F85DFB5}"/>
              </a:ext>
            </a:extLst>
          </p:cNvPr>
          <p:cNvSpPr/>
          <p:nvPr/>
        </p:nvSpPr>
        <p:spPr>
          <a:xfrm>
            <a:off x="9264956" y="2199274"/>
            <a:ext cx="888775" cy="932688"/>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1" dirty="0">
                <a:solidFill>
                  <a:schemeClr val="bg1"/>
                </a:solidFill>
                <a:effectLst/>
                <a:latin typeface="Calibri Light" panose="020F0302020204030204" pitchFamily="34" charset="0"/>
              </a:rPr>
              <a:t>Fill in your own step</a:t>
            </a:r>
          </a:p>
        </p:txBody>
      </p:sp>
      <p:sp>
        <p:nvSpPr>
          <p:cNvPr id="52" name="Rectangle: Rounded Corners 51">
            <a:extLst>
              <a:ext uri="{FF2B5EF4-FFF2-40B4-BE49-F238E27FC236}">
                <a16:creationId xmlns:a16="http://schemas.microsoft.com/office/drawing/2014/main" id="{F494BDE1-BB70-52E0-AE0F-D0630F8298A8}"/>
              </a:ext>
            </a:extLst>
          </p:cNvPr>
          <p:cNvSpPr/>
          <p:nvPr/>
        </p:nvSpPr>
        <p:spPr>
          <a:xfrm>
            <a:off x="9269527" y="3239807"/>
            <a:ext cx="888775" cy="932688"/>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1" dirty="0">
                <a:solidFill>
                  <a:schemeClr val="bg1"/>
                </a:solidFill>
                <a:effectLst/>
                <a:latin typeface="Calibri Light" panose="020F0302020204030204" pitchFamily="34" charset="0"/>
              </a:rPr>
              <a:t>Fill in your own step</a:t>
            </a:r>
          </a:p>
        </p:txBody>
      </p:sp>
      <p:sp>
        <p:nvSpPr>
          <p:cNvPr id="54" name="Rectangle: Rounded Corners 53">
            <a:extLst>
              <a:ext uri="{FF2B5EF4-FFF2-40B4-BE49-F238E27FC236}">
                <a16:creationId xmlns:a16="http://schemas.microsoft.com/office/drawing/2014/main" id="{FF467679-9632-FFA7-248F-A856E1D619A2}"/>
              </a:ext>
            </a:extLst>
          </p:cNvPr>
          <p:cNvSpPr/>
          <p:nvPr/>
        </p:nvSpPr>
        <p:spPr>
          <a:xfrm>
            <a:off x="3935298" y="2716569"/>
            <a:ext cx="1438933" cy="764139"/>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effectLst/>
                <a:latin typeface="Calibri Light" panose="020F0302020204030204" pitchFamily="34" charset="0"/>
              </a:rPr>
              <a:t>CHWs perform screening for health-related social needs or other attendance barriers</a:t>
            </a:r>
          </a:p>
        </p:txBody>
      </p:sp>
      <p:graphicFrame>
        <p:nvGraphicFramePr>
          <p:cNvPr id="5" name="Table 4">
            <a:extLst>
              <a:ext uri="{FF2B5EF4-FFF2-40B4-BE49-F238E27FC236}">
                <a16:creationId xmlns:a16="http://schemas.microsoft.com/office/drawing/2014/main" id="{A483F9EF-95F8-F481-E63F-361BE8753421}"/>
              </a:ext>
            </a:extLst>
          </p:cNvPr>
          <p:cNvGraphicFramePr>
            <a:graphicFrameLocks noGrp="1"/>
          </p:cNvGraphicFramePr>
          <p:nvPr>
            <p:extLst>
              <p:ext uri="{D42A27DB-BD31-4B8C-83A1-F6EECF244321}">
                <p14:modId xmlns:p14="http://schemas.microsoft.com/office/powerpoint/2010/main" val="3399765778"/>
              </p:ext>
            </p:extLst>
          </p:nvPr>
        </p:nvGraphicFramePr>
        <p:xfrm>
          <a:off x="-7496" y="1037611"/>
          <a:ext cx="685676" cy="4093360"/>
        </p:xfrm>
        <a:graphic>
          <a:graphicData uri="http://schemas.openxmlformats.org/drawingml/2006/table">
            <a:tbl>
              <a:tblPr/>
              <a:tblGrid>
                <a:gridCol w="685676">
                  <a:extLst>
                    <a:ext uri="{9D8B030D-6E8A-4147-A177-3AD203B41FA5}">
                      <a16:colId xmlns:a16="http://schemas.microsoft.com/office/drawing/2014/main" val="301645025"/>
                    </a:ext>
                  </a:extLst>
                </a:gridCol>
              </a:tblGrid>
              <a:tr h="818672">
                <a:tc>
                  <a:txBody>
                    <a:bodyPr/>
                    <a:lstStyle/>
                    <a:p>
                      <a:pPr algn="ctr" fontAlgn="base"/>
                      <a:r>
                        <a:rPr lang="en-US" sz="900" b="1" i="0" dirty="0">
                          <a:solidFill>
                            <a:srgbClr val="FFFFFF"/>
                          </a:solidFill>
                          <a:effectLst/>
                        </a:rPr>
                        <a:t>MCO Partner</a:t>
                      </a:r>
                      <a:endParaRPr lang="en-US" sz="900" b="1" i="1" dirty="0">
                        <a:solidFill>
                          <a:srgbClr val="FFFFFF"/>
                        </a:solidFill>
                        <a:effectLst/>
                      </a:endParaRP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3293136320"/>
                  </a:ext>
                </a:extLst>
              </a:tr>
              <a:tr h="818672">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900" b="1" i="0" dirty="0">
                          <a:solidFill>
                            <a:srgbClr val="FFFFFF"/>
                          </a:solidFill>
                          <a:effectLst/>
                        </a:rPr>
                        <a:t>Providers</a:t>
                      </a:r>
                      <a:endParaRPr lang="en-US" sz="900" b="1" i="1" dirty="0">
                        <a:solidFill>
                          <a:srgbClr val="FFFFFF"/>
                        </a:solidFill>
                        <a:effectLst/>
                      </a:endParaRP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4057711944"/>
                  </a:ext>
                </a:extLst>
              </a:tr>
              <a:tr h="818672">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900" b="1" i="0" dirty="0">
                          <a:solidFill>
                            <a:srgbClr val="FFFFFF"/>
                          </a:solidFill>
                          <a:effectLst/>
                        </a:rPr>
                        <a:t>CDC-Recognized Org</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3237682373"/>
                  </a:ext>
                </a:extLst>
              </a:tr>
              <a:tr h="818672">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900" b="1" i="0" dirty="0">
                          <a:solidFill>
                            <a:srgbClr val="FFFFFF"/>
                          </a:solidFill>
                          <a:effectLst/>
                        </a:rPr>
                        <a:t>State Partner</a:t>
                      </a:r>
                      <a:endParaRPr lang="en-US" sz="900" b="1" i="1" dirty="0">
                        <a:solidFill>
                          <a:srgbClr val="FFFFFF"/>
                        </a:solidFill>
                        <a:effectLst/>
                      </a:endParaRP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4061927502"/>
                  </a:ext>
                </a:extLst>
              </a:tr>
              <a:tr h="818672">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000" b="1" i="0" dirty="0">
                          <a:solidFill>
                            <a:srgbClr val="FFFFFF"/>
                          </a:solidFill>
                          <a:effectLst/>
                        </a:rPr>
                        <a:t>&lt;</a:t>
                      </a:r>
                      <a:r>
                        <a:rPr lang="en-US" sz="1000" b="1" i="1" dirty="0">
                          <a:solidFill>
                            <a:srgbClr val="FFFFFF"/>
                          </a:solidFill>
                          <a:effectLst/>
                        </a:rPr>
                        <a:t>INSERT PARTNER</a:t>
                      </a:r>
                      <a:r>
                        <a:rPr lang="en-US" sz="1000" b="1" i="0" dirty="0">
                          <a:solidFill>
                            <a:srgbClr val="FFFFFF"/>
                          </a:solidFill>
                          <a:effectLst/>
                        </a:rPr>
                        <a:t>&gt;</a:t>
                      </a:r>
                      <a:endParaRPr lang="en-US" sz="1000" b="1" i="1" dirty="0">
                        <a:solidFill>
                          <a:srgbClr val="FFFFFF"/>
                        </a:solidFill>
                        <a:effectLst/>
                      </a:endParaRP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4240149597"/>
                  </a:ext>
                </a:extLst>
              </a:tr>
            </a:tbl>
          </a:graphicData>
        </a:graphic>
      </p:graphicFrame>
      <p:sp>
        <p:nvSpPr>
          <p:cNvPr id="9" name="Rectangle: Rounded Corners 8">
            <a:extLst>
              <a:ext uri="{FF2B5EF4-FFF2-40B4-BE49-F238E27FC236}">
                <a16:creationId xmlns:a16="http://schemas.microsoft.com/office/drawing/2014/main" id="{0C7C46AA-EC11-9436-A3F4-FA6FCFD81BF2}"/>
              </a:ext>
            </a:extLst>
          </p:cNvPr>
          <p:cNvSpPr/>
          <p:nvPr/>
        </p:nvSpPr>
        <p:spPr>
          <a:xfrm>
            <a:off x="4983479" y="1078430"/>
            <a:ext cx="1097281" cy="750370"/>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Generate eligibility lists through EHRs or health plan member lists</a:t>
            </a:r>
            <a:endParaRPr lang="en-US" sz="900" i="0" kern="1200" noProof="0" dirty="0">
              <a:solidFill>
                <a:schemeClr val="bg1"/>
              </a:solidFill>
              <a:effectLst/>
              <a:latin typeface="+mn-lt"/>
              <a:ea typeface="+mn-ea"/>
              <a:cs typeface="+mn-cs"/>
            </a:endParaRPr>
          </a:p>
        </p:txBody>
      </p:sp>
      <p:sp>
        <p:nvSpPr>
          <p:cNvPr id="10" name="Rectangle: Rounded Corners 9">
            <a:extLst>
              <a:ext uri="{FF2B5EF4-FFF2-40B4-BE49-F238E27FC236}">
                <a16:creationId xmlns:a16="http://schemas.microsoft.com/office/drawing/2014/main" id="{796A6CF2-F09A-C9EA-3739-E308B844EC2C}"/>
              </a:ext>
            </a:extLst>
          </p:cNvPr>
          <p:cNvSpPr/>
          <p:nvPr/>
        </p:nvSpPr>
        <p:spPr>
          <a:xfrm>
            <a:off x="5542155" y="2709106"/>
            <a:ext cx="1624024" cy="750370"/>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latin typeface="Calibri Light" panose="020F0302020204030204" pitchFamily="34" charset="0"/>
              </a:rPr>
              <a:t>CDC-recognized organizations share enrollment data with partners</a:t>
            </a:r>
            <a:endParaRPr lang="en-US" sz="900" dirty="0">
              <a:solidFill>
                <a:schemeClr val="bg1"/>
              </a:solidFill>
              <a:effectLst/>
              <a:latin typeface="Calibri Light" panose="020F0302020204030204" pitchFamily="34" charset="0"/>
            </a:endParaRPr>
          </a:p>
        </p:txBody>
      </p:sp>
      <p:sp>
        <p:nvSpPr>
          <p:cNvPr id="11" name="Rectangle: Rounded Corners 10">
            <a:extLst>
              <a:ext uri="{FF2B5EF4-FFF2-40B4-BE49-F238E27FC236}">
                <a16:creationId xmlns:a16="http://schemas.microsoft.com/office/drawing/2014/main" id="{7A82700C-DAE7-84CB-53E7-D13D7ECDC179}"/>
              </a:ext>
            </a:extLst>
          </p:cNvPr>
          <p:cNvSpPr/>
          <p:nvPr/>
        </p:nvSpPr>
        <p:spPr>
          <a:xfrm>
            <a:off x="4217238" y="3506684"/>
            <a:ext cx="1438933" cy="764139"/>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latin typeface="Calibri Light" panose="020F0302020204030204" pitchFamily="34" charset="0"/>
              </a:rPr>
              <a:t>State partners provide access to or funding for HRSN resources</a:t>
            </a:r>
            <a:endParaRPr lang="en-US" sz="900" dirty="0">
              <a:solidFill>
                <a:schemeClr val="bg1"/>
              </a:solidFill>
              <a:effectLst/>
              <a:latin typeface="Calibri Light" panose="020F0302020204030204" pitchFamily="34" charset="0"/>
            </a:endParaRPr>
          </a:p>
        </p:txBody>
      </p:sp>
      <p:sp>
        <p:nvSpPr>
          <p:cNvPr id="12" name="Rectangle: Rounded Corners 11">
            <a:extLst>
              <a:ext uri="{FF2B5EF4-FFF2-40B4-BE49-F238E27FC236}">
                <a16:creationId xmlns:a16="http://schemas.microsoft.com/office/drawing/2014/main" id="{1B0DA338-2121-F309-4E2C-E7CFCB4456C3}"/>
              </a:ext>
            </a:extLst>
          </p:cNvPr>
          <p:cNvSpPr/>
          <p:nvPr/>
        </p:nvSpPr>
        <p:spPr>
          <a:xfrm>
            <a:off x="6021048" y="1889094"/>
            <a:ext cx="1438933" cy="764139"/>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latin typeface="Calibri Light" panose="020F0302020204030204" pitchFamily="34" charset="0"/>
              </a:rPr>
              <a:t>Providers connect with patients on program attendance</a:t>
            </a:r>
            <a:endParaRPr lang="en-US" sz="900" dirty="0">
              <a:solidFill>
                <a:schemeClr val="bg1"/>
              </a:solidFill>
              <a:effectLst/>
              <a:latin typeface="Calibri Light" panose="020F0302020204030204" pitchFamily="34" charset="0"/>
            </a:endParaRPr>
          </a:p>
        </p:txBody>
      </p:sp>
      <p:sp>
        <p:nvSpPr>
          <p:cNvPr id="15" name="Rectangle: Rounded Corners 14">
            <a:extLst>
              <a:ext uri="{FF2B5EF4-FFF2-40B4-BE49-F238E27FC236}">
                <a16:creationId xmlns:a16="http://schemas.microsoft.com/office/drawing/2014/main" id="{BFCB5FEF-2B64-0886-DE22-96B8B08119AA}"/>
              </a:ext>
            </a:extLst>
          </p:cNvPr>
          <p:cNvSpPr/>
          <p:nvPr/>
        </p:nvSpPr>
        <p:spPr>
          <a:xfrm>
            <a:off x="7913318" y="2741074"/>
            <a:ext cx="1148130" cy="750370"/>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effectLst/>
                <a:latin typeface="Calibri Light" panose="020F0302020204030204" pitchFamily="34" charset="0"/>
              </a:rPr>
              <a:t>CDC-recognized organizations evaluate enrollment data</a:t>
            </a:r>
          </a:p>
        </p:txBody>
      </p:sp>
      <p:sp>
        <p:nvSpPr>
          <p:cNvPr id="16" name="Rectangle: Rounded Corners 15">
            <a:extLst>
              <a:ext uri="{FF2B5EF4-FFF2-40B4-BE49-F238E27FC236}">
                <a16:creationId xmlns:a16="http://schemas.microsoft.com/office/drawing/2014/main" id="{AF5BA0A1-2462-37EA-2621-D339E7967EBD}"/>
              </a:ext>
            </a:extLst>
          </p:cNvPr>
          <p:cNvSpPr/>
          <p:nvPr/>
        </p:nvSpPr>
        <p:spPr>
          <a:xfrm>
            <a:off x="670681" y="4571999"/>
            <a:ext cx="8465821" cy="271715"/>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Joint marketing and program communication efforts</a:t>
            </a:r>
            <a:endParaRPr lang="en-US" sz="900" i="0" kern="1200" noProof="0" dirty="0">
              <a:solidFill>
                <a:schemeClr val="bg1"/>
              </a:solidFill>
              <a:effectLst/>
              <a:latin typeface="+mn-lt"/>
              <a:ea typeface="+mn-ea"/>
              <a:cs typeface="+mn-cs"/>
            </a:endParaRPr>
          </a:p>
        </p:txBody>
      </p:sp>
      <p:sp>
        <p:nvSpPr>
          <p:cNvPr id="14" name="Rectangle: Rounded Corners 13">
            <a:extLst>
              <a:ext uri="{FF2B5EF4-FFF2-40B4-BE49-F238E27FC236}">
                <a16:creationId xmlns:a16="http://schemas.microsoft.com/office/drawing/2014/main" id="{7D4ECF5D-B08E-7F0C-4727-F60481573100}"/>
              </a:ext>
            </a:extLst>
          </p:cNvPr>
          <p:cNvSpPr/>
          <p:nvPr/>
        </p:nvSpPr>
        <p:spPr>
          <a:xfrm>
            <a:off x="4948888" y="1884673"/>
            <a:ext cx="1009396" cy="764139"/>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900" dirty="0">
                <a:solidFill>
                  <a:schemeClr val="bg1"/>
                </a:solidFill>
                <a:latin typeface="Calibri Light" panose="020F0302020204030204" pitchFamily="34" charset="0"/>
              </a:rPr>
              <a:t>Program partners connect participants to HRSN resources</a:t>
            </a:r>
            <a:endParaRPr lang="en-US" sz="900" dirty="0">
              <a:solidFill>
                <a:schemeClr val="bg1"/>
              </a:solidFill>
              <a:effectLst/>
              <a:latin typeface="Calibri Light" panose="020F0302020204030204" pitchFamily="34" charset="0"/>
            </a:endParaRPr>
          </a:p>
        </p:txBody>
      </p:sp>
      <p:sp>
        <p:nvSpPr>
          <p:cNvPr id="4" name="TextBox 3">
            <a:extLst>
              <a:ext uri="{FF2B5EF4-FFF2-40B4-BE49-F238E27FC236}">
                <a16:creationId xmlns:a16="http://schemas.microsoft.com/office/drawing/2014/main" id="{B3D28EDF-5E93-856D-7EF0-0135A7714431}"/>
              </a:ext>
            </a:extLst>
          </p:cNvPr>
          <p:cNvSpPr txBox="1"/>
          <p:nvPr/>
        </p:nvSpPr>
        <p:spPr>
          <a:xfrm>
            <a:off x="2748683" y="2009165"/>
            <a:ext cx="3639138" cy="1200329"/>
          </a:xfrm>
          <a:prstGeom prst="rect">
            <a:avLst/>
          </a:prstGeom>
          <a:noFill/>
        </p:spPr>
        <p:txBody>
          <a:bodyPr wrap="none" rtlCol="0">
            <a:spAutoFit/>
          </a:bodyPr>
          <a:lstStyle/>
          <a:p>
            <a:r>
              <a:rPr lang="en-US" sz="7200" b="1" dirty="0">
                <a:solidFill>
                  <a:srgbClr val="FF0000"/>
                </a:solidFill>
              </a:rPr>
              <a:t>EXAMPLE</a:t>
            </a:r>
          </a:p>
        </p:txBody>
      </p:sp>
    </p:spTree>
    <p:extLst>
      <p:ext uri="{BB962C8B-B14F-4D97-AF65-F5344CB8AC3E}">
        <p14:creationId xmlns:p14="http://schemas.microsoft.com/office/powerpoint/2010/main" val="157438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AAC712D-B564-30D2-489A-E564B02D7649}"/>
              </a:ext>
            </a:extLst>
          </p:cNvPr>
          <p:cNvSpPr/>
          <p:nvPr/>
        </p:nvSpPr>
        <p:spPr>
          <a:xfrm>
            <a:off x="-1379782" y="333439"/>
            <a:ext cx="1246760" cy="105469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0" kern="1200" noProof="0" dirty="0">
                <a:solidFill>
                  <a:schemeClr val="bg1"/>
                </a:solidFill>
                <a:effectLst/>
                <a:latin typeface="+mn-lt"/>
                <a:ea typeface="+mn-ea"/>
                <a:cs typeface="+mn-cs"/>
              </a:rPr>
              <a:t>How are potential program participants identified?</a:t>
            </a:r>
          </a:p>
        </p:txBody>
      </p:sp>
      <p:sp>
        <p:nvSpPr>
          <p:cNvPr id="6" name="Rectangle: Rounded Corners 5">
            <a:extLst>
              <a:ext uri="{FF2B5EF4-FFF2-40B4-BE49-F238E27FC236}">
                <a16:creationId xmlns:a16="http://schemas.microsoft.com/office/drawing/2014/main" id="{A40B2723-5A22-1F95-7147-F7BED98DE466}"/>
              </a:ext>
            </a:extLst>
          </p:cNvPr>
          <p:cNvSpPr/>
          <p:nvPr/>
        </p:nvSpPr>
        <p:spPr>
          <a:xfrm>
            <a:off x="-1406901" y="1477689"/>
            <a:ext cx="1273878" cy="1054691"/>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b="1" i="0" dirty="0">
                <a:solidFill>
                  <a:schemeClr val="bg1"/>
                </a:solidFill>
                <a:effectLst/>
                <a:latin typeface="Calibri Light" panose="020F0302020204030204" pitchFamily="34" charset="0"/>
              </a:rPr>
              <a:t>Consider the </a:t>
            </a:r>
            <a:r>
              <a:rPr lang="en-US" sz="1000" b="1" i="1" dirty="0">
                <a:solidFill>
                  <a:schemeClr val="bg1"/>
                </a:solidFill>
                <a:effectLst/>
                <a:latin typeface="Calibri Light" panose="020F0302020204030204" pitchFamily="34" charset="0"/>
              </a:rPr>
              <a:t>who</a:t>
            </a:r>
            <a:r>
              <a:rPr lang="en-US" sz="1000" b="1" i="0" dirty="0">
                <a:solidFill>
                  <a:schemeClr val="bg1"/>
                </a:solidFill>
                <a:effectLst/>
                <a:latin typeface="Calibri Light" panose="020F0302020204030204" pitchFamily="34" charset="0"/>
              </a:rPr>
              <a:t>, </a:t>
            </a:r>
            <a:r>
              <a:rPr lang="en-US" sz="1000" b="1" i="1" dirty="0">
                <a:solidFill>
                  <a:schemeClr val="bg1"/>
                </a:solidFill>
                <a:effectLst/>
                <a:latin typeface="Calibri Light" panose="020F0302020204030204" pitchFamily="34" charset="0"/>
              </a:rPr>
              <a:t>what</a:t>
            </a:r>
            <a:r>
              <a:rPr lang="en-US" sz="1000" b="1" i="0" dirty="0">
                <a:solidFill>
                  <a:schemeClr val="bg1"/>
                </a:solidFill>
                <a:effectLst/>
                <a:latin typeface="Calibri Light" panose="020F0302020204030204" pitchFamily="34" charset="0"/>
              </a:rPr>
              <a:t>, and </a:t>
            </a:r>
            <a:r>
              <a:rPr lang="en-US" sz="1000" b="1" i="1" dirty="0">
                <a:solidFill>
                  <a:schemeClr val="bg1"/>
                </a:solidFill>
                <a:effectLst/>
                <a:latin typeface="Calibri Light" panose="020F0302020204030204" pitchFamily="34" charset="0"/>
              </a:rPr>
              <a:t>when</a:t>
            </a:r>
            <a:r>
              <a:rPr lang="en-US" sz="1000" b="1" i="0" dirty="0">
                <a:solidFill>
                  <a:schemeClr val="bg1"/>
                </a:solidFill>
                <a:effectLst/>
                <a:latin typeface="Calibri Light" panose="020F0302020204030204" pitchFamily="34" charset="0"/>
              </a:rPr>
              <a:t> of outreach to potential participants</a:t>
            </a:r>
          </a:p>
        </p:txBody>
      </p:sp>
      <p:sp>
        <p:nvSpPr>
          <p:cNvPr id="18" name="Rectangle: Rounded Corners 17">
            <a:extLst>
              <a:ext uri="{FF2B5EF4-FFF2-40B4-BE49-F238E27FC236}">
                <a16:creationId xmlns:a16="http://schemas.microsoft.com/office/drawing/2014/main" id="{57BD7584-D44F-F5A1-50D8-D6965643C27F}"/>
              </a:ext>
            </a:extLst>
          </p:cNvPr>
          <p:cNvSpPr/>
          <p:nvPr/>
        </p:nvSpPr>
        <p:spPr>
          <a:xfrm>
            <a:off x="-1406901" y="2651842"/>
            <a:ext cx="1273878" cy="1054691"/>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1000" b="1" i="0" dirty="0">
                <a:solidFill>
                  <a:schemeClr val="bg1"/>
                </a:solidFill>
                <a:effectLst/>
                <a:latin typeface="Calibri Light" panose="020F0302020204030204" pitchFamily="34" charset="0"/>
              </a:rPr>
              <a:t>How are referrals followed throughout the process?</a:t>
            </a:r>
          </a:p>
        </p:txBody>
      </p:sp>
      <p:sp>
        <p:nvSpPr>
          <p:cNvPr id="27" name="Rectangle: Rounded Corners 26">
            <a:extLst>
              <a:ext uri="{FF2B5EF4-FFF2-40B4-BE49-F238E27FC236}">
                <a16:creationId xmlns:a16="http://schemas.microsoft.com/office/drawing/2014/main" id="{76CC5B29-FECF-AC58-78BE-DDA3436F3CB6}"/>
              </a:ext>
            </a:extLst>
          </p:cNvPr>
          <p:cNvSpPr/>
          <p:nvPr/>
        </p:nvSpPr>
        <p:spPr>
          <a:xfrm>
            <a:off x="-1406901" y="3841964"/>
            <a:ext cx="1273878" cy="1054691"/>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000" b="1" dirty="0">
                <a:solidFill>
                  <a:schemeClr val="bg1"/>
                </a:solidFill>
                <a:effectLst/>
                <a:latin typeface="Calibri Light" panose="020F0302020204030204" pitchFamily="34" charset="0"/>
              </a:rPr>
              <a:t>What does ongoing engagement </a:t>
            </a:r>
            <a:r>
              <a:rPr lang="en-US" sz="1000" b="1" dirty="0">
                <a:solidFill>
                  <a:schemeClr val="bg1"/>
                </a:solidFill>
                <a:latin typeface="Calibri Light" panose="020F0302020204030204" pitchFamily="34" charset="0"/>
              </a:rPr>
              <a:t>(including HRSN screening) </a:t>
            </a:r>
            <a:r>
              <a:rPr lang="en-US" sz="1000" b="1" dirty="0">
                <a:solidFill>
                  <a:schemeClr val="bg1"/>
                </a:solidFill>
                <a:effectLst/>
                <a:latin typeface="Calibri Light" panose="020F0302020204030204" pitchFamily="34" charset="0"/>
              </a:rPr>
              <a:t>with eligible participants look like?</a:t>
            </a:r>
          </a:p>
        </p:txBody>
      </p:sp>
      <p:sp>
        <p:nvSpPr>
          <p:cNvPr id="28" name="Rectangle: Rounded Corners 27">
            <a:extLst>
              <a:ext uri="{FF2B5EF4-FFF2-40B4-BE49-F238E27FC236}">
                <a16:creationId xmlns:a16="http://schemas.microsoft.com/office/drawing/2014/main" id="{3BB7F4AD-CB92-8D94-6B22-3FDC5BF25F39}"/>
              </a:ext>
            </a:extLst>
          </p:cNvPr>
          <p:cNvSpPr/>
          <p:nvPr/>
        </p:nvSpPr>
        <p:spPr>
          <a:xfrm>
            <a:off x="9255727" y="1180517"/>
            <a:ext cx="888775"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1" dirty="0">
                <a:solidFill>
                  <a:schemeClr val="bg1"/>
                </a:solidFill>
                <a:effectLst/>
                <a:latin typeface="Calibri Light" panose="020F0302020204030204" pitchFamily="34" charset="0"/>
              </a:rPr>
              <a:t>Fill in your own step</a:t>
            </a:r>
          </a:p>
        </p:txBody>
      </p:sp>
      <p:sp>
        <p:nvSpPr>
          <p:cNvPr id="31" name="Title 1">
            <a:extLst>
              <a:ext uri="{FF2B5EF4-FFF2-40B4-BE49-F238E27FC236}">
                <a16:creationId xmlns:a16="http://schemas.microsoft.com/office/drawing/2014/main" id="{598CA5B1-A91A-0244-7EFA-19C6CF1BC20C}"/>
              </a:ext>
            </a:extLst>
          </p:cNvPr>
          <p:cNvSpPr txBox="1">
            <a:spLocks/>
          </p:cNvSpPr>
          <p:nvPr/>
        </p:nvSpPr>
        <p:spPr>
          <a:xfrm>
            <a:off x="766916" y="14191"/>
            <a:ext cx="7824019" cy="468626"/>
          </a:xfrm>
        </p:spPr>
        <p:txBody>
          <a:bodyPr anchor="ctr"/>
          <a:lstStyle>
            <a:lvl1pPr algn="l" defTabSz="513065" rtl="0" eaLnBrk="1" latinLnBrk="0" hangingPunct="1">
              <a:lnSpc>
                <a:spcPct val="90000"/>
              </a:lnSpc>
              <a:spcBef>
                <a:spcPct val="0"/>
              </a:spcBef>
              <a:buNone/>
              <a:defRPr sz="3600" kern="1200">
                <a:solidFill>
                  <a:schemeClr val="bg1"/>
                </a:solidFill>
                <a:latin typeface="Helvetica" pitchFamily="2" charset="0"/>
                <a:ea typeface="+mj-ea"/>
                <a:cs typeface="+mj-cs"/>
              </a:defRPr>
            </a:lvl1pPr>
          </a:lstStyle>
          <a:p>
            <a:pPr algn="ctr"/>
            <a:r>
              <a:rPr lang="en-US" sz="2000" dirty="0">
                <a:solidFill>
                  <a:schemeClr val="accent5"/>
                </a:solidFill>
                <a:latin typeface="+mj-lt"/>
              </a:rPr>
              <a:t>Participant Identification and Engagement Workflow Template</a:t>
            </a:r>
          </a:p>
        </p:txBody>
      </p:sp>
      <p:pic>
        <p:nvPicPr>
          <p:cNvPr id="32" name="Picture 31" descr="Logo, icon&#10;&#10;Description automatically generated">
            <a:extLst>
              <a:ext uri="{FF2B5EF4-FFF2-40B4-BE49-F238E27FC236}">
                <a16:creationId xmlns:a16="http://schemas.microsoft.com/office/drawing/2014/main" id="{27CA83C2-BEAE-8112-B708-7360FE918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619" y="161760"/>
            <a:ext cx="228600" cy="228600"/>
          </a:xfrm>
          <a:prstGeom prst="rect">
            <a:avLst/>
          </a:prstGeom>
        </p:spPr>
      </p:pic>
      <p:pic>
        <p:nvPicPr>
          <p:cNvPr id="33" name="Picture 32">
            <a:extLst>
              <a:ext uri="{FF2B5EF4-FFF2-40B4-BE49-F238E27FC236}">
                <a16:creationId xmlns:a16="http://schemas.microsoft.com/office/drawing/2014/main" id="{F8C7A8C4-312F-1EC1-FD33-D961A6508398}"/>
              </a:ext>
            </a:extLst>
          </p:cNvPr>
          <p:cNvPicPr>
            <a:picLocks noChangeAspect="1"/>
          </p:cNvPicPr>
          <p:nvPr/>
        </p:nvPicPr>
        <p:blipFill>
          <a:blip r:embed="rId4"/>
          <a:stretch>
            <a:fillRect/>
          </a:stretch>
        </p:blipFill>
        <p:spPr>
          <a:xfrm>
            <a:off x="127031" y="150976"/>
            <a:ext cx="295275" cy="285750"/>
          </a:xfrm>
          <a:prstGeom prst="rect">
            <a:avLst/>
          </a:prstGeom>
        </p:spPr>
      </p:pic>
      <p:sp>
        <p:nvSpPr>
          <p:cNvPr id="50" name="Rectangle: Rounded Corners 49">
            <a:extLst>
              <a:ext uri="{FF2B5EF4-FFF2-40B4-BE49-F238E27FC236}">
                <a16:creationId xmlns:a16="http://schemas.microsoft.com/office/drawing/2014/main" id="{B0FDBBF3-D7E6-C5E8-2D32-404231F4BE52}"/>
              </a:ext>
            </a:extLst>
          </p:cNvPr>
          <p:cNvSpPr/>
          <p:nvPr/>
        </p:nvSpPr>
        <p:spPr>
          <a:xfrm>
            <a:off x="9264956" y="161760"/>
            <a:ext cx="888775" cy="932688"/>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1" dirty="0">
                <a:solidFill>
                  <a:schemeClr val="bg1"/>
                </a:solidFill>
                <a:effectLst/>
                <a:latin typeface="Calibri Light" panose="020F0302020204030204" pitchFamily="34" charset="0"/>
              </a:rPr>
              <a:t>Fill in your own step</a:t>
            </a:r>
          </a:p>
        </p:txBody>
      </p:sp>
      <p:sp>
        <p:nvSpPr>
          <p:cNvPr id="51" name="Rectangle: Rounded Corners 50">
            <a:extLst>
              <a:ext uri="{FF2B5EF4-FFF2-40B4-BE49-F238E27FC236}">
                <a16:creationId xmlns:a16="http://schemas.microsoft.com/office/drawing/2014/main" id="{B9063C90-8338-A452-C370-315F8F85DFB5}"/>
              </a:ext>
            </a:extLst>
          </p:cNvPr>
          <p:cNvSpPr/>
          <p:nvPr/>
        </p:nvSpPr>
        <p:spPr>
          <a:xfrm>
            <a:off x="9264956" y="2199274"/>
            <a:ext cx="888775" cy="932688"/>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1" dirty="0">
                <a:solidFill>
                  <a:schemeClr val="bg1"/>
                </a:solidFill>
                <a:effectLst/>
                <a:latin typeface="Calibri Light" panose="020F0302020204030204" pitchFamily="34" charset="0"/>
              </a:rPr>
              <a:t>Fill in your own step</a:t>
            </a:r>
          </a:p>
        </p:txBody>
      </p:sp>
      <p:sp>
        <p:nvSpPr>
          <p:cNvPr id="52" name="Rectangle: Rounded Corners 51">
            <a:extLst>
              <a:ext uri="{FF2B5EF4-FFF2-40B4-BE49-F238E27FC236}">
                <a16:creationId xmlns:a16="http://schemas.microsoft.com/office/drawing/2014/main" id="{F494BDE1-BB70-52E0-AE0F-D0630F8298A8}"/>
              </a:ext>
            </a:extLst>
          </p:cNvPr>
          <p:cNvSpPr/>
          <p:nvPr/>
        </p:nvSpPr>
        <p:spPr>
          <a:xfrm>
            <a:off x="9269527" y="3239807"/>
            <a:ext cx="888775" cy="932688"/>
          </a:xfrm>
          <a:prstGeom prst="roundRect">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1" dirty="0">
                <a:solidFill>
                  <a:schemeClr val="bg1"/>
                </a:solidFill>
                <a:effectLst/>
                <a:latin typeface="Calibri Light" panose="020F0302020204030204" pitchFamily="34" charset="0"/>
              </a:rPr>
              <a:t>Fill in your own step</a:t>
            </a:r>
          </a:p>
        </p:txBody>
      </p:sp>
    </p:spTree>
    <p:extLst>
      <p:ext uri="{BB962C8B-B14F-4D97-AF65-F5344CB8AC3E}">
        <p14:creationId xmlns:p14="http://schemas.microsoft.com/office/powerpoint/2010/main" val="1069515951"/>
      </p:ext>
    </p:extLst>
  </p:cSld>
  <p:clrMapOvr>
    <a:masterClrMapping/>
  </p:clrMapOvr>
</p:sld>
</file>

<file path=ppt/theme/theme1.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Custom 5">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Template (updated 07.11.2020).potx" id="{652A3F29-092E-46FD-8646-162478CD6F56}" vid="{933C9757-BB51-4048-B602-CCA19F6CBDD4}"/>
    </a:ext>
  </a:extLst>
</a:theme>
</file>

<file path=ppt/theme/theme2.xml><?xml version="1.0" encoding="utf-8"?>
<a:theme xmlns:a="http://schemas.openxmlformats.org/drawingml/2006/main" name="1_Slide Pages">
  <a:themeElements>
    <a:clrScheme name="Custom 9">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193560"/>
      </a:folHlink>
    </a:clrScheme>
    <a:fontScheme name="Custom 6">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Guidelines &amp; Graphic Ideas.potx" id="{5E24C614-A681-42C1-8EE7-3826EAB2DC6E}" vid="{4591E310-8D45-4681-BF6B-B5195BDB34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44008F77BDE442A9A9DF093AD19BBB" ma:contentTypeVersion="17" ma:contentTypeDescription="Create a new document." ma:contentTypeScope="" ma:versionID="dfd198a1e93837422d1a4bed40c6c1ae">
  <xsd:schema xmlns:xsd="http://www.w3.org/2001/XMLSchema" xmlns:xs="http://www.w3.org/2001/XMLSchema" xmlns:p="http://schemas.microsoft.com/office/2006/metadata/properties" xmlns:ns1="http://schemas.microsoft.com/sharepoint/v3" xmlns:ns2="8ebc2567-3038-4594-8657-c395241039ab" xmlns:ns3="e99df405-d0cb-4bf2-acf9-51df214a22bc" targetNamespace="http://schemas.microsoft.com/office/2006/metadata/properties" ma:root="true" ma:fieldsID="5580726bea20e1196bf8fde117c92fa6" ns1:_="" ns2:_="" ns3:_="">
    <xsd:import namespace="http://schemas.microsoft.com/sharepoint/v3"/>
    <xsd:import namespace="8ebc2567-3038-4594-8657-c395241039ab"/>
    <xsd:import namespace="e99df405-d0cb-4bf2-acf9-51df214a22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bc2567-3038-4594-8657-c395241039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f6e435a-bad2-4578-9ee1-40557d5b7e30}" ma:internalName="TaxCatchAll" ma:showField="CatchAllData" ma:web="8ebc2567-3038-4594-8657-c395241039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9df405-d0cb-4bf2-acf9-51df214a22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72f85a-06b3-47e5-b273-e3ee90a5446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99df405-d0cb-4bf2-acf9-51df214a22bc">
      <Terms xmlns="http://schemas.microsoft.com/office/infopath/2007/PartnerControls"/>
    </lcf76f155ced4ddcb4097134ff3c332f>
    <_ip_UnifiedCompliancePolicyProperties xmlns="http://schemas.microsoft.com/sharepoint/v3" xsi:nil="true"/>
    <TaxCatchAll xmlns="8ebc2567-3038-4594-8657-c395241039ab" xsi:nil="true"/>
  </documentManagement>
</p:properties>
</file>

<file path=customXml/itemProps1.xml><?xml version="1.0" encoding="utf-8"?>
<ds:datastoreItem xmlns:ds="http://schemas.openxmlformats.org/officeDocument/2006/customXml" ds:itemID="{9FFD9E22-247C-4FFC-BED7-6E9616959701}">
  <ds:schemaRefs>
    <ds:schemaRef ds:uri="http://schemas.microsoft.com/sharepoint/v3/contenttype/forms"/>
  </ds:schemaRefs>
</ds:datastoreItem>
</file>

<file path=customXml/itemProps2.xml><?xml version="1.0" encoding="utf-8"?>
<ds:datastoreItem xmlns:ds="http://schemas.openxmlformats.org/officeDocument/2006/customXml" ds:itemID="{8841E45D-364F-4B21-946D-973BA6226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bc2567-3038-4594-8657-c395241039ab"/>
    <ds:schemaRef ds:uri="e99df405-d0cb-4bf2-acf9-51df214a22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2DC15A-5653-485C-ABAB-E40A32842124}">
  <ds:schemaRefs>
    <ds:schemaRef ds:uri="http://www.w3.org/XML/1998/namespace"/>
    <ds:schemaRef ds:uri="http://purl.org/dc/terms/"/>
    <ds:schemaRef ds:uri="fbe6b4a5-9a9f-4e70-b8b2-b61d785b2fe1"/>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7090e04f-d065-4a7e-b48c-b257eee7c527"/>
    <ds:schemaRef ds:uri="http://schemas.microsoft.com/office/2006/metadata/properties"/>
    <ds:schemaRef ds:uri="http://purl.org/dc/dcmitype/"/>
    <ds:schemaRef ds:uri="http://schemas.microsoft.com/sharepoint/v3"/>
    <ds:schemaRef ds:uri="e99df405-d0cb-4bf2-acf9-51df214a22bc"/>
    <ds:schemaRef ds:uri="8ebc2567-3038-4594-8657-c395241039ab"/>
  </ds:schemaRefs>
</ds:datastoreItem>
</file>

<file path=docProps/app.xml><?xml version="1.0" encoding="utf-8"?>
<Properties xmlns="http://schemas.openxmlformats.org/officeDocument/2006/extended-properties" xmlns:vt="http://schemas.openxmlformats.org/officeDocument/2006/docPropsVTypes">
  <Template/>
  <TotalTime>35312</TotalTime>
  <Words>1122</Words>
  <Application>Microsoft Office PowerPoint</Application>
  <PresentationFormat>On-screen Show (16:9)</PresentationFormat>
  <Paragraphs>134</Paragraphs>
  <Slides>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Calibri</vt:lpstr>
      <vt:lpstr>Calibri Light</vt:lpstr>
      <vt:lpstr>Franklin Gothic Book</vt:lpstr>
      <vt:lpstr>Franklin Gothic Heavy</vt:lpstr>
      <vt:lpstr>Helvetica</vt:lpstr>
      <vt:lpstr>Times New Roman</vt:lpstr>
      <vt:lpstr>Verdana</vt:lpstr>
      <vt:lpstr>ヒラギノ角ゴ Pro W3</vt:lpstr>
      <vt:lpstr>Slide Pages</vt:lpstr>
      <vt:lpstr>1_Slide Pages</vt:lpstr>
      <vt:lpstr>Workflow Planning Template</vt:lpstr>
      <vt:lpstr>How to Use This Template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Angela Bowen</cp:lastModifiedBy>
  <cp:revision>1516</cp:revision>
  <dcterms:created xsi:type="dcterms:W3CDTF">2020-02-18T19:49:59Z</dcterms:created>
  <dcterms:modified xsi:type="dcterms:W3CDTF">2024-04-03T04:22:19Z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0x0101001B44008F77BDE442A9A9DF093AD19BBB</vt:lpwstr>
  </property>
</Properties>
</file>