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  <p:sldMasterId id="2147483751" r:id="rId5"/>
  </p:sldMasterIdLst>
  <p:notesMasterIdLst>
    <p:notesMasterId r:id="rId12"/>
  </p:notesMasterIdLst>
  <p:sldIdLst>
    <p:sldId id="401" r:id="rId6"/>
    <p:sldId id="397" r:id="rId7"/>
    <p:sldId id="399" r:id="rId8"/>
    <p:sldId id="402" r:id="rId9"/>
    <p:sldId id="400" r:id="rId10"/>
    <p:sldId id="403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B06B0D-82F9-5397-F3C5-F9208C7E1C47}" name="Jennifer Barnhart" initials="JB" userId="4ec1d5e2929a3c43" providerId="Windows Live"/>
  <p188:author id="{FA6FD486-9338-4AFA-4C61-F6CCAED26AA6}" name="Wendy Childers" initials="WC" userId="S::wendychilders@childersconsulting.onmicrosoft.com::7bc5f38e-cb4b-48f3-9541-90b5b8e356d0" providerId="AD"/>
  <p188:author id="{0C0B5896-3242-E5D2-DE4B-F8D109F4187C}" name="Jane Myers" initials="JM" userId="cabf6ba2b8d19201" providerId="Windows Live"/>
  <p188:author id="{6061BFA3-FEC7-3649-6508-5761D655ECCE}" name="Papalii, Michelle (CDC/DDNID/NCCDPHP/DDT)" initials="PM" userId="Papalii, Michelle (CDC/DDNID/NCCDPHP/DDT)" providerId="None"/>
  <p188:author id="{E5CD9FB0-83DB-E7F7-F46C-6159F7B4911C}" name="Shea, Patricia (CDC/DDNID/NCCDPHP/DDT)" initials="SP(" userId="S::gzt0@cdc.gov::ca46deea-61d4-477a-803b-cae3a09076fa" providerId="AD"/>
  <p188:author id="{EB9D39CB-F40A-AD15-398B-7A6182EFBD8E}" name="Gloria Aquino" initials="GA" userId="ZND7uec/91qMPRzCUFOqrYnHGktFSp8fDc9EdXuQxLc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Barnhart" initials="JB" lastIdx="19" clrIdx="0">
    <p:extLst>
      <p:ext uri="{19B8F6BF-5375-455C-9EA6-DF929625EA0E}">
        <p15:presenceInfo xmlns:p15="http://schemas.microsoft.com/office/powerpoint/2012/main" userId="4ec1d5e2929a3c43" providerId="Windows Live"/>
      </p:ext>
    </p:extLst>
  </p:cmAuthor>
  <p:cmAuthor id="2" name="Gloria Aquino" initials="GA" lastIdx="2" clrIdx="1">
    <p:extLst>
      <p:ext uri="{19B8F6BF-5375-455C-9EA6-DF929625EA0E}">
        <p15:presenceInfo xmlns:p15="http://schemas.microsoft.com/office/powerpoint/2012/main" userId="ZND7uec/91qMPRzCUFOqrYnHGktFSp8fDc9EdXuQxLc=" providerId="None"/>
      </p:ext>
    </p:extLst>
  </p:cmAuthor>
  <p:cmAuthor id="3" name="Carlie Balicki" initials="CB" lastIdx="2" clrIdx="2">
    <p:extLst>
      <p:ext uri="{19B8F6BF-5375-455C-9EA6-DF929625EA0E}">
        <p15:presenceInfo xmlns:p15="http://schemas.microsoft.com/office/powerpoint/2012/main" userId="S::carlie.balicki@leavittpartners.com::a6150f03-9dff-4dbd-8b82-e24793a7757e" providerId="AD"/>
      </p:ext>
    </p:extLst>
  </p:cmAuthor>
  <p:cmAuthor id="4" name="Kelbe Goupil" initials="KG" lastIdx="15" clrIdx="3">
    <p:extLst>
      <p:ext uri="{19B8F6BF-5375-455C-9EA6-DF929625EA0E}">
        <p15:presenceInfo xmlns:p15="http://schemas.microsoft.com/office/powerpoint/2012/main" userId="S::kelbe.goupil@leavittpartners.com::d976b780-a5d2-4191-97ac-89afdb5231e8" providerId="AD"/>
      </p:ext>
    </p:extLst>
  </p:cmAuthor>
  <p:cmAuthor id="5" name="Kylie Peterson" initials="KP" lastIdx="18" clrIdx="4">
    <p:extLst>
      <p:ext uri="{19B8F6BF-5375-455C-9EA6-DF929625EA0E}">
        <p15:presenceInfo xmlns:p15="http://schemas.microsoft.com/office/powerpoint/2012/main" userId="S::kylie.peterson@leavittpartners.com::90ba6aee-830b-4614-a4f2-c166b5fd35d4" providerId="AD"/>
      </p:ext>
    </p:extLst>
  </p:cmAuthor>
  <p:cmAuthor id="6" name="Chrisanne Wilks" initials="CW" lastIdx="14" clrIdx="5">
    <p:extLst>
      <p:ext uri="{19B8F6BF-5375-455C-9EA6-DF929625EA0E}">
        <p15:presenceInfo xmlns:p15="http://schemas.microsoft.com/office/powerpoint/2012/main" userId="S::cwilks@healthmanagement.com::c38c5aef-70ed-4812-b942-59f470c64c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C66300"/>
    <a:srgbClr val="00B050"/>
    <a:srgbClr val="DD8D23"/>
    <a:srgbClr val="FF0066"/>
    <a:srgbClr val="165C7D"/>
    <a:srgbClr val="000000"/>
    <a:srgbClr val="7C4182"/>
    <a:srgbClr val="A5B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5918" autoAdjust="0"/>
  </p:normalViewPr>
  <p:slideViewPr>
    <p:cSldViewPr snapToGrid="0" snapToObjects="1">
      <p:cViewPr varScale="1">
        <p:scale>
          <a:sx n="170" d="100"/>
          <a:sy n="170" d="100"/>
        </p:scale>
        <p:origin x="138" y="20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8EBE6-EA6E-4445-B30D-797398866C80}" type="datetimeFigureOut">
              <a:rPr lang="en-US" smtClean="0"/>
              <a:t>12/1/2024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E2A3B-3CC1-FA46-915F-4794E036C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36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E2A3B-3CC1-FA46-915F-4794E036C6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54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E2A3B-3CC1-FA46-915F-4794E036C67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8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E2A3B-3CC1-FA46-915F-4794E036C67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6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E2A3B-3CC1-FA46-915F-4794E036C67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15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E2A3B-3CC1-FA46-915F-4794E036C6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61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11" Type="http://schemas.openxmlformats.org/officeDocument/2006/relationships/image" Target="../media/image18.sv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svg"/><Relationship Id="rId11" Type="http://schemas.openxmlformats.org/officeDocument/2006/relationships/image" Target="../media/image18.sv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lur&#10;&#10;Description automatically generated">
            <a:extLst>
              <a:ext uri="{FF2B5EF4-FFF2-40B4-BE49-F238E27FC236}">
                <a16:creationId xmlns:a16="http://schemas.microsoft.com/office/drawing/2014/main" id="{B80F4A07-A17C-4B9C-B5EE-3DCA7EF27A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8319"/>
          <a:stretch/>
        </p:blipFill>
        <p:spPr>
          <a:xfrm>
            <a:off x="4228250" y="0"/>
            <a:ext cx="4915750" cy="5143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A2AF74B-71E1-476E-9EBE-4BB51DBF07B6}"/>
              </a:ext>
            </a:extLst>
          </p:cNvPr>
          <p:cNvGrpSpPr/>
          <p:nvPr userDrawn="1"/>
        </p:nvGrpSpPr>
        <p:grpSpPr>
          <a:xfrm rot="16200000" flipH="1">
            <a:off x="807717" y="-865752"/>
            <a:ext cx="5143502" cy="6875007"/>
            <a:chOff x="-3358" y="0"/>
            <a:chExt cx="12164270" cy="5976064"/>
          </a:xfrm>
        </p:grpSpPr>
        <p:sp>
          <p:nvSpPr>
            <p:cNvPr id="4" name="Flowchart: Manual Input 5">
              <a:extLst>
                <a:ext uri="{FF2B5EF4-FFF2-40B4-BE49-F238E27FC236}">
                  <a16:creationId xmlns:a16="http://schemas.microsoft.com/office/drawing/2014/main" id="{1A090369-6EF2-4961-A602-763DB5712A9A}"/>
                </a:ext>
              </a:extLst>
            </p:cNvPr>
            <p:cNvSpPr/>
            <p:nvPr userDrawn="1"/>
          </p:nvSpPr>
          <p:spPr>
            <a:xfrm flipV="1">
              <a:off x="-3358" y="228600"/>
              <a:ext cx="12164270" cy="574746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963 h 8963"/>
                <a:gd name="connsiteX1" fmla="*/ 9971 w 10000"/>
                <a:gd name="connsiteY1" fmla="*/ 0 h 8963"/>
                <a:gd name="connsiteX2" fmla="*/ 10000 w 10000"/>
                <a:gd name="connsiteY2" fmla="*/ 8963 h 8963"/>
                <a:gd name="connsiteX3" fmla="*/ 0 w 10000"/>
                <a:gd name="connsiteY3" fmla="*/ 8963 h 8963"/>
                <a:gd name="connsiteX4" fmla="*/ 0 w 10000"/>
                <a:gd name="connsiteY4" fmla="*/ 963 h 8963"/>
                <a:gd name="connsiteX0" fmla="*/ 0 w 10000"/>
                <a:gd name="connsiteY0" fmla="*/ 1093 h 10019"/>
                <a:gd name="connsiteX1" fmla="*/ 9985 w 10000"/>
                <a:gd name="connsiteY1" fmla="*/ 0 h 10019"/>
                <a:gd name="connsiteX2" fmla="*/ 10000 w 10000"/>
                <a:gd name="connsiteY2" fmla="*/ 10019 h 10019"/>
                <a:gd name="connsiteX3" fmla="*/ 0 w 10000"/>
                <a:gd name="connsiteY3" fmla="*/ 10019 h 10019"/>
                <a:gd name="connsiteX4" fmla="*/ 0 w 10000"/>
                <a:gd name="connsiteY4" fmla="*/ 1093 h 10019"/>
                <a:gd name="connsiteX0" fmla="*/ 0 w 10002"/>
                <a:gd name="connsiteY0" fmla="*/ 1168 h 10094"/>
                <a:gd name="connsiteX1" fmla="*/ 9999 w 10002"/>
                <a:gd name="connsiteY1" fmla="*/ 0 h 10094"/>
                <a:gd name="connsiteX2" fmla="*/ 10000 w 10002"/>
                <a:gd name="connsiteY2" fmla="*/ 10094 h 10094"/>
                <a:gd name="connsiteX3" fmla="*/ 0 w 10002"/>
                <a:gd name="connsiteY3" fmla="*/ 10094 h 10094"/>
                <a:gd name="connsiteX4" fmla="*/ 0 w 10002"/>
                <a:gd name="connsiteY4" fmla="*/ 1168 h 1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2" h="10094">
                  <a:moveTo>
                    <a:pt x="0" y="1168"/>
                  </a:moveTo>
                  <a:lnTo>
                    <a:pt x="9999" y="0"/>
                  </a:lnTo>
                  <a:cubicBezTo>
                    <a:pt x="10009" y="3334"/>
                    <a:pt x="9990" y="6760"/>
                    <a:pt x="10000" y="10094"/>
                  </a:cubicBezTo>
                  <a:lnTo>
                    <a:pt x="0" y="10094"/>
                  </a:lnTo>
                  <a:lnTo>
                    <a:pt x="0" y="116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Flowchart: Manual Input 5">
              <a:extLst>
                <a:ext uri="{FF2B5EF4-FFF2-40B4-BE49-F238E27FC236}">
                  <a16:creationId xmlns:a16="http://schemas.microsoft.com/office/drawing/2014/main" id="{99F207BC-2E0D-4A81-B073-E70945D6ED37}"/>
                </a:ext>
              </a:extLst>
            </p:cNvPr>
            <p:cNvSpPr/>
            <p:nvPr userDrawn="1"/>
          </p:nvSpPr>
          <p:spPr>
            <a:xfrm flipV="1">
              <a:off x="-3357" y="0"/>
              <a:ext cx="12164269" cy="574746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963 h 8963"/>
                <a:gd name="connsiteX1" fmla="*/ 9971 w 10000"/>
                <a:gd name="connsiteY1" fmla="*/ 0 h 8963"/>
                <a:gd name="connsiteX2" fmla="*/ 10000 w 10000"/>
                <a:gd name="connsiteY2" fmla="*/ 8963 h 8963"/>
                <a:gd name="connsiteX3" fmla="*/ 0 w 10000"/>
                <a:gd name="connsiteY3" fmla="*/ 8963 h 8963"/>
                <a:gd name="connsiteX4" fmla="*/ 0 w 10000"/>
                <a:gd name="connsiteY4" fmla="*/ 963 h 8963"/>
                <a:gd name="connsiteX0" fmla="*/ 0 w 10000"/>
                <a:gd name="connsiteY0" fmla="*/ 1093 h 10019"/>
                <a:gd name="connsiteX1" fmla="*/ 9985 w 10000"/>
                <a:gd name="connsiteY1" fmla="*/ 0 h 10019"/>
                <a:gd name="connsiteX2" fmla="*/ 10000 w 10000"/>
                <a:gd name="connsiteY2" fmla="*/ 10019 h 10019"/>
                <a:gd name="connsiteX3" fmla="*/ 0 w 10000"/>
                <a:gd name="connsiteY3" fmla="*/ 10019 h 10019"/>
                <a:gd name="connsiteX4" fmla="*/ 0 w 10000"/>
                <a:gd name="connsiteY4" fmla="*/ 1093 h 10019"/>
                <a:gd name="connsiteX0" fmla="*/ 0 w 10002"/>
                <a:gd name="connsiteY0" fmla="*/ 1168 h 10094"/>
                <a:gd name="connsiteX1" fmla="*/ 9999 w 10002"/>
                <a:gd name="connsiteY1" fmla="*/ 0 h 10094"/>
                <a:gd name="connsiteX2" fmla="*/ 10000 w 10002"/>
                <a:gd name="connsiteY2" fmla="*/ 10094 h 10094"/>
                <a:gd name="connsiteX3" fmla="*/ 0 w 10002"/>
                <a:gd name="connsiteY3" fmla="*/ 10094 h 10094"/>
                <a:gd name="connsiteX4" fmla="*/ 0 w 10002"/>
                <a:gd name="connsiteY4" fmla="*/ 1168 h 1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2" h="10094">
                  <a:moveTo>
                    <a:pt x="0" y="1168"/>
                  </a:moveTo>
                  <a:lnTo>
                    <a:pt x="9999" y="0"/>
                  </a:lnTo>
                  <a:cubicBezTo>
                    <a:pt x="10009" y="3334"/>
                    <a:pt x="9990" y="6760"/>
                    <a:pt x="10000" y="10094"/>
                  </a:cubicBezTo>
                  <a:lnTo>
                    <a:pt x="0" y="10094"/>
                  </a:lnTo>
                  <a:lnTo>
                    <a:pt x="0" y="116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CACF1783-D4E1-488D-B2F5-C0D20196AC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537" y="3997931"/>
            <a:ext cx="1419225" cy="390525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10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Month DD, YYYY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A2E698-09EE-4A73-880C-71492F238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37" y="979856"/>
            <a:ext cx="5328131" cy="108952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D93D9E3-A954-432A-AF03-FC9F367EA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537" y="2170064"/>
            <a:ext cx="5328131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7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CF9BE-C95F-4648-9E35-BCFFCB8DF176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7" y="4514851"/>
            <a:ext cx="1419225" cy="44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80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B75E4BF-A0EE-4AAF-8CBF-44B452D0E42E}"/>
              </a:ext>
            </a:extLst>
          </p:cNvPr>
          <p:cNvSpPr/>
          <p:nvPr userDrawn="1"/>
        </p:nvSpPr>
        <p:spPr>
          <a:xfrm>
            <a:off x="3132478" y="4970376"/>
            <a:ext cx="6011522" cy="173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BF9877-75A8-4CDB-B7ED-F5318CDAE9C5}"/>
              </a:ext>
            </a:extLst>
          </p:cNvPr>
          <p:cNvSpPr/>
          <p:nvPr userDrawn="1"/>
        </p:nvSpPr>
        <p:spPr>
          <a:xfrm>
            <a:off x="0" y="4970377"/>
            <a:ext cx="1929352" cy="173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37A273-419D-4C4A-B279-66BE39B2A399}"/>
              </a:ext>
            </a:extLst>
          </p:cNvPr>
          <p:cNvSpPr/>
          <p:nvPr userDrawn="1"/>
        </p:nvSpPr>
        <p:spPr>
          <a:xfrm>
            <a:off x="1929352" y="4970376"/>
            <a:ext cx="1203126" cy="1731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4FE9E6-30A0-443C-B15D-F898F95BF4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2196" y="4696912"/>
            <a:ext cx="8659368" cy="19620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j-lt"/>
              </a:defRPr>
            </a:lvl2pPr>
            <a:lvl3pPr>
              <a:defRPr sz="1050">
                <a:solidFill>
                  <a:schemeClr val="accent5"/>
                </a:solidFill>
                <a:latin typeface="+mj-lt"/>
              </a:defRPr>
            </a:lvl3pPr>
            <a:lvl4pPr>
              <a:defRPr sz="900">
                <a:solidFill>
                  <a:schemeClr val="accent5"/>
                </a:solidFill>
                <a:latin typeface="+mj-lt"/>
              </a:defRPr>
            </a:lvl4pPr>
            <a:lvl5pPr>
              <a:defRPr sz="900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/>
              <a:t>NOTES: 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8B4AE875-188B-4B6A-B4C2-5FD3622668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245" y="4984805"/>
            <a:ext cx="947050" cy="14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3" tIns="25717" rIns="51433" bIns="25717"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>
                <a:solidFill>
                  <a:schemeClr val="bg1"/>
                </a:solidFill>
                <a:latin typeface="+mn-lt"/>
                <a:ea typeface="ヒラギノ角ゴ Pro W3" pitchFamily="-112" charset="-128"/>
                <a:cs typeface="Segoe UI" pitchFamily="34" charset="0"/>
              </a:rPr>
              <a:t>©2021 LEAVITT PARTNERS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846013-640A-4371-B9E1-476DB224BAC6}"/>
              </a:ext>
            </a:extLst>
          </p:cNvPr>
          <p:cNvSpPr txBox="1"/>
          <p:nvPr userDrawn="1"/>
        </p:nvSpPr>
        <p:spPr>
          <a:xfrm>
            <a:off x="8692583" y="4970378"/>
            <a:ext cx="283964" cy="173188"/>
          </a:xfrm>
          <a:prstGeom prst="rect">
            <a:avLst/>
          </a:prstGeom>
          <a:noFill/>
        </p:spPr>
        <p:txBody>
          <a:bodyPr wrap="square" lIns="51433" tIns="25717" rIns="51433" bIns="25717" rtlCol="0">
            <a:spAutoFit/>
          </a:bodyPr>
          <a:lstStyle/>
          <a:p>
            <a:pPr algn="r" defTabSz="514350"/>
            <a:fld id="{879E2ECD-52C4-4036-9BD3-F4AEC1C18931}" type="slidenum">
              <a:rPr lang="en-US" sz="788">
                <a:solidFill>
                  <a:schemeClr val="bg1"/>
                </a:solidFill>
                <a:latin typeface="+mn-lt"/>
              </a:rPr>
              <a:pPr algn="r" defTabSz="514350"/>
              <a:t>‹#›</a:t>
            </a:fld>
            <a:endParaRPr lang="en-US" sz="788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E811C91-0F74-45AB-A97C-256160B13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316" y="114300"/>
            <a:ext cx="6965104" cy="468626"/>
          </a:xfrm>
          <a:prstGeom prst="rect">
            <a:avLst/>
          </a:prstGeom>
        </p:spPr>
        <p:txBody>
          <a:bodyPr lIns="91438" tIns="0" rIns="91438" bIns="0" anchor="ctr" anchorCtr="0">
            <a:noAutofit/>
          </a:bodyPr>
          <a:lstStyle>
            <a:lvl1pPr algn="l">
              <a:defRPr sz="24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8D0951-5A5F-4DF6-BA0B-2FC0D48E4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17" y="697226"/>
            <a:ext cx="8659368" cy="3970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n-lt"/>
              </a:defRPr>
            </a:lvl2pPr>
            <a:lvl3pPr>
              <a:defRPr sz="1050">
                <a:solidFill>
                  <a:schemeClr val="accent5"/>
                </a:solidFill>
                <a:latin typeface="+mn-lt"/>
              </a:defRPr>
            </a:lvl3pPr>
            <a:lvl4pPr>
              <a:defRPr sz="900">
                <a:solidFill>
                  <a:schemeClr val="accent5"/>
                </a:solidFill>
                <a:latin typeface="+mn-lt"/>
              </a:defRPr>
            </a:lvl4pPr>
            <a:lvl5pPr>
              <a:defRPr sz="9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813799-D8BF-44B0-9768-91A3DD273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12" y="116763"/>
            <a:ext cx="1584452" cy="4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7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1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86CBFA4A-0345-4482-9C8A-82811B3998C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6F64E-D845-4B38-8506-FA9BF6CBBEB4}"/>
              </a:ext>
            </a:extLst>
          </p:cNvPr>
          <p:cNvSpPr/>
          <p:nvPr userDrawn="1"/>
        </p:nvSpPr>
        <p:spPr>
          <a:xfrm>
            <a:off x="1478843" y="1195145"/>
            <a:ext cx="5384229" cy="2810360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95BC47-E478-47C1-9243-3446B1F57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316" y="1309445"/>
            <a:ext cx="5384229" cy="2810360"/>
          </a:xfrm>
          <a:prstGeom prst="rect">
            <a:avLst/>
          </a:prstGeom>
          <a:solidFill>
            <a:srgbClr val="FFFFFF">
              <a:alpha val="52941"/>
            </a:srgbClr>
          </a:solidFill>
        </p:spPr>
        <p:txBody>
          <a:bodyPr anchor="ctr" anchorCtr="0"/>
          <a:lstStyle>
            <a:lvl1pPr marL="0" indent="0" algn="ctr">
              <a:buNone/>
              <a:defRPr sz="27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Enter quote.</a:t>
            </a:r>
          </a:p>
        </p:txBody>
      </p:sp>
    </p:spTree>
    <p:extLst>
      <p:ext uri="{BB962C8B-B14F-4D97-AF65-F5344CB8AC3E}">
        <p14:creationId xmlns:p14="http://schemas.microsoft.com/office/powerpoint/2010/main" val="1511259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EA60E9-DBA5-4E9C-9141-6AB496A5874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9ADDC2-A894-4CDC-AED0-C9174A5821F3}"/>
              </a:ext>
            </a:extLst>
          </p:cNvPr>
          <p:cNvCxnSpPr/>
          <p:nvPr userDrawn="1"/>
        </p:nvCxnSpPr>
        <p:spPr>
          <a:xfrm>
            <a:off x="1564184" y="1085850"/>
            <a:ext cx="6015632" cy="0"/>
          </a:xfrm>
          <a:prstGeom prst="line">
            <a:avLst/>
          </a:prstGeom>
          <a:ln w="76200"/>
          <a:effectLst>
            <a:outerShdw dist="50800" dir="1800000" algn="tl" rotWithShape="0">
              <a:schemeClr val="accent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2D847D-1DC6-4F31-A266-8938C7B3A457}"/>
              </a:ext>
            </a:extLst>
          </p:cNvPr>
          <p:cNvCxnSpPr/>
          <p:nvPr userDrawn="1"/>
        </p:nvCxnSpPr>
        <p:spPr>
          <a:xfrm>
            <a:off x="1564184" y="4057650"/>
            <a:ext cx="6015632" cy="0"/>
          </a:xfrm>
          <a:prstGeom prst="line">
            <a:avLst/>
          </a:prstGeom>
          <a:ln w="76200"/>
          <a:effectLst>
            <a:outerShdw dist="50800" dir="1800000" algn="tl" rotWithShape="0">
              <a:schemeClr val="accent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FA35E2-D557-4B7C-B00B-1EDBE87F0C33}"/>
              </a:ext>
            </a:extLst>
          </p:cNvPr>
          <p:cNvSpPr txBox="1"/>
          <p:nvPr userDrawn="1"/>
        </p:nvSpPr>
        <p:spPr>
          <a:xfrm>
            <a:off x="3999083" y="223030"/>
            <a:ext cx="1145835" cy="238911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925">
                <a:solidFill>
                  <a:srgbClr val="7F90A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Book" panose="020B0503020102020204" pitchFamily="34" charset="0"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D41EA-842B-44CB-812E-C567A5257E29}"/>
              </a:ext>
            </a:extLst>
          </p:cNvPr>
          <p:cNvSpPr txBox="1"/>
          <p:nvPr userDrawn="1"/>
        </p:nvSpPr>
        <p:spPr>
          <a:xfrm flipH="1" flipV="1">
            <a:off x="4016390" y="2548745"/>
            <a:ext cx="1145835" cy="238911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925">
                <a:solidFill>
                  <a:srgbClr val="7F90A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Book" panose="020B0503020102020204" pitchFamily="34" charset="0"/>
              </a:rPr>
              <a:t>“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14E791-E581-4128-AE68-88B9AB0C40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9886" y="1166570"/>
            <a:ext cx="5384229" cy="2810360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 defTabSz="685800" rtl="0" eaLnBrk="1" latinLnBrk="0" hangingPunct="1">
              <a:buNone/>
              <a:defRPr lang="en-US" sz="2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Enter quote.</a:t>
            </a:r>
          </a:p>
        </p:txBody>
      </p:sp>
    </p:spTree>
    <p:extLst>
      <p:ext uri="{BB962C8B-B14F-4D97-AF65-F5344CB8AC3E}">
        <p14:creationId xmlns:p14="http://schemas.microsoft.com/office/powerpoint/2010/main" val="3211026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92A913A-0EAC-43F3-B58B-58AB7EAB92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346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ADFCD24-8290-4545-9471-62D9D468EA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411" y="2857500"/>
            <a:ext cx="6760425" cy="1828800"/>
          </a:xfrm>
          <a:prstGeom prst="rect">
            <a:avLst/>
          </a:prstGeom>
          <a:noFill/>
        </p:spPr>
        <p:txBody>
          <a:bodyPr anchor="b" anchorCtr="0"/>
          <a:lstStyle>
            <a:lvl1pPr marL="0" indent="0" algn="l" defTabSz="685800" rtl="0" eaLnBrk="1" latinLnBrk="0" hangingPunct="1">
              <a:buNone/>
              <a:defRPr lang="en-US" sz="27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Enter quote.</a:t>
            </a:r>
          </a:p>
        </p:txBody>
      </p:sp>
    </p:spTree>
    <p:extLst>
      <p:ext uri="{BB962C8B-B14F-4D97-AF65-F5344CB8AC3E}">
        <p14:creationId xmlns:p14="http://schemas.microsoft.com/office/powerpoint/2010/main" val="3977556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92A913A-0EAC-43F3-B58B-58AB7EAB92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346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50407A-B9A1-41FD-951D-D771510E6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333"/>
          <a:stretch/>
        </p:blipFill>
        <p:spPr>
          <a:xfrm>
            <a:off x="4056375" y="0"/>
            <a:ext cx="5087626" cy="51435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043641-66FC-4BD4-90B9-CE0E7FC79B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4084" y="1028700"/>
            <a:ext cx="3494796" cy="3886200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 defTabSz="685800" rtl="0" eaLnBrk="1" latinLnBrk="0" hangingPunct="1">
              <a:buNone/>
              <a:defRPr lang="en-US" sz="2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Enter quote.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689B32-30B9-4063-9EA4-000E65FE7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526" y="474269"/>
            <a:ext cx="3503354" cy="468626"/>
          </a:xfrm>
          <a:prstGeom prst="rect">
            <a:avLst/>
          </a:prstGeom>
        </p:spPr>
        <p:txBody>
          <a:bodyPr lIns="91438" tIns="0" rIns="91438" bIns="0" anchor="b" anchorCtr="0">
            <a:noAutofit/>
          </a:bodyPr>
          <a:lstStyle>
            <a:lvl1pPr algn="l"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062463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F88A8E68-0BA0-4E36-A262-4ACA893ECBBE}"/>
              </a:ext>
            </a:extLst>
          </p:cNvPr>
          <p:cNvSpPr/>
          <p:nvPr userDrawn="1"/>
        </p:nvSpPr>
        <p:spPr>
          <a:xfrm>
            <a:off x="1478246" y="2743200"/>
            <a:ext cx="1378716" cy="149732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8899F82-FE4F-48DA-B23A-F3398493095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025123" y="2343150"/>
            <a:ext cx="5899139" cy="229742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n-lt"/>
              </a:defRPr>
            </a:lvl2pPr>
            <a:lvl3pPr>
              <a:defRPr sz="1050">
                <a:solidFill>
                  <a:schemeClr val="accent5"/>
                </a:solidFill>
                <a:latin typeface="+mn-lt"/>
              </a:defRPr>
            </a:lvl3pPr>
            <a:lvl4pPr>
              <a:defRPr sz="900">
                <a:solidFill>
                  <a:schemeClr val="accent5"/>
                </a:solidFill>
                <a:latin typeface="+mn-lt"/>
              </a:defRPr>
            </a:lvl4pPr>
            <a:lvl5pPr>
              <a:defRPr sz="9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Enter Quote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1035CAC-6E80-49F6-880B-98CA0E2891A5}"/>
              </a:ext>
            </a:extLst>
          </p:cNvPr>
          <p:cNvSpPr/>
          <p:nvPr userDrawn="1"/>
        </p:nvSpPr>
        <p:spPr>
          <a:xfrm>
            <a:off x="461318" y="4502944"/>
            <a:ext cx="329427" cy="354806"/>
          </a:xfrm>
          <a:custGeom>
            <a:avLst/>
            <a:gdLst>
              <a:gd name="connsiteX0" fmla="*/ 101600 w 438150"/>
              <a:gd name="connsiteY0" fmla="*/ 0 h 473075"/>
              <a:gd name="connsiteX1" fmla="*/ 0 w 438150"/>
              <a:gd name="connsiteY1" fmla="*/ 473075 h 473075"/>
              <a:gd name="connsiteX2" fmla="*/ 438150 w 438150"/>
              <a:gd name="connsiteY2" fmla="*/ 469900 h 47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150" h="473075">
                <a:moveTo>
                  <a:pt x="101600" y="0"/>
                </a:moveTo>
                <a:lnTo>
                  <a:pt x="0" y="473075"/>
                </a:lnTo>
                <a:lnTo>
                  <a:pt x="438150" y="4699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8C9C7-A154-4257-86A4-4C5F4FA54F82}"/>
              </a:ext>
            </a:extLst>
          </p:cNvPr>
          <p:cNvSpPr/>
          <p:nvPr userDrawn="1"/>
        </p:nvSpPr>
        <p:spPr>
          <a:xfrm>
            <a:off x="0" y="0"/>
            <a:ext cx="9144000" cy="1657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689B32-30B9-4063-9EA4-000E65FE7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505" y="1086091"/>
            <a:ext cx="8503757" cy="468626"/>
          </a:xfrm>
          <a:prstGeom prst="rect">
            <a:avLst/>
          </a:prstGeom>
        </p:spPr>
        <p:txBody>
          <a:bodyPr lIns="91438" tIns="0" rIns="91438" bIns="0" anchor="b" anchorCtr="0">
            <a:noAutofit/>
          </a:bodyPr>
          <a:lstStyle>
            <a:lvl1pPr algn="l"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9F79E25-E178-41EB-95F2-C622839B47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1579" y="2914650"/>
            <a:ext cx="2002191" cy="1840226"/>
          </a:xfrm>
          <a:prstGeom prst="flowChartInputOutput">
            <a:avLst/>
          </a:pr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346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3278191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B701457-28F8-4B2A-A1A8-42FD07FEAC22}"/>
              </a:ext>
            </a:extLst>
          </p:cNvPr>
          <p:cNvSpPr/>
          <p:nvPr userDrawn="1"/>
        </p:nvSpPr>
        <p:spPr>
          <a:xfrm>
            <a:off x="3132478" y="4514851"/>
            <a:ext cx="6011522" cy="6286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889188-B0BD-440A-9D01-7DB4582962B2}"/>
              </a:ext>
            </a:extLst>
          </p:cNvPr>
          <p:cNvSpPr/>
          <p:nvPr userDrawn="1"/>
        </p:nvSpPr>
        <p:spPr>
          <a:xfrm>
            <a:off x="0" y="4514852"/>
            <a:ext cx="1929352" cy="628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B16868-3835-400E-BBE9-2C4CEEC9DDC0}"/>
              </a:ext>
            </a:extLst>
          </p:cNvPr>
          <p:cNvSpPr/>
          <p:nvPr userDrawn="1"/>
        </p:nvSpPr>
        <p:spPr>
          <a:xfrm>
            <a:off x="1929352" y="4514851"/>
            <a:ext cx="1203126" cy="6286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46533D-AD6A-45BE-A571-503B5D1E5B86}"/>
              </a:ext>
            </a:extLst>
          </p:cNvPr>
          <p:cNvSpPr txBox="1"/>
          <p:nvPr userDrawn="1"/>
        </p:nvSpPr>
        <p:spPr>
          <a:xfrm>
            <a:off x="4086124" y="4734704"/>
            <a:ext cx="1628074" cy="236604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pPr marL="0" algn="l" defTabSz="685800" rtl="0" eaLnBrk="1" latinLnBrk="0" hangingPunct="1"/>
            <a:r>
              <a:rPr lang="en-US" sz="1200" b="1" kern="120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www.leavittpartners.com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6F94DA-E244-4B2A-A686-2CB21EDE214E}"/>
              </a:ext>
            </a:extLst>
          </p:cNvPr>
          <p:cNvSpPr/>
          <p:nvPr userDrawn="1"/>
        </p:nvSpPr>
        <p:spPr>
          <a:xfrm>
            <a:off x="861575" y="4717392"/>
            <a:ext cx="19916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801-538-5082 </a:t>
            </a:r>
            <a:endParaRPr lang="en-US" sz="1200" b="1">
              <a:solidFill>
                <a:schemeClr val="bg1"/>
              </a:solidFill>
            </a:endParaRPr>
          </a:p>
        </p:txBody>
      </p:sp>
      <p:pic>
        <p:nvPicPr>
          <p:cNvPr id="26" name="Graphic 25" descr="Receiver">
            <a:extLst>
              <a:ext uri="{FF2B5EF4-FFF2-40B4-BE49-F238E27FC236}">
                <a16:creationId xmlns:a16="http://schemas.microsoft.com/office/drawing/2014/main" id="{F284A1E3-594C-46C4-9E33-25716966AD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2802">
            <a:off x="526516" y="4638609"/>
            <a:ext cx="412500" cy="4114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A09837F-FA27-44DB-B574-A3838D329B5B}"/>
              </a:ext>
            </a:extLst>
          </p:cNvPr>
          <p:cNvGrpSpPr/>
          <p:nvPr userDrawn="1"/>
        </p:nvGrpSpPr>
        <p:grpSpPr>
          <a:xfrm>
            <a:off x="3527596" y="4596025"/>
            <a:ext cx="515235" cy="513960"/>
            <a:chOff x="7281721" y="4553642"/>
            <a:chExt cx="685280" cy="685280"/>
          </a:xfrm>
          <a:solidFill>
            <a:schemeClr val="bg1"/>
          </a:solidFill>
        </p:grpSpPr>
        <p:pic>
          <p:nvPicPr>
            <p:cNvPr id="28" name="Graphic 27" descr="Monitor">
              <a:extLst>
                <a:ext uri="{FF2B5EF4-FFF2-40B4-BE49-F238E27FC236}">
                  <a16:creationId xmlns:a16="http://schemas.microsoft.com/office/drawing/2014/main" id="{A1F71A06-5DF0-4630-9A1C-7D0125BFEA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81721" y="4553642"/>
              <a:ext cx="685280" cy="685280"/>
            </a:xfrm>
            <a:prstGeom prst="rect">
              <a:avLst/>
            </a:prstGeom>
          </p:spPr>
        </p:pic>
        <p:pic>
          <p:nvPicPr>
            <p:cNvPr id="29" name="Graphic 28" descr="World">
              <a:extLst>
                <a:ext uri="{FF2B5EF4-FFF2-40B4-BE49-F238E27FC236}">
                  <a16:creationId xmlns:a16="http://schemas.microsoft.com/office/drawing/2014/main" id="{60708FEA-ADBD-40F6-88E5-A937F7F4C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53041" y="4678564"/>
              <a:ext cx="342640" cy="342640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2012BB0-DA42-43DE-AF3B-B46348710A22}"/>
              </a:ext>
            </a:extLst>
          </p:cNvPr>
          <p:cNvSpPr/>
          <p:nvPr userDrawn="1"/>
        </p:nvSpPr>
        <p:spPr>
          <a:xfrm>
            <a:off x="0" y="4293964"/>
            <a:ext cx="51100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685800" rtl="0" eaLnBrk="1" latinLnBrk="0" hangingPunct="1"/>
            <a:r>
              <a:rPr lang="en-US" sz="1200" b="1" kern="120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Offices in Salt Lake City and Washington, D.C. </a:t>
            </a:r>
            <a:endParaRPr lang="en-US" sz="1200" b="1" kern="1200">
              <a:solidFill>
                <a:schemeClr val="accent1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31" name="Picture 14" descr="Image result for twitter icon white">
            <a:extLst>
              <a:ext uri="{FF2B5EF4-FFF2-40B4-BE49-F238E27FC236}">
                <a16:creationId xmlns:a16="http://schemas.microsoft.com/office/drawing/2014/main" id="{9784587D-A490-4807-8D00-5AC54C9BF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38" y="4652652"/>
            <a:ext cx="404304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32EC24D-CA7E-411B-862D-176C8FFEE85B}"/>
              </a:ext>
            </a:extLst>
          </p:cNvPr>
          <p:cNvSpPr txBox="1"/>
          <p:nvPr userDrawn="1"/>
        </p:nvSpPr>
        <p:spPr>
          <a:xfrm>
            <a:off x="7318045" y="4714916"/>
            <a:ext cx="1145763" cy="236604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pPr marL="0" algn="l" defTabSz="685800" rtl="0" eaLnBrk="1" latinLnBrk="0" hangingPunct="1"/>
            <a:r>
              <a:rPr lang="en-US" sz="1200" b="1" kern="120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@</a:t>
            </a:r>
            <a:r>
              <a:rPr lang="en-US" sz="1200" b="1" kern="1200" err="1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LeavittPartners</a:t>
            </a:r>
            <a:endParaRPr lang="en-US" sz="1200" b="1" kern="120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66F45C-241C-4BDD-AD13-412AE2F234C3}"/>
              </a:ext>
            </a:extLst>
          </p:cNvPr>
          <p:cNvGrpSpPr/>
          <p:nvPr userDrawn="1"/>
        </p:nvGrpSpPr>
        <p:grpSpPr>
          <a:xfrm>
            <a:off x="3128249" y="1257300"/>
            <a:ext cx="2887503" cy="1760220"/>
            <a:chOff x="2575560" y="2514600"/>
            <a:chExt cx="3840480" cy="2346960"/>
          </a:xfrm>
        </p:grpSpPr>
        <p:sp>
          <p:nvSpPr>
            <p:cNvPr id="19" name="Flowchart: Sequential Access Storage 18">
              <a:extLst>
                <a:ext uri="{FF2B5EF4-FFF2-40B4-BE49-F238E27FC236}">
                  <a16:creationId xmlns:a16="http://schemas.microsoft.com/office/drawing/2014/main" id="{2DF62C38-6EBE-4526-B7F6-4CAF3D85C3E3}"/>
                </a:ext>
              </a:extLst>
            </p:cNvPr>
            <p:cNvSpPr/>
            <p:nvPr userDrawn="1"/>
          </p:nvSpPr>
          <p:spPr>
            <a:xfrm>
              <a:off x="4069080" y="2514600"/>
              <a:ext cx="2346960" cy="2346960"/>
            </a:xfrm>
            <a:prstGeom prst="flowChartMagneticTape">
              <a:avLst/>
            </a:prstGeom>
            <a:solidFill>
              <a:srgbClr val="1935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Flowchart: Sequential Access Storage 19">
              <a:extLst>
                <a:ext uri="{FF2B5EF4-FFF2-40B4-BE49-F238E27FC236}">
                  <a16:creationId xmlns:a16="http://schemas.microsoft.com/office/drawing/2014/main" id="{0ACD25B8-420E-457F-90F0-E26C884E6674}"/>
                </a:ext>
              </a:extLst>
            </p:cNvPr>
            <p:cNvSpPr/>
            <p:nvPr userDrawn="1"/>
          </p:nvSpPr>
          <p:spPr>
            <a:xfrm flipH="1">
              <a:off x="2575560" y="2514600"/>
              <a:ext cx="2346960" cy="2346960"/>
            </a:xfrm>
            <a:prstGeom prst="flowChartMagneticTape">
              <a:avLst/>
            </a:prstGeom>
            <a:solidFill>
              <a:srgbClr val="00B050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D0C44C-B656-4132-A28E-928DBAB91296}"/>
                </a:ext>
              </a:extLst>
            </p:cNvPr>
            <p:cNvSpPr txBox="1"/>
            <p:nvPr userDrawn="1"/>
          </p:nvSpPr>
          <p:spPr>
            <a:xfrm>
              <a:off x="3368040" y="3087916"/>
              <a:ext cx="762000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Q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B615DF-854E-46B9-8047-621789C41B26}"/>
                </a:ext>
              </a:extLst>
            </p:cNvPr>
            <p:cNvSpPr txBox="1"/>
            <p:nvPr userDrawn="1"/>
          </p:nvSpPr>
          <p:spPr>
            <a:xfrm>
              <a:off x="4076700" y="3087916"/>
              <a:ext cx="762000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&amp;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307F6E-4641-4D25-82F1-407027242185}"/>
                </a:ext>
              </a:extLst>
            </p:cNvPr>
            <p:cNvSpPr txBox="1"/>
            <p:nvPr userDrawn="1"/>
          </p:nvSpPr>
          <p:spPr>
            <a:xfrm>
              <a:off x="4861560" y="3087916"/>
              <a:ext cx="762000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288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281CE4D-B924-445B-A251-F2A68EFFF1B2}"/>
              </a:ext>
            </a:extLst>
          </p:cNvPr>
          <p:cNvGrpSpPr/>
          <p:nvPr userDrawn="1"/>
        </p:nvGrpSpPr>
        <p:grpSpPr>
          <a:xfrm>
            <a:off x="3935677" y="1485900"/>
            <a:ext cx="2933877" cy="1541958"/>
            <a:chOff x="5106323" y="2275715"/>
            <a:chExt cx="3902159" cy="205594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D84880-164F-479F-A8A0-1C2EFD55B3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239" y="3216039"/>
              <a:ext cx="3706243" cy="108734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DD9B6A-70A2-47DC-8978-3ED442EB1AE8}"/>
                </a:ext>
              </a:extLst>
            </p:cNvPr>
            <p:cNvSpPr txBox="1"/>
            <p:nvPr userDrawn="1"/>
          </p:nvSpPr>
          <p:spPr>
            <a:xfrm>
              <a:off x="5302238" y="2281822"/>
              <a:ext cx="3706244" cy="830997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b" anchorCtr="0">
              <a:spAutoFit/>
            </a:bodyPr>
            <a:lstStyle/>
            <a:p>
              <a:pPr algn="l" defTabSz="514350"/>
              <a:r>
                <a:rPr lang="en-US" sz="1800" b="1">
                  <a:solidFill>
                    <a:srgbClr val="687DA1"/>
                  </a:solidFill>
                  <a:latin typeface="+mn-lt"/>
                </a:rPr>
                <a:t>Improving Health by Advancing Value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B5443E4-3DDB-4775-8927-995FC827AF28}"/>
                </a:ext>
              </a:extLst>
            </p:cNvPr>
            <p:cNvCxnSpPr/>
            <p:nvPr userDrawn="1"/>
          </p:nvCxnSpPr>
          <p:spPr>
            <a:xfrm>
              <a:off x="5106323" y="2275715"/>
              <a:ext cx="0" cy="20559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F6137A2-3CC3-4FF1-B96B-F8B806CE654B}"/>
              </a:ext>
            </a:extLst>
          </p:cNvPr>
          <p:cNvSpPr/>
          <p:nvPr userDrawn="1"/>
        </p:nvSpPr>
        <p:spPr>
          <a:xfrm>
            <a:off x="3132478" y="4514851"/>
            <a:ext cx="6011522" cy="6286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A8E386-E741-45A4-BA22-7D632AE6490C}"/>
              </a:ext>
            </a:extLst>
          </p:cNvPr>
          <p:cNvSpPr/>
          <p:nvPr userDrawn="1"/>
        </p:nvSpPr>
        <p:spPr>
          <a:xfrm>
            <a:off x="0" y="4514852"/>
            <a:ext cx="1929352" cy="628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0E1317-16CA-4A96-BF75-D5637454D206}"/>
              </a:ext>
            </a:extLst>
          </p:cNvPr>
          <p:cNvSpPr/>
          <p:nvPr userDrawn="1"/>
        </p:nvSpPr>
        <p:spPr>
          <a:xfrm>
            <a:off x="1929352" y="4514851"/>
            <a:ext cx="1203126" cy="6286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9999D4-A7C7-4072-ACA5-BE8D7F1F27BD}"/>
              </a:ext>
            </a:extLst>
          </p:cNvPr>
          <p:cNvSpPr txBox="1"/>
          <p:nvPr userDrawn="1"/>
        </p:nvSpPr>
        <p:spPr>
          <a:xfrm>
            <a:off x="4086124" y="4734704"/>
            <a:ext cx="1628074" cy="236604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pPr marL="0" algn="l" defTabSz="685800" rtl="0" eaLnBrk="1" latinLnBrk="0" hangingPunct="1"/>
            <a:r>
              <a:rPr lang="en-US" sz="1200" b="1" kern="120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www.leavittpartners.com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CB54EA-FE42-45F2-BDF9-761C0F5B515D}"/>
              </a:ext>
            </a:extLst>
          </p:cNvPr>
          <p:cNvSpPr/>
          <p:nvPr userDrawn="1"/>
        </p:nvSpPr>
        <p:spPr>
          <a:xfrm>
            <a:off x="861575" y="4717392"/>
            <a:ext cx="19916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801-538-5082 </a:t>
            </a:r>
            <a:endParaRPr lang="en-US" sz="1200" b="1">
              <a:solidFill>
                <a:schemeClr val="bg1"/>
              </a:solidFill>
            </a:endParaRPr>
          </a:p>
        </p:txBody>
      </p:sp>
      <p:pic>
        <p:nvPicPr>
          <p:cNvPr id="36" name="Graphic 35" descr="Receiver">
            <a:extLst>
              <a:ext uri="{FF2B5EF4-FFF2-40B4-BE49-F238E27FC236}">
                <a16:creationId xmlns:a16="http://schemas.microsoft.com/office/drawing/2014/main" id="{E5A937BB-C275-445F-B9E2-EB668FBAA5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92802">
            <a:off x="526516" y="4638609"/>
            <a:ext cx="412500" cy="41148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70C2A62-D523-4EAB-AE92-2D53CF426A3B}"/>
              </a:ext>
            </a:extLst>
          </p:cNvPr>
          <p:cNvGrpSpPr/>
          <p:nvPr userDrawn="1"/>
        </p:nvGrpSpPr>
        <p:grpSpPr>
          <a:xfrm>
            <a:off x="3527596" y="4596025"/>
            <a:ext cx="515235" cy="513960"/>
            <a:chOff x="7281721" y="4553642"/>
            <a:chExt cx="685280" cy="685280"/>
          </a:xfrm>
          <a:solidFill>
            <a:schemeClr val="bg1"/>
          </a:solidFill>
        </p:grpSpPr>
        <p:pic>
          <p:nvPicPr>
            <p:cNvPr id="38" name="Graphic 37" descr="Monitor">
              <a:extLst>
                <a:ext uri="{FF2B5EF4-FFF2-40B4-BE49-F238E27FC236}">
                  <a16:creationId xmlns:a16="http://schemas.microsoft.com/office/drawing/2014/main" id="{DE830412-4CD1-4ABD-8861-8EC74AAD3C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81721" y="4553642"/>
              <a:ext cx="685280" cy="685280"/>
            </a:xfrm>
            <a:prstGeom prst="rect">
              <a:avLst/>
            </a:prstGeom>
          </p:spPr>
        </p:pic>
        <p:pic>
          <p:nvPicPr>
            <p:cNvPr id="39" name="Graphic 38" descr="World">
              <a:extLst>
                <a:ext uri="{FF2B5EF4-FFF2-40B4-BE49-F238E27FC236}">
                  <a16:creationId xmlns:a16="http://schemas.microsoft.com/office/drawing/2014/main" id="{6AB9F9BD-C7FA-4C7E-8812-8058C058E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53041" y="4678564"/>
              <a:ext cx="342640" cy="342640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DC7363C-B44C-4E17-8F15-0300BB91BDA7}"/>
              </a:ext>
            </a:extLst>
          </p:cNvPr>
          <p:cNvSpPr/>
          <p:nvPr userDrawn="1"/>
        </p:nvSpPr>
        <p:spPr>
          <a:xfrm>
            <a:off x="0" y="4293964"/>
            <a:ext cx="51100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685800" rtl="0" eaLnBrk="1" latinLnBrk="0" hangingPunct="1"/>
            <a:r>
              <a:rPr lang="en-US" sz="1200" b="1" kern="120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Offices in Salt Lake City and Washington, D.C. </a:t>
            </a:r>
            <a:endParaRPr lang="en-US" sz="1200" b="1" kern="1200">
              <a:solidFill>
                <a:schemeClr val="accent1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41" name="Picture 14" descr="Image result for twitter icon white">
            <a:extLst>
              <a:ext uri="{FF2B5EF4-FFF2-40B4-BE49-F238E27FC236}">
                <a16:creationId xmlns:a16="http://schemas.microsoft.com/office/drawing/2014/main" id="{9EE37964-BE80-4C38-835C-D991B423FE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38" y="4652652"/>
            <a:ext cx="404304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66CF377-C9DE-4C70-8457-D62D88EAB6E5}"/>
              </a:ext>
            </a:extLst>
          </p:cNvPr>
          <p:cNvSpPr txBox="1"/>
          <p:nvPr userDrawn="1"/>
        </p:nvSpPr>
        <p:spPr>
          <a:xfrm>
            <a:off x="7318045" y="4714916"/>
            <a:ext cx="1145763" cy="236604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pPr marL="0" algn="l" defTabSz="685800" rtl="0" eaLnBrk="1" latinLnBrk="0" hangingPunct="1"/>
            <a:r>
              <a:rPr lang="en-US" sz="1200" b="1" kern="120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@</a:t>
            </a:r>
            <a:r>
              <a:rPr lang="en-US" sz="1200" b="1" kern="1200" err="1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LeavittPartners</a:t>
            </a:r>
            <a:endParaRPr lang="en-US" sz="1200" b="1" kern="120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3" name="Graphic 2" descr="Lightbulb">
            <a:extLst>
              <a:ext uri="{FF2B5EF4-FFF2-40B4-BE49-F238E27FC236}">
                <a16:creationId xmlns:a16="http://schemas.microsoft.com/office/drawing/2014/main" id="{F9687CCB-01E1-402E-AB72-67F38A35766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14478" y="1569157"/>
            <a:ext cx="1421197" cy="141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53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Op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2AA91BBA-3594-49DE-A3B8-C9F0B80431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537" y="4653498"/>
            <a:ext cx="1419225" cy="390525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105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Month DD, YYYY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580C89-87C2-4DFF-950F-95F1FD448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555" y="2337341"/>
            <a:ext cx="6875008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6BAAF5C-7B84-4A98-B6A4-8D0C1D504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1555" y="3028951"/>
            <a:ext cx="6875008" cy="46628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70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9CA31-59DF-4B7A-879D-11C9C6E4C8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811"/>
          <a:stretch/>
        </p:blipFill>
        <p:spPr>
          <a:xfrm>
            <a:off x="-5883" y="0"/>
            <a:ext cx="9149883" cy="15751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B6A7EF-ECD1-4D3A-AC47-DEA89B94E5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7" y="347640"/>
            <a:ext cx="234334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89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&#10;&#10;Description automatically generated">
            <a:extLst>
              <a:ext uri="{FF2B5EF4-FFF2-40B4-BE49-F238E27FC236}">
                <a16:creationId xmlns:a16="http://schemas.microsoft.com/office/drawing/2014/main" id="{39C7E50B-9061-4038-9EFD-78F3C6E53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8319"/>
          <a:stretch/>
        </p:blipFill>
        <p:spPr>
          <a:xfrm>
            <a:off x="4228251" y="0"/>
            <a:ext cx="4915750" cy="5143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A2AF74B-71E1-476E-9EBE-4BB51DBF07B6}"/>
              </a:ext>
            </a:extLst>
          </p:cNvPr>
          <p:cNvGrpSpPr/>
          <p:nvPr userDrawn="1"/>
        </p:nvGrpSpPr>
        <p:grpSpPr>
          <a:xfrm rot="16200000" flipH="1">
            <a:off x="807717" y="-865752"/>
            <a:ext cx="5143502" cy="6875007"/>
            <a:chOff x="-3358" y="0"/>
            <a:chExt cx="12164270" cy="5976064"/>
          </a:xfrm>
        </p:grpSpPr>
        <p:sp>
          <p:nvSpPr>
            <p:cNvPr id="4" name="Flowchart: Manual Input 5">
              <a:extLst>
                <a:ext uri="{FF2B5EF4-FFF2-40B4-BE49-F238E27FC236}">
                  <a16:creationId xmlns:a16="http://schemas.microsoft.com/office/drawing/2014/main" id="{1A090369-6EF2-4961-A602-763DB5712A9A}"/>
                </a:ext>
              </a:extLst>
            </p:cNvPr>
            <p:cNvSpPr/>
            <p:nvPr userDrawn="1"/>
          </p:nvSpPr>
          <p:spPr>
            <a:xfrm flipV="1">
              <a:off x="-3358" y="228600"/>
              <a:ext cx="12164270" cy="574746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963 h 8963"/>
                <a:gd name="connsiteX1" fmla="*/ 9971 w 10000"/>
                <a:gd name="connsiteY1" fmla="*/ 0 h 8963"/>
                <a:gd name="connsiteX2" fmla="*/ 10000 w 10000"/>
                <a:gd name="connsiteY2" fmla="*/ 8963 h 8963"/>
                <a:gd name="connsiteX3" fmla="*/ 0 w 10000"/>
                <a:gd name="connsiteY3" fmla="*/ 8963 h 8963"/>
                <a:gd name="connsiteX4" fmla="*/ 0 w 10000"/>
                <a:gd name="connsiteY4" fmla="*/ 963 h 8963"/>
                <a:gd name="connsiteX0" fmla="*/ 0 w 10000"/>
                <a:gd name="connsiteY0" fmla="*/ 1093 h 10019"/>
                <a:gd name="connsiteX1" fmla="*/ 9985 w 10000"/>
                <a:gd name="connsiteY1" fmla="*/ 0 h 10019"/>
                <a:gd name="connsiteX2" fmla="*/ 10000 w 10000"/>
                <a:gd name="connsiteY2" fmla="*/ 10019 h 10019"/>
                <a:gd name="connsiteX3" fmla="*/ 0 w 10000"/>
                <a:gd name="connsiteY3" fmla="*/ 10019 h 10019"/>
                <a:gd name="connsiteX4" fmla="*/ 0 w 10000"/>
                <a:gd name="connsiteY4" fmla="*/ 1093 h 10019"/>
                <a:gd name="connsiteX0" fmla="*/ 0 w 10002"/>
                <a:gd name="connsiteY0" fmla="*/ 1168 h 10094"/>
                <a:gd name="connsiteX1" fmla="*/ 9999 w 10002"/>
                <a:gd name="connsiteY1" fmla="*/ 0 h 10094"/>
                <a:gd name="connsiteX2" fmla="*/ 10000 w 10002"/>
                <a:gd name="connsiteY2" fmla="*/ 10094 h 10094"/>
                <a:gd name="connsiteX3" fmla="*/ 0 w 10002"/>
                <a:gd name="connsiteY3" fmla="*/ 10094 h 10094"/>
                <a:gd name="connsiteX4" fmla="*/ 0 w 10002"/>
                <a:gd name="connsiteY4" fmla="*/ 1168 h 1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2" h="10094">
                  <a:moveTo>
                    <a:pt x="0" y="1168"/>
                  </a:moveTo>
                  <a:lnTo>
                    <a:pt x="9999" y="0"/>
                  </a:lnTo>
                  <a:cubicBezTo>
                    <a:pt x="10009" y="3334"/>
                    <a:pt x="9990" y="6760"/>
                    <a:pt x="10000" y="10094"/>
                  </a:cubicBezTo>
                  <a:lnTo>
                    <a:pt x="0" y="10094"/>
                  </a:lnTo>
                  <a:lnTo>
                    <a:pt x="0" y="116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6" dirty="0"/>
            </a:p>
          </p:txBody>
        </p:sp>
        <p:sp>
          <p:nvSpPr>
            <p:cNvPr id="5" name="Flowchart: Manual Input 5">
              <a:extLst>
                <a:ext uri="{FF2B5EF4-FFF2-40B4-BE49-F238E27FC236}">
                  <a16:creationId xmlns:a16="http://schemas.microsoft.com/office/drawing/2014/main" id="{99F207BC-2E0D-4A81-B073-E70945D6ED37}"/>
                </a:ext>
              </a:extLst>
            </p:cNvPr>
            <p:cNvSpPr/>
            <p:nvPr userDrawn="1"/>
          </p:nvSpPr>
          <p:spPr>
            <a:xfrm flipV="1">
              <a:off x="-3357" y="0"/>
              <a:ext cx="12164269" cy="574746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963 h 8963"/>
                <a:gd name="connsiteX1" fmla="*/ 9971 w 10000"/>
                <a:gd name="connsiteY1" fmla="*/ 0 h 8963"/>
                <a:gd name="connsiteX2" fmla="*/ 10000 w 10000"/>
                <a:gd name="connsiteY2" fmla="*/ 8963 h 8963"/>
                <a:gd name="connsiteX3" fmla="*/ 0 w 10000"/>
                <a:gd name="connsiteY3" fmla="*/ 8963 h 8963"/>
                <a:gd name="connsiteX4" fmla="*/ 0 w 10000"/>
                <a:gd name="connsiteY4" fmla="*/ 963 h 8963"/>
                <a:gd name="connsiteX0" fmla="*/ 0 w 10000"/>
                <a:gd name="connsiteY0" fmla="*/ 1093 h 10019"/>
                <a:gd name="connsiteX1" fmla="*/ 9985 w 10000"/>
                <a:gd name="connsiteY1" fmla="*/ 0 h 10019"/>
                <a:gd name="connsiteX2" fmla="*/ 10000 w 10000"/>
                <a:gd name="connsiteY2" fmla="*/ 10019 h 10019"/>
                <a:gd name="connsiteX3" fmla="*/ 0 w 10000"/>
                <a:gd name="connsiteY3" fmla="*/ 10019 h 10019"/>
                <a:gd name="connsiteX4" fmla="*/ 0 w 10000"/>
                <a:gd name="connsiteY4" fmla="*/ 1093 h 10019"/>
                <a:gd name="connsiteX0" fmla="*/ 0 w 10002"/>
                <a:gd name="connsiteY0" fmla="*/ 1168 h 10094"/>
                <a:gd name="connsiteX1" fmla="*/ 9999 w 10002"/>
                <a:gd name="connsiteY1" fmla="*/ 0 h 10094"/>
                <a:gd name="connsiteX2" fmla="*/ 10000 w 10002"/>
                <a:gd name="connsiteY2" fmla="*/ 10094 h 10094"/>
                <a:gd name="connsiteX3" fmla="*/ 0 w 10002"/>
                <a:gd name="connsiteY3" fmla="*/ 10094 h 10094"/>
                <a:gd name="connsiteX4" fmla="*/ 0 w 10002"/>
                <a:gd name="connsiteY4" fmla="*/ 1168 h 1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2" h="10094">
                  <a:moveTo>
                    <a:pt x="0" y="1168"/>
                  </a:moveTo>
                  <a:lnTo>
                    <a:pt x="9999" y="0"/>
                  </a:lnTo>
                  <a:cubicBezTo>
                    <a:pt x="10009" y="3334"/>
                    <a:pt x="9990" y="6760"/>
                    <a:pt x="10000" y="10094"/>
                  </a:cubicBezTo>
                  <a:lnTo>
                    <a:pt x="0" y="10094"/>
                  </a:lnTo>
                  <a:lnTo>
                    <a:pt x="0" y="116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6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FA2E698-09EE-4A73-880C-71492F238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37" y="982421"/>
            <a:ext cx="5328131" cy="108696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359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D93D9E3-A954-432A-AF03-FC9F367EA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537" y="2170065"/>
            <a:ext cx="5328131" cy="83830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693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694DE91C-FC21-4987-8C2B-4794D03521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537" y="3997931"/>
            <a:ext cx="1419225" cy="390525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104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3BC273-A1B7-4E0A-9CB2-7A18C3A6D4B8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7" y="4514852"/>
            <a:ext cx="1419225" cy="44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77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shy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lur&#10;&#10;Description automatically generated">
            <a:extLst>
              <a:ext uri="{FF2B5EF4-FFF2-40B4-BE49-F238E27FC236}">
                <a16:creationId xmlns:a16="http://schemas.microsoft.com/office/drawing/2014/main" id="{23B90D9F-AE9A-4528-92F5-FD48F4F86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81" r="3263"/>
          <a:stretch/>
        </p:blipFill>
        <p:spPr>
          <a:xfrm>
            <a:off x="0" y="0"/>
            <a:ext cx="4285541" cy="5143500"/>
          </a:xfrm>
          <a:prstGeom prst="rect">
            <a:avLst/>
          </a:prstGeom>
        </p:spPr>
      </p:pic>
      <p:sp>
        <p:nvSpPr>
          <p:cNvPr id="29" name="Flowchart: Data 11">
            <a:extLst>
              <a:ext uri="{FF2B5EF4-FFF2-40B4-BE49-F238E27FC236}">
                <a16:creationId xmlns:a16="http://schemas.microsoft.com/office/drawing/2014/main" id="{13FD1C0E-C5D5-4FB0-B8C6-7676BBD12FEE}"/>
              </a:ext>
            </a:extLst>
          </p:cNvPr>
          <p:cNvSpPr/>
          <p:nvPr userDrawn="1"/>
        </p:nvSpPr>
        <p:spPr>
          <a:xfrm>
            <a:off x="3544180" y="-6686"/>
            <a:ext cx="1829904" cy="515018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3887"/>
              <a:gd name="connsiteY0" fmla="*/ 10000 h 10000"/>
              <a:gd name="connsiteX1" fmla="*/ 2000 w 13887"/>
              <a:gd name="connsiteY1" fmla="*/ 0 h 10000"/>
              <a:gd name="connsiteX2" fmla="*/ 13887 w 13887"/>
              <a:gd name="connsiteY2" fmla="*/ 0 h 10000"/>
              <a:gd name="connsiteX3" fmla="*/ 8000 w 13887"/>
              <a:gd name="connsiteY3" fmla="*/ 10000 h 10000"/>
              <a:gd name="connsiteX4" fmla="*/ 0 w 13887"/>
              <a:gd name="connsiteY4" fmla="*/ 10000 h 10000"/>
              <a:gd name="connsiteX0" fmla="*/ 0 w 13887"/>
              <a:gd name="connsiteY0" fmla="*/ 10013 h 10013"/>
              <a:gd name="connsiteX1" fmla="*/ 5734 w 13887"/>
              <a:gd name="connsiteY1" fmla="*/ 0 h 10013"/>
              <a:gd name="connsiteX2" fmla="*/ 13887 w 13887"/>
              <a:gd name="connsiteY2" fmla="*/ 13 h 10013"/>
              <a:gd name="connsiteX3" fmla="*/ 8000 w 13887"/>
              <a:gd name="connsiteY3" fmla="*/ 10013 h 10013"/>
              <a:gd name="connsiteX4" fmla="*/ 0 w 13887"/>
              <a:gd name="connsiteY4" fmla="*/ 10013 h 1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7" h="10013">
                <a:moveTo>
                  <a:pt x="0" y="10013"/>
                </a:moveTo>
                <a:lnTo>
                  <a:pt x="5734" y="0"/>
                </a:lnTo>
                <a:lnTo>
                  <a:pt x="13887" y="13"/>
                </a:lnTo>
                <a:lnTo>
                  <a:pt x="8000" y="10013"/>
                </a:lnTo>
                <a:lnTo>
                  <a:pt x="0" y="10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806245-F2DA-4522-8467-B4BBE7B761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747" y="4514850"/>
            <a:ext cx="1419225" cy="4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34401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shy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lur&#10;&#10;Description automatically generated">
            <a:extLst>
              <a:ext uri="{FF2B5EF4-FFF2-40B4-BE49-F238E27FC236}">
                <a16:creationId xmlns:a16="http://schemas.microsoft.com/office/drawing/2014/main" id="{297E0C72-5597-4250-870E-F883D9FBC2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81" r="3263"/>
          <a:stretch/>
        </p:blipFill>
        <p:spPr>
          <a:xfrm>
            <a:off x="1" y="0"/>
            <a:ext cx="4285541" cy="5143500"/>
          </a:xfrm>
          <a:prstGeom prst="rect">
            <a:avLst/>
          </a:prstGeom>
        </p:spPr>
      </p:pic>
      <p:sp>
        <p:nvSpPr>
          <p:cNvPr id="29" name="Flowchart: Data 11">
            <a:extLst>
              <a:ext uri="{FF2B5EF4-FFF2-40B4-BE49-F238E27FC236}">
                <a16:creationId xmlns:a16="http://schemas.microsoft.com/office/drawing/2014/main" id="{13FD1C0E-C5D5-4FB0-B8C6-7676BBD12FEE}"/>
              </a:ext>
            </a:extLst>
          </p:cNvPr>
          <p:cNvSpPr/>
          <p:nvPr userDrawn="1"/>
        </p:nvSpPr>
        <p:spPr>
          <a:xfrm>
            <a:off x="3544180" y="-6686"/>
            <a:ext cx="1829904" cy="515018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3887"/>
              <a:gd name="connsiteY0" fmla="*/ 10000 h 10000"/>
              <a:gd name="connsiteX1" fmla="*/ 2000 w 13887"/>
              <a:gd name="connsiteY1" fmla="*/ 0 h 10000"/>
              <a:gd name="connsiteX2" fmla="*/ 13887 w 13887"/>
              <a:gd name="connsiteY2" fmla="*/ 0 h 10000"/>
              <a:gd name="connsiteX3" fmla="*/ 8000 w 13887"/>
              <a:gd name="connsiteY3" fmla="*/ 10000 h 10000"/>
              <a:gd name="connsiteX4" fmla="*/ 0 w 13887"/>
              <a:gd name="connsiteY4" fmla="*/ 10000 h 10000"/>
              <a:gd name="connsiteX0" fmla="*/ 0 w 13887"/>
              <a:gd name="connsiteY0" fmla="*/ 10013 h 10013"/>
              <a:gd name="connsiteX1" fmla="*/ 5734 w 13887"/>
              <a:gd name="connsiteY1" fmla="*/ 0 h 10013"/>
              <a:gd name="connsiteX2" fmla="*/ 13887 w 13887"/>
              <a:gd name="connsiteY2" fmla="*/ 13 h 10013"/>
              <a:gd name="connsiteX3" fmla="*/ 8000 w 13887"/>
              <a:gd name="connsiteY3" fmla="*/ 10013 h 10013"/>
              <a:gd name="connsiteX4" fmla="*/ 0 w 13887"/>
              <a:gd name="connsiteY4" fmla="*/ 10013 h 1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7" h="10013">
                <a:moveTo>
                  <a:pt x="0" y="10013"/>
                </a:moveTo>
                <a:lnTo>
                  <a:pt x="5734" y="0"/>
                </a:lnTo>
                <a:lnTo>
                  <a:pt x="13887" y="13"/>
                </a:lnTo>
                <a:lnTo>
                  <a:pt x="8000" y="10013"/>
                </a:lnTo>
                <a:lnTo>
                  <a:pt x="0" y="10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2A2462-9EDF-4892-992B-358A09BE09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747" y="4514850"/>
            <a:ext cx="1419225" cy="4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18931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lur&#10;&#10;Description automatically generated">
            <a:extLst>
              <a:ext uri="{FF2B5EF4-FFF2-40B4-BE49-F238E27FC236}">
                <a16:creationId xmlns:a16="http://schemas.microsoft.com/office/drawing/2014/main" id="{D531EDDF-68AA-4AEC-92FF-B23CB4A0C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81" r="34584"/>
          <a:stretch/>
        </p:blipFill>
        <p:spPr>
          <a:xfrm>
            <a:off x="0" y="0"/>
            <a:ext cx="1306372" cy="5143500"/>
          </a:xfrm>
          <a:prstGeom prst="rect">
            <a:avLst/>
          </a:prstGeom>
        </p:spPr>
      </p:pic>
      <p:sp>
        <p:nvSpPr>
          <p:cNvPr id="29" name="Flowchart: Data 11">
            <a:extLst>
              <a:ext uri="{FF2B5EF4-FFF2-40B4-BE49-F238E27FC236}">
                <a16:creationId xmlns:a16="http://schemas.microsoft.com/office/drawing/2014/main" id="{13FD1C0E-C5D5-4FB0-B8C6-7676BBD12FEE}"/>
              </a:ext>
            </a:extLst>
          </p:cNvPr>
          <p:cNvSpPr/>
          <p:nvPr userDrawn="1"/>
        </p:nvSpPr>
        <p:spPr>
          <a:xfrm>
            <a:off x="561579" y="2"/>
            <a:ext cx="1829904" cy="515018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3887"/>
              <a:gd name="connsiteY0" fmla="*/ 10000 h 10000"/>
              <a:gd name="connsiteX1" fmla="*/ 2000 w 13887"/>
              <a:gd name="connsiteY1" fmla="*/ 0 h 10000"/>
              <a:gd name="connsiteX2" fmla="*/ 13887 w 13887"/>
              <a:gd name="connsiteY2" fmla="*/ 0 h 10000"/>
              <a:gd name="connsiteX3" fmla="*/ 8000 w 13887"/>
              <a:gd name="connsiteY3" fmla="*/ 10000 h 10000"/>
              <a:gd name="connsiteX4" fmla="*/ 0 w 13887"/>
              <a:gd name="connsiteY4" fmla="*/ 10000 h 10000"/>
              <a:gd name="connsiteX0" fmla="*/ 0 w 13887"/>
              <a:gd name="connsiteY0" fmla="*/ 10013 h 10013"/>
              <a:gd name="connsiteX1" fmla="*/ 5734 w 13887"/>
              <a:gd name="connsiteY1" fmla="*/ 0 h 10013"/>
              <a:gd name="connsiteX2" fmla="*/ 13887 w 13887"/>
              <a:gd name="connsiteY2" fmla="*/ 13 h 10013"/>
              <a:gd name="connsiteX3" fmla="*/ 8000 w 13887"/>
              <a:gd name="connsiteY3" fmla="*/ 10013 h 10013"/>
              <a:gd name="connsiteX4" fmla="*/ 0 w 13887"/>
              <a:gd name="connsiteY4" fmla="*/ 10013 h 1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7" h="10013">
                <a:moveTo>
                  <a:pt x="0" y="10013"/>
                </a:moveTo>
                <a:lnTo>
                  <a:pt x="5734" y="0"/>
                </a:lnTo>
                <a:lnTo>
                  <a:pt x="13887" y="13"/>
                </a:lnTo>
                <a:lnTo>
                  <a:pt x="8000" y="10013"/>
                </a:lnTo>
                <a:lnTo>
                  <a:pt x="0" y="10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22B313-280F-450D-9F57-93C7D6DF26B8}"/>
              </a:ext>
            </a:extLst>
          </p:cNvPr>
          <p:cNvSpPr/>
          <p:nvPr userDrawn="1"/>
        </p:nvSpPr>
        <p:spPr>
          <a:xfrm flipH="1">
            <a:off x="1363664" y="228600"/>
            <a:ext cx="2652214" cy="310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80" tIns="22580" rIns="22580" bIns="22580" numCol="1" spcCol="1270" anchor="ctr" anchorCtr="0">
            <a:noAutofit/>
          </a:bodyPr>
          <a:lstStyle/>
          <a:p>
            <a:pPr marL="0" lvl="0" indent="0" defTabSz="5320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91" kern="1200" dirty="0">
                <a:solidFill>
                  <a:schemeClr val="tx2"/>
                </a:solidFill>
                <a:latin typeface="+mj-lt"/>
              </a:rPr>
              <a:t>Outline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7AF3D8-8961-41B6-9BF2-A7D9BA5C12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51171" y="4514850"/>
            <a:ext cx="1419225" cy="4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25038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678B48-C94F-4863-9E47-1E85F9771043}"/>
              </a:ext>
            </a:extLst>
          </p:cNvPr>
          <p:cNvSpPr/>
          <p:nvPr userDrawn="1"/>
        </p:nvSpPr>
        <p:spPr>
          <a:xfrm>
            <a:off x="6042827" y="0"/>
            <a:ext cx="310117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2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98B2D4-295A-41B4-B419-00DCCB47ACEE}"/>
              </a:ext>
            </a:extLst>
          </p:cNvPr>
          <p:cNvSpPr/>
          <p:nvPr userDrawn="1"/>
        </p:nvSpPr>
        <p:spPr>
          <a:xfrm>
            <a:off x="1" y="0"/>
            <a:ext cx="6042825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C4DD093E-A192-4759-9C04-A4B90B3863FC}"/>
              </a:ext>
            </a:extLst>
          </p:cNvPr>
          <p:cNvSpPr/>
          <p:nvPr userDrawn="1"/>
        </p:nvSpPr>
        <p:spPr>
          <a:xfrm rot="16200000">
            <a:off x="2733912" y="506617"/>
            <a:ext cx="3168396" cy="3449432"/>
          </a:xfrm>
          <a:prstGeom prst="round2SameRect">
            <a:avLst>
              <a:gd name="adj1" fmla="val 3426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2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8DBF55-121E-4F2F-9491-BFF04722E6D6}"/>
              </a:ext>
            </a:extLst>
          </p:cNvPr>
          <p:cNvCxnSpPr>
            <a:cxnSpLocks/>
          </p:cNvCxnSpPr>
          <p:nvPr userDrawn="1"/>
        </p:nvCxnSpPr>
        <p:spPr>
          <a:xfrm>
            <a:off x="2593394" y="1839526"/>
            <a:ext cx="0" cy="839021"/>
          </a:xfrm>
          <a:prstGeom prst="line">
            <a:avLst/>
          </a:prstGeom>
          <a:ln w="1905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458F09B-3187-42AD-9331-F5AC4FF3F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354" y="3815692"/>
            <a:ext cx="5196696" cy="356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B057DD-5E17-45C7-BD6E-F05D471B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671" y="1798890"/>
            <a:ext cx="289810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08686-15B7-4527-B65E-0BECB55AF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8672" y="1394607"/>
            <a:ext cx="2438479" cy="35625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lang="en-US" sz="1496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SECTION X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5FC84876-1779-4905-8322-626CEAE586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2826" y="647134"/>
            <a:ext cx="1806080" cy="3168560"/>
          </a:xfrm>
          <a:custGeom>
            <a:avLst/>
            <a:gdLst>
              <a:gd name="connsiteX0" fmla="*/ 0 w 4816841"/>
              <a:gd name="connsiteY0" fmla="*/ 0 h 8449493"/>
              <a:gd name="connsiteX1" fmla="*/ 4601865 w 4816841"/>
              <a:gd name="connsiteY1" fmla="*/ 0 h 8449493"/>
              <a:gd name="connsiteX2" fmla="*/ 4816841 w 4816841"/>
              <a:gd name="connsiteY2" fmla="*/ 214976 h 8449493"/>
              <a:gd name="connsiteX3" fmla="*/ 4816841 w 4816841"/>
              <a:gd name="connsiteY3" fmla="*/ 8234517 h 8449493"/>
              <a:gd name="connsiteX4" fmla="*/ 4601865 w 4816841"/>
              <a:gd name="connsiteY4" fmla="*/ 8449493 h 8449493"/>
              <a:gd name="connsiteX5" fmla="*/ 0 w 4816841"/>
              <a:gd name="connsiteY5" fmla="*/ 8449493 h 844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6841" h="8449493">
                <a:moveTo>
                  <a:pt x="0" y="0"/>
                </a:moveTo>
                <a:lnTo>
                  <a:pt x="4601865" y="0"/>
                </a:lnTo>
                <a:cubicBezTo>
                  <a:pt x="4720593" y="0"/>
                  <a:pt x="4816841" y="96248"/>
                  <a:pt x="4816841" y="214976"/>
                </a:cubicBezTo>
                <a:lnTo>
                  <a:pt x="4816841" y="8234517"/>
                </a:lnTo>
                <a:cubicBezTo>
                  <a:pt x="4816841" y="8353245"/>
                  <a:pt x="4720593" y="8449493"/>
                  <a:pt x="4601865" y="8449493"/>
                </a:cubicBezTo>
                <a:lnTo>
                  <a:pt x="0" y="844949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343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F9E895-C3F6-41BF-A893-12431DAD347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7" y="4514852"/>
            <a:ext cx="1419225" cy="44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280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B75E4BF-A0EE-4AAF-8CBF-44B452D0E42E}"/>
              </a:ext>
            </a:extLst>
          </p:cNvPr>
          <p:cNvSpPr/>
          <p:nvPr userDrawn="1"/>
        </p:nvSpPr>
        <p:spPr>
          <a:xfrm>
            <a:off x="3132478" y="4970376"/>
            <a:ext cx="6011522" cy="173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BF9877-75A8-4CDB-B7ED-F5318CDAE9C5}"/>
              </a:ext>
            </a:extLst>
          </p:cNvPr>
          <p:cNvSpPr/>
          <p:nvPr userDrawn="1"/>
        </p:nvSpPr>
        <p:spPr>
          <a:xfrm>
            <a:off x="1" y="4970377"/>
            <a:ext cx="1929352" cy="173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37A273-419D-4C4A-B279-66BE39B2A399}"/>
              </a:ext>
            </a:extLst>
          </p:cNvPr>
          <p:cNvSpPr/>
          <p:nvPr userDrawn="1"/>
        </p:nvSpPr>
        <p:spPr>
          <a:xfrm>
            <a:off x="1929353" y="4970376"/>
            <a:ext cx="1203126" cy="1731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4FE9E6-30A0-443C-B15D-F898F95BF4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2196" y="4697041"/>
            <a:ext cx="8659368" cy="19607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4">
                <a:solidFill>
                  <a:schemeClr val="accent5"/>
                </a:solidFill>
                <a:latin typeface="+mn-lt"/>
              </a:defRPr>
            </a:lvl1pPr>
            <a:lvl2pPr>
              <a:defRPr sz="1496">
                <a:solidFill>
                  <a:schemeClr val="accent5"/>
                </a:solidFill>
                <a:latin typeface="+mj-lt"/>
              </a:defRPr>
            </a:lvl2pPr>
            <a:lvl3pPr>
              <a:defRPr sz="1048">
                <a:solidFill>
                  <a:schemeClr val="accent5"/>
                </a:solidFill>
                <a:latin typeface="+mj-lt"/>
              </a:defRPr>
            </a:lvl3pPr>
            <a:lvl4pPr>
              <a:defRPr sz="898">
                <a:solidFill>
                  <a:schemeClr val="accent5"/>
                </a:solidFill>
                <a:latin typeface="+mj-lt"/>
              </a:defRPr>
            </a:lvl4pPr>
            <a:lvl5pPr>
              <a:defRPr sz="898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NOTES: 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8B4AE875-188B-4B6A-B4C2-5FD3622668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245" y="4984805"/>
            <a:ext cx="946792" cy="14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305" tIns="25653" rIns="51305" bIns="25653">
            <a:spAutoFit/>
          </a:bodyPr>
          <a:lstStyle/>
          <a:p>
            <a:pPr defTabSz="5130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99" dirty="0">
                <a:solidFill>
                  <a:schemeClr val="bg1"/>
                </a:solidFill>
                <a:latin typeface="+mn-lt"/>
                <a:ea typeface="ヒラギノ角ゴ Pro W3" pitchFamily="-112" charset="-128"/>
                <a:cs typeface="Segoe UI" pitchFamily="34" charset="0"/>
              </a:rPr>
              <a:t>©2021 LEAVITT PARTNERS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846013-640A-4371-B9E1-476DB224BAC6}"/>
              </a:ext>
            </a:extLst>
          </p:cNvPr>
          <p:cNvSpPr txBox="1"/>
          <p:nvPr userDrawn="1"/>
        </p:nvSpPr>
        <p:spPr>
          <a:xfrm>
            <a:off x="8692584" y="4970377"/>
            <a:ext cx="283964" cy="172609"/>
          </a:xfrm>
          <a:prstGeom prst="rect">
            <a:avLst/>
          </a:prstGeom>
          <a:noFill/>
        </p:spPr>
        <p:txBody>
          <a:bodyPr wrap="square" lIns="51305" tIns="25653" rIns="51305" bIns="25653" rtlCol="0">
            <a:spAutoFit/>
          </a:bodyPr>
          <a:lstStyle/>
          <a:p>
            <a:pPr algn="r" defTabSz="513065"/>
            <a:fld id="{879E2ECD-52C4-4036-9BD3-F4AEC1C18931}" type="slidenum">
              <a:rPr lang="en-US" sz="785">
                <a:solidFill>
                  <a:schemeClr val="bg1"/>
                </a:solidFill>
                <a:latin typeface="+mn-lt"/>
              </a:rPr>
              <a:pPr algn="r" defTabSz="513065"/>
              <a:t>‹#›</a:t>
            </a:fld>
            <a:endParaRPr lang="en-US" sz="785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E811C91-0F74-45AB-A97C-256160B13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195" y="114300"/>
            <a:ext cx="8154515" cy="468626"/>
          </a:xfrm>
          <a:prstGeom prst="rect">
            <a:avLst/>
          </a:prstGeom>
        </p:spPr>
        <p:txBody>
          <a:bodyPr lIns="91438" tIns="0" rIns="91438" bIns="0" anchor="ctr" anchorCtr="0">
            <a:noAutofit/>
          </a:bodyPr>
          <a:lstStyle>
            <a:lvl1pPr algn="l">
              <a:defRPr sz="2394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8D0951-5A5F-4DF6-BA0B-2FC0D48E4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17" y="697227"/>
            <a:ext cx="8659368" cy="3970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5">
                <a:solidFill>
                  <a:schemeClr val="accent5"/>
                </a:solidFill>
                <a:latin typeface="+mn-lt"/>
              </a:defRPr>
            </a:lvl1pPr>
            <a:lvl2pPr>
              <a:defRPr sz="1496">
                <a:solidFill>
                  <a:schemeClr val="accent5"/>
                </a:solidFill>
                <a:latin typeface="+mn-lt"/>
              </a:defRPr>
            </a:lvl2pPr>
            <a:lvl3pPr>
              <a:defRPr sz="1048">
                <a:solidFill>
                  <a:schemeClr val="accent5"/>
                </a:solidFill>
                <a:latin typeface="+mn-lt"/>
              </a:defRPr>
            </a:lvl3pPr>
            <a:lvl4pPr>
              <a:defRPr sz="898">
                <a:solidFill>
                  <a:schemeClr val="accent5"/>
                </a:solidFill>
                <a:latin typeface="+mn-lt"/>
              </a:defRPr>
            </a:lvl4pPr>
            <a:lvl5pPr>
              <a:defRPr sz="898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C24152-49C2-466E-81D0-3B37C0FECB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4063" y="114300"/>
            <a:ext cx="4675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3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B75E4BF-A0EE-4AAF-8CBF-44B452D0E42E}"/>
              </a:ext>
            </a:extLst>
          </p:cNvPr>
          <p:cNvSpPr/>
          <p:nvPr userDrawn="1"/>
        </p:nvSpPr>
        <p:spPr>
          <a:xfrm>
            <a:off x="3132478" y="4970376"/>
            <a:ext cx="6011522" cy="173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BF9877-75A8-4CDB-B7ED-F5318CDAE9C5}"/>
              </a:ext>
            </a:extLst>
          </p:cNvPr>
          <p:cNvSpPr/>
          <p:nvPr userDrawn="1"/>
        </p:nvSpPr>
        <p:spPr>
          <a:xfrm>
            <a:off x="1" y="4970377"/>
            <a:ext cx="1929352" cy="173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37A273-419D-4C4A-B279-66BE39B2A399}"/>
              </a:ext>
            </a:extLst>
          </p:cNvPr>
          <p:cNvSpPr/>
          <p:nvPr userDrawn="1"/>
        </p:nvSpPr>
        <p:spPr>
          <a:xfrm>
            <a:off x="1929353" y="4970376"/>
            <a:ext cx="1203126" cy="1731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6F80B7CE-AEE5-4691-AD2E-3CB3150A269D}"/>
              </a:ext>
            </a:extLst>
          </p:cNvPr>
          <p:cNvSpPr>
            <a:spLocks/>
          </p:cNvSpPr>
          <p:nvPr userDrawn="1"/>
        </p:nvSpPr>
        <p:spPr bwMode="auto">
          <a:xfrm rot="16627444">
            <a:off x="240871" y="190444"/>
            <a:ext cx="383681" cy="308036"/>
          </a:xfrm>
          <a:prstGeom prst="hexagon">
            <a:avLst/>
          </a:prstGeom>
          <a:solidFill>
            <a:schemeClr val="accent3"/>
          </a:solidFill>
          <a:ln w="57150">
            <a:solidFill>
              <a:schemeClr val="accent3"/>
            </a:solidFill>
          </a:ln>
          <a:effectLst>
            <a:outerShdw dist="63500" dir="7800000" sx="101000" sy="101000" algn="ctr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txBody>
          <a:bodyPr vert="horz" wrap="square" lIns="34116" tIns="17058" rIns="34116" bIns="17058" numCol="1" anchor="t" anchorCtr="0" compatLnSpc="1">
            <a:prstTxWarp prst="textNoShape">
              <a:avLst/>
            </a:prstTxWarp>
          </a:bodyPr>
          <a:lstStyle/>
          <a:p>
            <a:endParaRPr lang="en-US" sz="672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846013-640A-4371-B9E1-476DB224BAC6}"/>
              </a:ext>
            </a:extLst>
          </p:cNvPr>
          <p:cNvSpPr txBox="1"/>
          <p:nvPr userDrawn="1"/>
        </p:nvSpPr>
        <p:spPr>
          <a:xfrm>
            <a:off x="8692584" y="4970377"/>
            <a:ext cx="283964" cy="172609"/>
          </a:xfrm>
          <a:prstGeom prst="rect">
            <a:avLst/>
          </a:prstGeom>
          <a:noFill/>
        </p:spPr>
        <p:txBody>
          <a:bodyPr wrap="square" lIns="51305" tIns="25653" rIns="51305" bIns="25653" rtlCol="0">
            <a:spAutoFit/>
          </a:bodyPr>
          <a:lstStyle/>
          <a:p>
            <a:pPr algn="r" defTabSz="513065"/>
            <a:fld id="{879E2ECD-52C4-4036-9BD3-F4AEC1C18931}" type="slidenum">
              <a:rPr lang="en-US" sz="785">
                <a:solidFill>
                  <a:schemeClr val="bg1"/>
                </a:solidFill>
                <a:latin typeface="+mn-lt"/>
              </a:rPr>
              <a:pPr algn="r" defTabSz="513065"/>
              <a:t>‹#›</a:t>
            </a:fld>
            <a:endParaRPr lang="en-US" sz="785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E811C91-0F74-45AB-A97C-256160B13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454" y="114300"/>
            <a:ext cx="8154515" cy="468626"/>
          </a:xfrm>
          <a:prstGeom prst="rect">
            <a:avLst/>
          </a:prstGeom>
        </p:spPr>
        <p:txBody>
          <a:bodyPr lIns="91438" tIns="0" rIns="91438" bIns="0" anchor="ctr" anchorCtr="0">
            <a:noAutofit/>
          </a:bodyPr>
          <a:lstStyle>
            <a:lvl1pPr algn="l">
              <a:defRPr sz="2394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8D0951-5A5F-4DF6-BA0B-2FC0D48E4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17" y="697227"/>
            <a:ext cx="8659368" cy="3970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5">
                <a:solidFill>
                  <a:schemeClr val="accent5"/>
                </a:solidFill>
                <a:latin typeface="+mn-lt"/>
              </a:defRPr>
            </a:lvl1pPr>
            <a:lvl2pPr>
              <a:defRPr sz="1496">
                <a:solidFill>
                  <a:schemeClr val="accent5"/>
                </a:solidFill>
                <a:latin typeface="+mn-lt"/>
              </a:defRPr>
            </a:lvl2pPr>
            <a:lvl3pPr>
              <a:defRPr sz="1048">
                <a:solidFill>
                  <a:schemeClr val="accent5"/>
                </a:solidFill>
                <a:latin typeface="+mn-lt"/>
              </a:defRPr>
            </a:lvl3pPr>
            <a:lvl4pPr>
              <a:defRPr sz="898">
                <a:solidFill>
                  <a:schemeClr val="accent5"/>
                </a:solidFill>
                <a:latin typeface="+mn-lt"/>
              </a:defRPr>
            </a:lvl4pPr>
            <a:lvl5pPr>
              <a:defRPr sz="898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03B805-3308-4390-8DF1-5C2E5B79B2C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2196" y="4697041"/>
            <a:ext cx="8450388" cy="19607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4">
                <a:solidFill>
                  <a:schemeClr val="accent5"/>
                </a:solidFill>
                <a:latin typeface="+mn-lt"/>
              </a:defRPr>
            </a:lvl1pPr>
            <a:lvl2pPr>
              <a:defRPr sz="1496">
                <a:solidFill>
                  <a:schemeClr val="accent5"/>
                </a:solidFill>
                <a:latin typeface="+mj-lt"/>
              </a:defRPr>
            </a:lvl2pPr>
            <a:lvl3pPr>
              <a:defRPr sz="1048">
                <a:solidFill>
                  <a:schemeClr val="accent5"/>
                </a:solidFill>
                <a:latin typeface="+mj-lt"/>
              </a:defRPr>
            </a:lvl3pPr>
            <a:lvl4pPr>
              <a:defRPr sz="898">
                <a:solidFill>
                  <a:schemeClr val="accent5"/>
                </a:solidFill>
                <a:latin typeface="+mj-lt"/>
              </a:defRPr>
            </a:lvl4pPr>
            <a:lvl5pPr>
              <a:defRPr sz="898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NOTES: </a:t>
            </a:r>
          </a:p>
        </p:txBody>
      </p:sp>
    </p:spTree>
    <p:extLst>
      <p:ext uri="{BB962C8B-B14F-4D97-AF65-F5344CB8AC3E}">
        <p14:creationId xmlns:p14="http://schemas.microsoft.com/office/powerpoint/2010/main" val="342608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A77556-6A10-D3C8-50C9-968A5D27605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29117981"/>
              </p:ext>
            </p:extLst>
          </p:nvPr>
        </p:nvGraphicFramePr>
        <p:xfrm>
          <a:off x="12700" y="1153574"/>
          <a:ext cx="9116559" cy="3966852"/>
        </p:xfrm>
        <a:graphic>
          <a:graphicData uri="http://schemas.openxmlformats.org/drawingml/2006/table">
            <a:tbl>
              <a:tblPr/>
              <a:tblGrid>
                <a:gridCol w="379684">
                  <a:extLst>
                    <a:ext uri="{9D8B030D-6E8A-4147-A177-3AD203B41FA5}">
                      <a16:colId xmlns:a16="http://schemas.microsoft.com/office/drawing/2014/main" val="301645025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3589261434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2662263670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506979305"/>
                    </a:ext>
                  </a:extLst>
                </a:gridCol>
                <a:gridCol w="379685">
                  <a:extLst>
                    <a:ext uri="{9D8B030D-6E8A-4147-A177-3AD203B41FA5}">
                      <a16:colId xmlns:a16="http://schemas.microsoft.com/office/drawing/2014/main" val="1916247933"/>
                    </a:ext>
                  </a:extLst>
                </a:gridCol>
                <a:gridCol w="379685">
                  <a:extLst>
                    <a:ext uri="{9D8B030D-6E8A-4147-A177-3AD203B41FA5}">
                      <a16:colId xmlns:a16="http://schemas.microsoft.com/office/drawing/2014/main" val="1652518635"/>
                    </a:ext>
                  </a:extLst>
                </a:gridCol>
                <a:gridCol w="379685">
                  <a:extLst>
                    <a:ext uri="{9D8B030D-6E8A-4147-A177-3AD203B41FA5}">
                      <a16:colId xmlns:a16="http://schemas.microsoft.com/office/drawing/2014/main" val="3320909631"/>
                    </a:ext>
                  </a:extLst>
                </a:gridCol>
                <a:gridCol w="379685">
                  <a:extLst>
                    <a:ext uri="{9D8B030D-6E8A-4147-A177-3AD203B41FA5}">
                      <a16:colId xmlns:a16="http://schemas.microsoft.com/office/drawing/2014/main" val="2063129313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985742416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1119303635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2774905620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2951639727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658459404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1518717839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2489791621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1954326736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1370569078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2209901306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2613592223"/>
                    </a:ext>
                  </a:extLst>
                </a:gridCol>
                <a:gridCol w="379686">
                  <a:extLst>
                    <a:ext uri="{9D8B030D-6E8A-4147-A177-3AD203B41FA5}">
                      <a16:colId xmlns:a16="http://schemas.microsoft.com/office/drawing/2014/main" val="2488398265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2153467850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3360758355"/>
                    </a:ext>
                  </a:extLst>
                </a:gridCol>
                <a:gridCol w="82995">
                  <a:extLst>
                    <a:ext uri="{9D8B030D-6E8A-4147-A177-3AD203B41FA5}">
                      <a16:colId xmlns:a16="http://schemas.microsoft.com/office/drawing/2014/main" val="3764410845"/>
                    </a:ext>
                  </a:extLst>
                </a:gridCol>
                <a:gridCol w="379685">
                  <a:extLst>
                    <a:ext uri="{9D8B030D-6E8A-4147-A177-3AD203B41FA5}">
                      <a16:colId xmlns:a16="http://schemas.microsoft.com/office/drawing/2014/main" val="2433835631"/>
                    </a:ext>
                  </a:extLst>
                </a:gridCol>
                <a:gridCol w="300825">
                  <a:extLst>
                    <a:ext uri="{9D8B030D-6E8A-4147-A177-3AD203B41FA5}">
                      <a16:colId xmlns:a16="http://schemas.microsoft.com/office/drawing/2014/main" val="1707988878"/>
                    </a:ext>
                  </a:extLst>
                </a:gridCol>
              </a:tblGrid>
              <a:tr h="224187">
                <a:tc gridSpan="25"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Marketing Campaigns to outreach ____ # of MDPP beneficiaries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98699872"/>
                  </a:ext>
                </a:extLst>
              </a:tr>
              <a:tr h="224187">
                <a:tc gridSpan="25"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Initiative to Increase Physician Referrals to MDPP by ___ # of physicians OR ___ # of EMR pulls to reach ___ Medicare Beneficiaries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518755"/>
                  </a:ext>
                </a:extLst>
              </a:tr>
              <a:tr h="224187">
                <a:tc gridSpan="25"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Launch National DPP/MDPP Cohorts (any DPP cohort that includes MDPP participants). Enroll ___ # of MDPP participants 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09746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auto"/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80277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306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306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45343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306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306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1181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306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306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233313"/>
                  </a:ext>
                </a:extLst>
              </a:tr>
            </a:tbl>
          </a:graphicData>
        </a:graphic>
      </p:graphicFrame>
      <p:sp>
        <p:nvSpPr>
          <p:cNvPr id="6" name="Freeform 9">
            <a:extLst>
              <a:ext uri="{FF2B5EF4-FFF2-40B4-BE49-F238E27FC236}">
                <a16:creationId xmlns:a16="http://schemas.microsoft.com/office/drawing/2014/main" id="{411D57B7-BFBB-0937-DFD4-A4452BA6622D}"/>
              </a:ext>
            </a:extLst>
          </p:cNvPr>
          <p:cNvSpPr>
            <a:spLocks/>
          </p:cNvSpPr>
          <p:nvPr userDrawn="1"/>
        </p:nvSpPr>
        <p:spPr bwMode="auto">
          <a:xfrm rot="16627444">
            <a:off x="240871" y="235414"/>
            <a:ext cx="383681" cy="308036"/>
          </a:xfrm>
          <a:prstGeom prst="hexagon">
            <a:avLst/>
          </a:prstGeom>
          <a:solidFill>
            <a:schemeClr val="accent3"/>
          </a:solidFill>
          <a:ln w="57150">
            <a:solidFill>
              <a:schemeClr val="accent3"/>
            </a:solidFill>
          </a:ln>
          <a:effectLst>
            <a:outerShdw dist="63500" dir="7800000" sx="101000" sy="101000" algn="ctr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txBody>
          <a:bodyPr vert="horz" wrap="square" lIns="34116" tIns="17058" rIns="34116" bIns="17058" numCol="1" anchor="t" anchorCtr="0" compatLnSpc="1">
            <a:prstTxWarp prst="textNoShape">
              <a:avLst/>
            </a:prstTxWarp>
          </a:bodyPr>
          <a:lstStyle/>
          <a:p>
            <a:endParaRPr lang="en-US" sz="672" dirty="0"/>
          </a:p>
        </p:txBody>
      </p:sp>
    </p:spTree>
    <p:extLst>
      <p:ext uri="{BB962C8B-B14F-4D97-AF65-F5344CB8AC3E}">
        <p14:creationId xmlns:p14="http://schemas.microsoft.com/office/powerpoint/2010/main" val="1783573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5461F8AC-EF6B-41CA-B82E-826B4107CF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82926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51305" tIns="25653" rIns="51305" bIns="25653"/>
          <a:lstStyle/>
          <a:p>
            <a:pPr defTabSz="5130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46" dirty="0">
              <a:solidFill>
                <a:prstClr val="black"/>
              </a:solidFill>
              <a:latin typeface="+mj-lt"/>
              <a:ea typeface="ヒラギノ角ゴ Pro W3" pitchFamily="-112" charset="-128"/>
            </a:endParaRPr>
          </a:p>
        </p:txBody>
      </p:sp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77F913A0-2804-4E21-8DC9-C1265B2BFA79}"/>
              </a:ext>
            </a:extLst>
          </p:cNvPr>
          <p:cNvSpPr/>
          <p:nvPr userDrawn="1"/>
        </p:nvSpPr>
        <p:spPr>
          <a:xfrm rot="16200000" flipV="1">
            <a:off x="189846" y="-189849"/>
            <a:ext cx="582926" cy="962621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FD6DF2-D0CA-4115-A54E-DA84529766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7204" y="114300"/>
            <a:ext cx="7810764" cy="468626"/>
          </a:xfrm>
          <a:prstGeom prst="rect">
            <a:avLst/>
          </a:prstGeom>
        </p:spPr>
        <p:txBody>
          <a:bodyPr lIns="91438" tIns="0" rIns="91438" bIns="0" anchor="ctr" anchorCtr="0">
            <a:noAutofit/>
          </a:bodyPr>
          <a:lstStyle>
            <a:lvl1pPr algn="l">
              <a:defRPr sz="2394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EE3F8-A6E2-438A-BF0F-11F0518EB28E}"/>
              </a:ext>
            </a:extLst>
          </p:cNvPr>
          <p:cNvSpPr txBox="1"/>
          <p:nvPr userDrawn="1"/>
        </p:nvSpPr>
        <p:spPr>
          <a:xfrm>
            <a:off x="-11339" y="57150"/>
            <a:ext cx="859376" cy="29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46" b="1" dirty="0">
                <a:solidFill>
                  <a:schemeClr val="bg1"/>
                </a:solidFill>
                <a:latin typeface="+mn-lt"/>
              </a:rPr>
              <a:t>SECTION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1913580-7F76-4D32-B520-AAD2810B7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872" y="285750"/>
            <a:ext cx="525291" cy="297176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marL="0" indent="0" algn="ctr">
              <a:buNone/>
              <a:defRPr lang="en-US" sz="2095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16628" indent="-128266">
              <a:defRPr lang="en-US" sz="2095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858671" indent="-254157">
              <a:defRPr lang="en-US" sz="2095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026128" indent="-128266">
              <a:defRPr lang="en-US" sz="1496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1496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>
              <a:defRPr sz="1048"/>
            </a:lvl6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0ECA35-4FF8-4460-A705-581955A1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96" y="697227"/>
            <a:ext cx="8659368" cy="3970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5">
                <a:solidFill>
                  <a:schemeClr val="accent5"/>
                </a:solidFill>
                <a:latin typeface="+mn-lt"/>
              </a:defRPr>
            </a:lvl1pPr>
            <a:lvl2pPr>
              <a:defRPr sz="1496">
                <a:solidFill>
                  <a:schemeClr val="accent5"/>
                </a:solidFill>
                <a:latin typeface="+mn-lt"/>
              </a:defRPr>
            </a:lvl2pPr>
            <a:lvl3pPr>
              <a:defRPr sz="1048">
                <a:solidFill>
                  <a:schemeClr val="accent5"/>
                </a:solidFill>
                <a:latin typeface="+mn-lt"/>
              </a:defRPr>
            </a:lvl3pPr>
            <a:lvl4pPr>
              <a:defRPr sz="898">
                <a:solidFill>
                  <a:schemeClr val="accent5"/>
                </a:solidFill>
                <a:latin typeface="+mn-lt"/>
              </a:defRPr>
            </a:lvl4pPr>
            <a:lvl5pPr>
              <a:defRPr sz="898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6E9395-64A3-4199-8A2E-B9EC9BAA4145}"/>
              </a:ext>
            </a:extLst>
          </p:cNvPr>
          <p:cNvSpPr/>
          <p:nvPr userDrawn="1"/>
        </p:nvSpPr>
        <p:spPr>
          <a:xfrm>
            <a:off x="3132478" y="4970376"/>
            <a:ext cx="6011522" cy="173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66825E-2B2F-4639-8635-04D2C20DAC5D}"/>
              </a:ext>
            </a:extLst>
          </p:cNvPr>
          <p:cNvSpPr/>
          <p:nvPr userDrawn="1"/>
        </p:nvSpPr>
        <p:spPr>
          <a:xfrm>
            <a:off x="1" y="4970377"/>
            <a:ext cx="1929352" cy="173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1B029F-B849-401F-A869-25911C6FCF43}"/>
              </a:ext>
            </a:extLst>
          </p:cNvPr>
          <p:cNvSpPr/>
          <p:nvPr userDrawn="1"/>
        </p:nvSpPr>
        <p:spPr>
          <a:xfrm>
            <a:off x="1929353" y="4970376"/>
            <a:ext cx="1203126" cy="1731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BE187551-E62C-49E5-B1AF-DBF17644BF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245" y="4984805"/>
            <a:ext cx="946792" cy="14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305" tIns="25653" rIns="51305" bIns="25653">
            <a:spAutoFit/>
          </a:bodyPr>
          <a:lstStyle/>
          <a:p>
            <a:pPr defTabSz="5130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99" dirty="0">
                <a:solidFill>
                  <a:schemeClr val="bg1"/>
                </a:solidFill>
                <a:latin typeface="+mn-lt"/>
                <a:ea typeface="ヒラギノ角ゴ Pro W3" pitchFamily="-112" charset="-128"/>
                <a:cs typeface="Segoe UI" pitchFamily="34" charset="0"/>
              </a:rPr>
              <a:t>©2021 LEAVITT PARTNERS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C2C2F0-6871-43EE-84BE-C3453621ECA0}"/>
              </a:ext>
            </a:extLst>
          </p:cNvPr>
          <p:cNvSpPr txBox="1"/>
          <p:nvPr userDrawn="1"/>
        </p:nvSpPr>
        <p:spPr>
          <a:xfrm>
            <a:off x="8692584" y="4970377"/>
            <a:ext cx="283964" cy="172609"/>
          </a:xfrm>
          <a:prstGeom prst="rect">
            <a:avLst/>
          </a:prstGeom>
          <a:noFill/>
        </p:spPr>
        <p:txBody>
          <a:bodyPr wrap="square" lIns="51305" tIns="25653" rIns="51305" bIns="25653" rtlCol="0">
            <a:spAutoFit/>
          </a:bodyPr>
          <a:lstStyle/>
          <a:p>
            <a:pPr algn="r" defTabSz="513065"/>
            <a:fld id="{879E2ECD-52C4-4036-9BD3-F4AEC1C18931}" type="slidenum">
              <a:rPr lang="en-US" sz="785">
                <a:solidFill>
                  <a:schemeClr val="bg1"/>
                </a:solidFill>
                <a:latin typeface="+mn-lt"/>
              </a:rPr>
              <a:pPr algn="r" defTabSz="513065"/>
              <a:t>‹#›</a:t>
            </a:fld>
            <a:endParaRPr lang="en-US" sz="785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7F94BB-C599-44C0-B292-C280BB7CB24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2196" y="4697041"/>
            <a:ext cx="8450388" cy="19607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4">
                <a:solidFill>
                  <a:schemeClr val="accent5"/>
                </a:solidFill>
                <a:latin typeface="+mn-lt"/>
              </a:defRPr>
            </a:lvl1pPr>
            <a:lvl2pPr>
              <a:defRPr sz="1496">
                <a:solidFill>
                  <a:schemeClr val="accent5"/>
                </a:solidFill>
                <a:latin typeface="+mj-lt"/>
              </a:defRPr>
            </a:lvl2pPr>
            <a:lvl3pPr>
              <a:defRPr sz="1048">
                <a:solidFill>
                  <a:schemeClr val="accent5"/>
                </a:solidFill>
                <a:latin typeface="+mj-lt"/>
              </a:defRPr>
            </a:lvl3pPr>
            <a:lvl4pPr>
              <a:defRPr sz="898">
                <a:solidFill>
                  <a:schemeClr val="accent5"/>
                </a:solidFill>
                <a:latin typeface="+mj-lt"/>
              </a:defRPr>
            </a:lvl4pPr>
            <a:lvl5pPr>
              <a:defRPr sz="898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NOTES: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1969E8-BEB9-47C1-8D0A-76B65FA5FA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29688" y="4725777"/>
            <a:ext cx="1718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67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936A72F-6EF1-431D-AD7C-2D7EDC982AD7}"/>
              </a:ext>
            </a:extLst>
          </p:cNvPr>
          <p:cNvGrpSpPr/>
          <p:nvPr userDrawn="1"/>
        </p:nvGrpSpPr>
        <p:grpSpPr>
          <a:xfrm>
            <a:off x="0" y="-2"/>
            <a:ext cx="9144000" cy="5143504"/>
            <a:chOff x="0" y="-3"/>
            <a:chExt cx="12161838" cy="68580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E7C741-59B0-4EB5-9BDF-D7AF4606626C}"/>
                </a:ext>
              </a:extLst>
            </p:cNvPr>
            <p:cNvSpPr/>
            <p:nvPr userDrawn="1"/>
          </p:nvSpPr>
          <p:spPr>
            <a:xfrm>
              <a:off x="4166305" y="6492875"/>
              <a:ext cx="7995533" cy="365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6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779DD1-6ED9-45A7-B626-4FB7F637C353}"/>
                </a:ext>
              </a:extLst>
            </p:cNvPr>
            <p:cNvGrpSpPr/>
            <p:nvPr userDrawn="1"/>
          </p:nvGrpSpPr>
          <p:grpSpPr>
            <a:xfrm>
              <a:off x="0" y="-3"/>
              <a:ext cx="12161838" cy="6858005"/>
              <a:chOff x="0" y="-3"/>
              <a:chExt cx="12161838" cy="685800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724C74A-35EE-4249-8DD5-4A68D344B9B7}"/>
                  </a:ext>
                </a:extLst>
              </p:cNvPr>
              <p:cNvSpPr/>
              <p:nvPr userDrawn="1"/>
            </p:nvSpPr>
            <p:spPr>
              <a:xfrm>
                <a:off x="0" y="-2"/>
                <a:ext cx="2566105" cy="36512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6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B23AB79-F1E3-43E8-821E-88DF6B948655}"/>
                  </a:ext>
                </a:extLst>
              </p:cNvPr>
              <p:cNvSpPr/>
              <p:nvPr userDrawn="1"/>
            </p:nvSpPr>
            <p:spPr>
              <a:xfrm>
                <a:off x="2566105" y="-1"/>
                <a:ext cx="1600200" cy="3651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6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B96CC96-3504-42B6-BAE1-88B9F197EAEB}"/>
                  </a:ext>
                </a:extLst>
              </p:cNvPr>
              <p:cNvSpPr/>
              <p:nvPr userDrawn="1"/>
            </p:nvSpPr>
            <p:spPr>
              <a:xfrm rot="5400000">
                <a:off x="-3063876" y="3429000"/>
                <a:ext cx="6492878" cy="3651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6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21CC661-C263-426B-9B6A-A4D9BD4DBD56}"/>
                  </a:ext>
                </a:extLst>
              </p:cNvPr>
              <p:cNvSpPr/>
              <p:nvPr userDrawn="1"/>
            </p:nvSpPr>
            <p:spPr>
              <a:xfrm>
                <a:off x="0" y="6492876"/>
                <a:ext cx="2566105" cy="36512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6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B60304-C958-4A05-BF4B-1ECE266EA7C3}"/>
                  </a:ext>
                </a:extLst>
              </p:cNvPr>
              <p:cNvSpPr/>
              <p:nvPr userDrawn="1"/>
            </p:nvSpPr>
            <p:spPr>
              <a:xfrm>
                <a:off x="2566105" y="6492875"/>
                <a:ext cx="1600200" cy="3651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6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5BD69C-B4B2-4634-86D3-5EE0602EBEE3}"/>
                  </a:ext>
                </a:extLst>
              </p:cNvPr>
              <p:cNvSpPr/>
              <p:nvPr userDrawn="1"/>
            </p:nvSpPr>
            <p:spPr>
              <a:xfrm>
                <a:off x="4166305" y="-3"/>
                <a:ext cx="7995533" cy="3651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6"/>
              </a:p>
            </p:txBody>
          </p:sp>
        </p:grp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77A5E6C-38DF-4522-B49F-937BF27B9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8" y="914402"/>
            <a:ext cx="8584120" cy="37537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5">
                <a:solidFill>
                  <a:schemeClr val="accent5"/>
                </a:solidFill>
                <a:latin typeface="+mn-lt"/>
              </a:defRPr>
            </a:lvl1pPr>
            <a:lvl2pPr>
              <a:defRPr sz="1496">
                <a:solidFill>
                  <a:schemeClr val="accent5"/>
                </a:solidFill>
                <a:latin typeface="+mn-lt"/>
              </a:defRPr>
            </a:lvl2pPr>
            <a:lvl3pPr>
              <a:defRPr sz="1048">
                <a:solidFill>
                  <a:schemeClr val="accent5"/>
                </a:solidFill>
                <a:latin typeface="+mn-lt"/>
              </a:defRPr>
            </a:lvl3pPr>
            <a:lvl4pPr>
              <a:defRPr sz="898">
                <a:solidFill>
                  <a:schemeClr val="accent5"/>
                </a:solidFill>
                <a:latin typeface="+mn-lt"/>
              </a:defRPr>
            </a:lvl4pPr>
            <a:lvl5pPr>
              <a:defRPr sz="898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361ED30-0808-43E9-97E9-904A0745D39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89704" y="4663345"/>
            <a:ext cx="8586844" cy="19607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4">
                <a:solidFill>
                  <a:schemeClr val="accent5"/>
                </a:solidFill>
                <a:latin typeface="+mn-lt"/>
              </a:defRPr>
            </a:lvl1pPr>
            <a:lvl2pPr>
              <a:defRPr sz="1496">
                <a:solidFill>
                  <a:schemeClr val="accent5"/>
                </a:solidFill>
                <a:latin typeface="+mj-lt"/>
              </a:defRPr>
            </a:lvl2pPr>
            <a:lvl3pPr>
              <a:defRPr sz="1048">
                <a:solidFill>
                  <a:schemeClr val="accent5"/>
                </a:solidFill>
                <a:latin typeface="+mj-lt"/>
              </a:defRPr>
            </a:lvl3pPr>
            <a:lvl4pPr>
              <a:defRPr sz="898">
                <a:solidFill>
                  <a:schemeClr val="accent5"/>
                </a:solidFill>
                <a:latin typeface="+mj-lt"/>
              </a:defRPr>
            </a:lvl4pPr>
            <a:lvl5pPr>
              <a:defRPr sz="898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NOTES: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A57C06-EAA1-4D02-B1ED-1A149906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03" y="342900"/>
            <a:ext cx="8708344" cy="459486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algn="l">
              <a:lnSpc>
                <a:spcPct val="100000"/>
              </a:lnSpc>
              <a:defRPr sz="2394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53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0FD6DF2-D0CA-4115-A54E-DA84529766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008" y="1771650"/>
            <a:ext cx="4097654" cy="468626"/>
          </a:xfrm>
          <a:prstGeom prst="rect">
            <a:avLst/>
          </a:prstGeom>
        </p:spPr>
        <p:txBody>
          <a:bodyPr lIns="91438" tIns="0" rIns="91438" bIns="0" anchor="b" anchorCtr="0">
            <a:noAutofit/>
          </a:bodyPr>
          <a:lstStyle>
            <a:lvl1pPr algn="l">
              <a:defRPr sz="2993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9FF07F-1B95-4AF4-8026-1D2A9F3365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842" y="114300"/>
            <a:ext cx="229167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9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9644E0-65C0-4254-88FD-02266A2F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301" y="114300"/>
            <a:ext cx="4040362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46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63F22C-B2F4-4306-90E6-DC823F3B4DE5}"/>
              </a:ext>
            </a:extLst>
          </p:cNvPr>
          <p:cNvCxnSpPr/>
          <p:nvPr userDrawn="1"/>
        </p:nvCxnSpPr>
        <p:spPr>
          <a:xfrm>
            <a:off x="361654" y="114300"/>
            <a:ext cx="0" cy="228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137F038-B46A-439D-832D-48266D49563F}"/>
              </a:ext>
            </a:extLst>
          </p:cNvPr>
          <p:cNvSpPr/>
          <p:nvPr userDrawn="1"/>
        </p:nvSpPr>
        <p:spPr>
          <a:xfrm>
            <a:off x="3132478" y="4970376"/>
            <a:ext cx="6011522" cy="173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E85ECF-157F-4B87-970D-31DC3B03A43E}"/>
              </a:ext>
            </a:extLst>
          </p:cNvPr>
          <p:cNvSpPr/>
          <p:nvPr userDrawn="1"/>
        </p:nvSpPr>
        <p:spPr>
          <a:xfrm>
            <a:off x="1" y="4970377"/>
            <a:ext cx="1929352" cy="173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675EAA-AAD5-45C9-90E8-516620D3E66E}"/>
              </a:ext>
            </a:extLst>
          </p:cNvPr>
          <p:cNvSpPr/>
          <p:nvPr userDrawn="1"/>
        </p:nvSpPr>
        <p:spPr>
          <a:xfrm>
            <a:off x="1929353" y="4970376"/>
            <a:ext cx="1203126" cy="1731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A1434102-D14A-4C57-B443-F6C81B0E20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245" y="4984805"/>
            <a:ext cx="946792" cy="14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305" tIns="25653" rIns="51305" bIns="25653">
            <a:spAutoFit/>
          </a:bodyPr>
          <a:lstStyle/>
          <a:p>
            <a:pPr defTabSz="5130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99" dirty="0">
                <a:solidFill>
                  <a:schemeClr val="bg1"/>
                </a:solidFill>
                <a:latin typeface="+mn-lt"/>
                <a:ea typeface="ヒラギノ角ゴ Pro W3" pitchFamily="-112" charset="-128"/>
                <a:cs typeface="Segoe UI" pitchFamily="34" charset="0"/>
              </a:rPr>
              <a:t>©2021 LEAVITT PARTNERS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8CE65B-6770-468D-8901-6450926B74A6}"/>
              </a:ext>
            </a:extLst>
          </p:cNvPr>
          <p:cNvSpPr txBox="1"/>
          <p:nvPr userDrawn="1"/>
        </p:nvSpPr>
        <p:spPr>
          <a:xfrm>
            <a:off x="8692584" y="4970377"/>
            <a:ext cx="283964" cy="172609"/>
          </a:xfrm>
          <a:prstGeom prst="rect">
            <a:avLst/>
          </a:prstGeom>
          <a:noFill/>
        </p:spPr>
        <p:txBody>
          <a:bodyPr wrap="square" lIns="51305" tIns="25653" rIns="51305" bIns="25653" rtlCol="0">
            <a:spAutoFit/>
          </a:bodyPr>
          <a:lstStyle/>
          <a:p>
            <a:pPr algn="r" defTabSz="513065"/>
            <a:fld id="{879E2ECD-52C4-4036-9BD3-F4AEC1C18931}" type="slidenum">
              <a:rPr lang="en-US" sz="785">
                <a:solidFill>
                  <a:schemeClr val="bg1"/>
                </a:solidFill>
                <a:latin typeface="+mn-lt"/>
              </a:rPr>
              <a:pPr algn="r" defTabSz="513065"/>
              <a:t>‹#›</a:t>
            </a:fld>
            <a:endParaRPr lang="en-US" sz="785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3F11EB9-B232-4858-B6FF-0CB61019DC9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33009" y="2356855"/>
            <a:ext cx="4123095" cy="2311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5">
                <a:solidFill>
                  <a:schemeClr val="accent5"/>
                </a:solidFill>
                <a:latin typeface="+mn-lt"/>
              </a:defRPr>
            </a:lvl1pPr>
            <a:lvl2pPr>
              <a:defRPr sz="1496">
                <a:solidFill>
                  <a:schemeClr val="accent5"/>
                </a:solidFill>
                <a:latin typeface="+mn-lt"/>
              </a:defRPr>
            </a:lvl2pPr>
            <a:lvl3pPr>
              <a:defRPr sz="1048">
                <a:solidFill>
                  <a:schemeClr val="accent5"/>
                </a:solidFill>
                <a:latin typeface="+mn-lt"/>
              </a:defRPr>
            </a:lvl3pPr>
            <a:lvl4pPr>
              <a:defRPr sz="898">
                <a:solidFill>
                  <a:schemeClr val="accent5"/>
                </a:solidFill>
                <a:latin typeface="+mn-lt"/>
              </a:defRPr>
            </a:lvl4pPr>
            <a:lvl5pPr>
              <a:defRPr sz="898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1200C0A-745A-4349-8C39-752627B4B44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846946" y="342902"/>
            <a:ext cx="4123095" cy="4325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5">
                <a:solidFill>
                  <a:schemeClr val="accent5"/>
                </a:solidFill>
                <a:latin typeface="+mn-lt"/>
              </a:defRPr>
            </a:lvl1pPr>
            <a:lvl2pPr>
              <a:defRPr sz="1496">
                <a:solidFill>
                  <a:schemeClr val="accent5"/>
                </a:solidFill>
                <a:latin typeface="+mn-lt"/>
              </a:defRPr>
            </a:lvl2pPr>
            <a:lvl3pPr>
              <a:defRPr sz="1048">
                <a:solidFill>
                  <a:schemeClr val="accent5"/>
                </a:solidFill>
                <a:latin typeface="+mn-lt"/>
              </a:defRPr>
            </a:lvl3pPr>
            <a:lvl4pPr>
              <a:defRPr sz="898">
                <a:solidFill>
                  <a:schemeClr val="accent5"/>
                </a:solidFill>
                <a:latin typeface="+mn-lt"/>
              </a:defRPr>
            </a:lvl4pPr>
            <a:lvl5pPr>
              <a:defRPr sz="898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80AB77D-3E3E-4986-B3E9-6AF08FE9CE8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42196" y="4697041"/>
            <a:ext cx="8450388" cy="19607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4">
                <a:solidFill>
                  <a:schemeClr val="accent5"/>
                </a:solidFill>
                <a:latin typeface="+mn-lt"/>
              </a:defRPr>
            </a:lvl1pPr>
            <a:lvl2pPr>
              <a:defRPr sz="1496">
                <a:solidFill>
                  <a:schemeClr val="accent5"/>
                </a:solidFill>
                <a:latin typeface="+mj-lt"/>
              </a:defRPr>
            </a:lvl2pPr>
            <a:lvl3pPr>
              <a:defRPr sz="1048">
                <a:solidFill>
                  <a:schemeClr val="accent5"/>
                </a:solidFill>
                <a:latin typeface="+mj-lt"/>
              </a:defRPr>
            </a:lvl3pPr>
            <a:lvl4pPr>
              <a:defRPr sz="898">
                <a:solidFill>
                  <a:schemeClr val="accent5"/>
                </a:solidFill>
                <a:latin typeface="+mj-lt"/>
              </a:defRPr>
            </a:lvl4pPr>
            <a:lvl5pPr>
              <a:defRPr sz="898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NOTES: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EC98B8F-C296-4337-96D8-E3D8B66C6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29688" y="4725777"/>
            <a:ext cx="1718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41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1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86CBFA4A-0345-4482-9C8A-82811B3998C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6F64E-D845-4B38-8506-FA9BF6CBBEB4}"/>
              </a:ext>
            </a:extLst>
          </p:cNvPr>
          <p:cNvSpPr/>
          <p:nvPr userDrawn="1"/>
        </p:nvSpPr>
        <p:spPr>
          <a:xfrm>
            <a:off x="1478843" y="1195145"/>
            <a:ext cx="5384229" cy="2810360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95BC47-E478-47C1-9243-3446B1F57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316" y="1309445"/>
            <a:ext cx="5384229" cy="2810360"/>
          </a:xfrm>
          <a:prstGeom prst="rect">
            <a:avLst/>
          </a:prstGeom>
          <a:solidFill>
            <a:srgbClr val="FFFFFF">
              <a:alpha val="52941"/>
            </a:srgbClr>
          </a:solidFill>
        </p:spPr>
        <p:txBody>
          <a:bodyPr anchor="ctr" anchorCtr="0"/>
          <a:lstStyle>
            <a:lvl1pPr marL="0" indent="0" algn="ctr">
              <a:buNone/>
              <a:defRPr sz="2693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quote.</a:t>
            </a:r>
          </a:p>
        </p:txBody>
      </p:sp>
    </p:spTree>
    <p:extLst>
      <p:ext uri="{BB962C8B-B14F-4D97-AF65-F5344CB8AC3E}">
        <p14:creationId xmlns:p14="http://schemas.microsoft.com/office/powerpoint/2010/main" val="1319496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lur&#10;&#10;Description automatically generated">
            <a:extLst>
              <a:ext uri="{FF2B5EF4-FFF2-40B4-BE49-F238E27FC236}">
                <a16:creationId xmlns:a16="http://schemas.microsoft.com/office/drawing/2014/main" id="{2219F59B-4041-41E0-B685-9116678A6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81" r="34584"/>
          <a:stretch/>
        </p:blipFill>
        <p:spPr>
          <a:xfrm>
            <a:off x="0" y="0"/>
            <a:ext cx="1306372" cy="5143500"/>
          </a:xfrm>
          <a:prstGeom prst="rect">
            <a:avLst/>
          </a:prstGeom>
        </p:spPr>
      </p:pic>
      <p:sp>
        <p:nvSpPr>
          <p:cNvPr id="29" name="Flowchart: Data 11">
            <a:extLst>
              <a:ext uri="{FF2B5EF4-FFF2-40B4-BE49-F238E27FC236}">
                <a16:creationId xmlns:a16="http://schemas.microsoft.com/office/drawing/2014/main" id="{13FD1C0E-C5D5-4FB0-B8C6-7676BBD12FEE}"/>
              </a:ext>
            </a:extLst>
          </p:cNvPr>
          <p:cNvSpPr/>
          <p:nvPr userDrawn="1"/>
        </p:nvSpPr>
        <p:spPr>
          <a:xfrm>
            <a:off x="561579" y="1"/>
            <a:ext cx="1829904" cy="515018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3887"/>
              <a:gd name="connsiteY0" fmla="*/ 10000 h 10000"/>
              <a:gd name="connsiteX1" fmla="*/ 2000 w 13887"/>
              <a:gd name="connsiteY1" fmla="*/ 0 h 10000"/>
              <a:gd name="connsiteX2" fmla="*/ 13887 w 13887"/>
              <a:gd name="connsiteY2" fmla="*/ 0 h 10000"/>
              <a:gd name="connsiteX3" fmla="*/ 8000 w 13887"/>
              <a:gd name="connsiteY3" fmla="*/ 10000 h 10000"/>
              <a:gd name="connsiteX4" fmla="*/ 0 w 13887"/>
              <a:gd name="connsiteY4" fmla="*/ 10000 h 10000"/>
              <a:gd name="connsiteX0" fmla="*/ 0 w 13887"/>
              <a:gd name="connsiteY0" fmla="*/ 10013 h 10013"/>
              <a:gd name="connsiteX1" fmla="*/ 5734 w 13887"/>
              <a:gd name="connsiteY1" fmla="*/ 0 h 10013"/>
              <a:gd name="connsiteX2" fmla="*/ 13887 w 13887"/>
              <a:gd name="connsiteY2" fmla="*/ 13 h 10013"/>
              <a:gd name="connsiteX3" fmla="*/ 8000 w 13887"/>
              <a:gd name="connsiteY3" fmla="*/ 10013 h 10013"/>
              <a:gd name="connsiteX4" fmla="*/ 0 w 13887"/>
              <a:gd name="connsiteY4" fmla="*/ 10013 h 1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7" h="10013">
                <a:moveTo>
                  <a:pt x="0" y="10013"/>
                </a:moveTo>
                <a:lnTo>
                  <a:pt x="5734" y="0"/>
                </a:lnTo>
                <a:lnTo>
                  <a:pt x="13887" y="13"/>
                </a:lnTo>
                <a:lnTo>
                  <a:pt x="8000" y="10013"/>
                </a:lnTo>
                <a:lnTo>
                  <a:pt x="0" y="10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22B313-280F-450D-9F57-93C7D6DF26B8}"/>
              </a:ext>
            </a:extLst>
          </p:cNvPr>
          <p:cNvSpPr/>
          <p:nvPr userDrawn="1"/>
        </p:nvSpPr>
        <p:spPr>
          <a:xfrm flipH="1">
            <a:off x="1363663" y="228600"/>
            <a:ext cx="2652214" cy="310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636" tIns="22636" rIns="22636" bIns="22636" numCol="1" spcCol="1270" anchor="ctr" anchorCtr="0">
            <a:noAutofit/>
          </a:bodyPr>
          <a:lstStyle/>
          <a:p>
            <a:pPr marL="0" lvl="0" indent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>
                <a:solidFill>
                  <a:schemeClr val="tx2"/>
                </a:solidFill>
                <a:latin typeface="+mj-lt"/>
              </a:rPr>
              <a:t>Outline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6D8B7A-6910-48DF-A9AF-3048F323BC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51171" y="4514850"/>
            <a:ext cx="1419225" cy="4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75307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EA60E9-DBA5-4E9C-9141-6AB496A5874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9ADDC2-A894-4CDC-AED0-C9174A5821F3}"/>
              </a:ext>
            </a:extLst>
          </p:cNvPr>
          <p:cNvCxnSpPr/>
          <p:nvPr userDrawn="1"/>
        </p:nvCxnSpPr>
        <p:spPr>
          <a:xfrm>
            <a:off x="1564185" y="1085850"/>
            <a:ext cx="6015632" cy="0"/>
          </a:xfrm>
          <a:prstGeom prst="line">
            <a:avLst/>
          </a:prstGeom>
          <a:ln w="76200"/>
          <a:effectLst>
            <a:outerShdw dist="50800" dir="1800000" algn="tl" rotWithShape="0">
              <a:schemeClr val="accent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2D847D-1DC6-4F31-A266-8938C7B3A457}"/>
              </a:ext>
            </a:extLst>
          </p:cNvPr>
          <p:cNvCxnSpPr/>
          <p:nvPr userDrawn="1"/>
        </p:nvCxnSpPr>
        <p:spPr>
          <a:xfrm>
            <a:off x="1564185" y="4057650"/>
            <a:ext cx="6015632" cy="0"/>
          </a:xfrm>
          <a:prstGeom prst="line">
            <a:avLst/>
          </a:prstGeom>
          <a:ln w="76200"/>
          <a:effectLst>
            <a:outerShdw dist="50800" dir="1800000" algn="tl" rotWithShape="0">
              <a:schemeClr val="accent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FA35E2-D557-4B7C-B00B-1EDBE87F0C33}"/>
              </a:ext>
            </a:extLst>
          </p:cNvPr>
          <p:cNvSpPr txBox="1"/>
          <p:nvPr userDrawn="1"/>
        </p:nvSpPr>
        <p:spPr>
          <a:xfrm>
            <a:off x="3999083" y="223030"/>
            <a:ext cx="1145835" cy="238340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888" dirty="0">
                <a:solidFill>
                  <a:srgbClr val="7F90A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Book" panose="020B0503020102020204" pitchFamily="34" charset="0"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D41EA-842B-44CB-812E-C567A5257E29}"/>
              </a:ext>
            </a:extLst>
          </p:cNvPr>
          <p:cNvSpPr txBox="1"/>
          <p:nvPr userDrawn="1"/>
        </p:nvSpPr>
        <p:spPr>
          <a:xfrm flipH="1" flipV="1">
            <a:off x="4016390" y="2548746"/>
            <a:ext cx="1145835" cy="238340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888">
                <a:solidFill>
                  <a:srgbClr val="7F90A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Book" panose="020B0503020102020204" pitchFamily="34" charset="0"/>
              </a:rPr>
              <a:t>“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14E791-E581-4128-AE68-88B9AB0C40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9886" y="1166570"/>
            <a:ext cx="5384229" cy="2810360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 defTabSz="684086" rtl="0" eaLnBrk="1" latinLnBrk="0" hangingPunct="1">
              <a:buNone/>
              <a:defRPr lang="en-US" sz="209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quote.</a:t>
            </a:r>
          </a:p>
        </p:txBody>
      </p:sp>
    </p:spTree>
    <p:extLst>
      <p:ext uri="{BB962C8B-B14F-4D97-AF65-F5344CB8AC3E}">
        <p14:creationId xmlns:p14="http://schemas.microsoft.com/office/powerpoint/2010/main" val="1017609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92A913A-0EAC-43F3-B58B-58AB7EAB92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343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ADFCD24-8290-4545-9471-62D9D468EA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411" y="2857500"/>
            <a:ext cx="6760425" cy="1828800"/>
          </a:xfrm>
          <a:prstGeom prst="rect">
            <a:avLst/>
          </a:prstGeom>
          <a:noFill/>
        </p:spPr>
        <p:txBody>
          <a:bodyPr anchor="b" anchorCtr="0"/>
          <a:lstStyle>
            <a:lvl1pPr marL="0" indent="0" algn="l" defTabSz="684086" rtl="0" eaLnBrk="1" latinLnBrk="0" hangingPunct="1">
              <a:buNone/>
              <a:defRPr lang="en-US" sz="2693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quote.</a:t>
            </a:r>
          </a:p>
        </p:txBody>
      </p:sp>
    </p:spTree>
    <p:extLst>
      <p:ext uri="{BB962C8B-B14F-4D97-AF65-F5344CB8AC3E}">
        <p14:creationId xmlns:p14="http://schemas.microsoft.com/office/powerpoint/2010/main" val="1649546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92A913A-0EAC-43F3-B58B-58AB7EAB92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343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50407A-B9A1-41FD-951D-D771510E6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333"/>
          <a:stretch/>
        </p:blipFill>
        <p:spPr>
          <a:xfrm>
            <a:off x="4056375" y="0"/>
            <a:ext cx="5087626" cy="51435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043641-66FC-4BD4-90B9-CE0E7FC79B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4084" y="1028700"/>
            <a:ext cx="3494796" cy="3886200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 defTabSz="684086" rtl="0" eaLnBrk="1" latinLnBrk="0" hangingPunct="1">
              <a:buNone/>
              <a:defRPr lang="en-US" sz="209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quote.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689B32-30B9-4063-9EA4-000E65FE7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527" y="474269"/>
            <a:ext cx="3503354" cy="468626"/>
          </a:xfrm>
          <a:prstGeom prst="rect">
            <a:avLst/>
          </a:prstGeom>
        </p:spPr>
        <p:txBody>
          <a:bodyPr lIns="91438" tIns="0" rIns="91438" bIns="0" anchor="b" anchorCtr="0">
            <a:noAutofit/>
          </a:bodyPr>
          <a:lstStyle>
            <a:lvl1pPr algn="l">
              <a:defRPr sz="2993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935678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F88A8E68-0BA0-4E36-A262-4ACA893ECBBE}"/>
              </a:ext>
            </a:extLst>
          </p:cNvPr>
          <p:cNvSpPr/>
          <p:nvPr userDrawn="1"/>
        </p:nvSpPr>
        <p:spPr>
          <a:xfrm>
            <a:off x="1478246" y="2743200"/>
            <a:ext cx="1378716" cy="149732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8899F82-FE4F-48DA-B23A-F3398493095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025123" y="2343150"/>
            <a:ext cx="5899139" cy="229742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795">
                <a:solidFill>
                  <a:schemeClr val="accent5"/>
                </a:solidFill>
                <a:latin typeface="+mn-lt"/>
              </a:defRPr>
            </a:lvl1pPr>
            <a:lvl2pPr>
              <a:defRPr sz="1496">
                <a:solidFill>
                  <a:schemeClr val="accent5"/>
                </a:solidFill>
                <a:latin typeface="+mn-lt"/>
              </a:defRPr>
            </a:lvl2pPr>
            <a:lvl3pPr>
              <a:defRPr sz="1048">
                <a:solidFill>
                  <a:schemeClr val="accent5"/>
                </a:solidFill>
                <a:latin typeface="+mn-lt"/>
              </a:defRPr>
            </a:lvl3pPr>
            <a:lvl4pPr>
              <a:defRPr sz="898">
                <a:solidFill>
                  <a:schemeClr val="accent5"/>
                </a:solidFill>
                <a:latin typeface="+mn-lt"/>
              </a:defRPr>
            </a:lvl4pPr>
            <a:lvl5pPr>
              <a:defRPr sz="898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Enter Quote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1035CAC-6E80-49F6-880B-98CA0E2891A5}"/>
              </a:ext>
            </a:extLst>
          </p:cNvPr>
          <p:cNvSpPr/>
          <p:nvPr userDrawn="1"/>
        </p:nvSpPr>
        <p:spPr>
          <a:xfrm>
            <a:off x="461319" y="4502946"/>
            <a:ext cx="329427" cy="354806"/>
          </a:xfrm>
          <a:custGeom>
            <a:avLst/>
            <a:gdLst>
              <a:gd name="connsiteX0" fmla="*/ 101600 w 438150"/>
              <a:gd name="connsiteY0" fmla="*/ 0 h 473075"/>
              <a:gd name="connsiteX1" fmla="*/ 0 w 438150"/>
              <a:gd name="connsiteY1" fmla="*/ 473075 h 473075"/>
              <a:gd name="connsiteX2" fmla="*/ 438150 w 438150"/>
              <a:gd name="connsiteY2" fmla="*/ 469900 h 47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150" h="473075">
                <a:moveTo>
                  <a:pt x="101600" y="0"/>
                </a:moveTo>
                <a:lnTo>
                  <a:pt x="0" y="473075"/>
                </a:lnTo>
                <a:lnTo>
                  <a:pt x="438150" y="4699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8C9C7-A154-4257-86A4-4C5F4FA54F82}"/>
              </a:ext>
            </a:extLst>
          </p:cNvPr>
          <p:cNvSpPr/>
          <p:nvPr userDrawn="1"/>
        </p:nvSpPr>
        <p:spPr>
          <a:xfrm>
            <a:off x="0" y="0"/>
            <a:ext cx="9144000" cy="1657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689B32-30B9-4063-9EA4-000E65FE7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505" y="1086091"/>
            <a:ext cx="8503757" cy="468626"/>
          </a:xfrm>
          <a:prstGeom prst="rect">
            <a:avLst/>
          </a:prstGeom>
        </p:spPr>
        <p:txBody>
          <a:bodyPr lIns="91438" tIns="0" rIns="91438" bIns="0" anchor="b" anchorCtr="0">
            <a:noAutofit/>
          </a:bodyPr>
          <a:lstStyle>
            <a:lvl1pPr algn="l">
              <a:defRPr sz="2993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9F79E25-E178-41EB-95F2-C622839B47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1579" y="2914650"/>
            <a:ext cx="2002191" cy="1840226"/>
          </a:xfrm>
          <a:prstGeom prst="flowChartInputOutput">
            <a:avLst/>
          </a:pr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343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662856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B701457-28F8-4B2A-A1A8-42FD07FEAC22}"/>
              </a:ext>
            </a:extLst>
          </p:cNvPr>
          <p:cNvSpPr/>
          <p:nvPr userDrawn="1"/>
        </p:nvSpPr>
        <p:spPr>
          <a:xfrm>
            <a:off x="3132478" y="4514851"/>
            <a:ext cx="6011522" cy="6286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889188-B0BD-440A-9D01-7DB4582962B2}"/>
              </a:ext>
            </a:extLst>
          </p:cNvPr>
          <p:cNvSpPr/>
          <p:nvPr userDrawn="1"/>
        </p:nvSpPr>
        <p:spPr>
          <a:xfrm>
            <a:off x="1" y="4514852"/>
            <a:ext cx="1929352" cy="628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B16868-3835-400E-BBE9-2C4CEEC9DDC0}"/>
              </a:ext>
            </a:extLst>
          </p:cNvPr>
          <p:cNvSpPr/>
          <p:nvPr userDrawn="1"/>
        </p:nvSpPr>
        <p:spPr>
          <a:xfrm>
            <a:off x="1929353" y="4514851"/>
            <a:ext cx="1203126" cy="6286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46533D-AD6A-45BE-A571-503B5D1E5B86}"/>
              </a:ext>
            </a:extLst>
          </p:cNvPr>
          <p:cNvSpPr txBox="1"/>
          <p:nvPr userDrawn="1"/>
        </p:nvSpPr>
        <p:spPr>
          <a:xfrm>
            <a:off x="4086124" y="4734705"/>
            <a:ext cx="1644104" cy="236027"/>
          </a:xfrm>
          <a:prstGeom prst="rect">
            <a:avLst/>
          </a:prstGeom>
          <a:noFill/>
        </p:spPr>
        <p:txBody>
          <a:bodyPr wrap="none" lIns="51308" tIns="25654" rIns="51308" bIns="25654" rtlCol="0">
            <a:spAutoFit/>
          </a:bodyPr>
          <a:lstStyle/>
          <a:p>
            <a:pPr marL="0" algn="l" defTabSz="684086" rtl="0" eaLnBrk="1" latinLnBrk="0" hangingPunct="1"/>
            <a:r>
              <a:rPr lang="en-US" sz="1197" b="1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www.leavittpartners.com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6F94DA-E244-4B2A-A686-2CB21EDE214E}"/>
              </a:ext>
            </a:extLst>
          </p:cNvPr>
          <p:cNvSpPr/>
          <p:nvPr userDrawn="1"/>
        </p:nvSpPr>
        <p:spPr>
          <a:xfrm>
            <a:off x="861576" y="4717392"/>
            <a:ext cx="1991673" cy="276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97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801-538-5082 </a:t>
            </a:r>
            <a:endParaRPr lang="en-US" sz="1197" b="1" dirty="0">
              <a:solidFill>
                <a:schemeClr val="bg1"/>
              </a:solidFill>
            </a:endParaRPr>
          </a:p>
        </p:txBody>
      </p:sp>
      <p:pic>
        <p:nvPicPr>
          <p:cNvPr id="26" name="Graphic 25" descr="Receiver">
            <a:extLst>
              <a:ext uri="{FF2B5EF4-FFF2-40B4-BE49-F238E27FC236}">
                <a16:creationId xmlns:a16="http://schemas.microsoft.com/office/drawing/2014/main" id="{F284A1E3-594C-46C4-9E33-25716966AD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2802">
            <a:off x="526517" y="4638609"/>
            <a:ext cx="412500" cy="4114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A09837F-FA27-44DB-B574-A3838D329B5B}"/>
              </a:ext>
            </a:extLst>
          </p:cNvPr>
          <p:cNvGrpSpPr/>
          <p:nvPr userDrawn="1"/>
        </p:nvGrpSpPr>
        <p:grpSpPr>
          <a:xfrm>
            <a:off x="3527596" y="4596025"/>
            <a:ext cx="515235" cy="513960"/>
            <a:chOff x="7281721" y="4553642"/>
            <a:chExt cx="685280" cy="685280"/>
          </a:xfrm>
          <a:solidFill>
            <a:schemeClr val="bg1"/>
          </a:solidFill>
        </p:grpSpPr>
        <p:pic>
          <p:nvPicPr>
            <p:cNvPr id="28" name="Graphic 27" descr="Monitor">
              <a:extLst>
                <a:ext uri="{FF2B5EF4-FFF2-40B4-BE49-F238E27FC236}">
                  <a16:creationId xmlns:a16="http://schemas.microsoft.com/office/drawing/2014/main" id="{A1F71A06-5DF0-4630-9A1C-7D0125BFEA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81721" y="4553642"/>
              <a:ext cx="685280" cy="685280"/>
            </a:xfrm>
            <a:prstGeom prst="rect">
              <a:avLst/>
            </a:prstGeom>
          </p:spPr>
        </p:pic>
        <p:pic>
          <p:nvPicPr>
            <p:cNvPr id="29" name="Graphic 28" descr="World">
              <a:extLst>
                <a:ext uri="{FF2B5EF4-FFF2-40B4-BE49-F238E27FC236}">
                  <a16:creationId xmlns:a16="http://schemas.microsoft.com/office/drawing/2014/main" id="{60708FEA-ADBD-40F6-88E5-A937F7F4C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53041" y="4678564"/>
              <a:ext cx="342640" cy="342640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2012BB0-DA42-43DE-AF3B-B46348710A22}"/>
              </a:ext>
            </a:extLst>
          </p:cNvPr>
          <p:cNvSpPr/>
          <p:nvPr userDrawn="1"/>
        </p:nvSpPr>
        <p:spPr>
          <a:xfrm>
            <a:off x="0" y="4293964"/>
            <a:ext cx="5110002" cy="276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684086" rtl="0" eaLnBrk="1" latinLnBrk="0" hangingPunct="1"/>
            <a:r>
              <a:rPr lang="en-US" sz="1197" b="1" kern="1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Offices in Salt </a:t>
            </a:r>
            <a:r>
              <a:rPr lang="en-US" sz="1197" b="1" kern="120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Lake City and </a:t>
            </a:r>
            <a:r>
              <a:rPr lang="en-US" sz="1197" b="1" kern="1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Washington, D.C. </a:t>
            </a:r>
            <a:endParaRPr lang="en-US" sz="1197" b="1" kern="1200" dirty="0">
              <a:solidFill>
                <a:schemeClr val="accent1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31" name="Picture 14" descr="Image result for twitter icon white">
            <a:extLst>
              <a:ext uri="{FF2B5EF4-FFF2-40B4-BE49-F238E27FC236}">
                <a16:creationId xmlns:a16="http://schemas.microsoft.com/office/drawing/2014/main" id="{9784587D-A490-4807-8D00-5AC54C9BF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38" y="4652652"/>
            <a:ext cx="404304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32EC24D-CA7E-411B-862D-176C8FFEE85B}"/>
              </a:ext>
            </a:extLst>
          </p:cNvPr>
          <p:cNvSpPr txBox="1"/>
          <p:nvPr userDrawn="1"/>
        </p:nvSpPr>
        <p:spPr>
          <a:xfrm>
            <a:off x="7318045" y="4714918"/>
            <a:ext cx="1153586" cy="236027"/>
          </a:xfrm>
          <a:prstGeom prst="rect">
            <a:avLst/>
          </a:prstGeom>
          <a:noFill/>
        </p:spPr>
        <p:txBody>
          <a:bodyPr wrap="none" lIns="51308" tIns="25654" rIns="51308" bIns="25654" rtlCol="0">
            <a:spAutoFit/>
          </a:bodyPr>
          <a:lstStyle/>
          <a:p>
            <a:pPr marL="0" algn="l" defTabSz="684086" rtl="0" eaLnBrk="1" latinLnBrk="0" hangingPunct="1"/>
            <a:r>
              <a:rPr lang="en-US" sz="1197" b="1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@</a:t>
            </a:r>
            <a:r>
              <a:rPr lang="en-US" sz="1197" b="1" kern="12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LeavittPartners</a:t>
            </a:r>
            <a:endParaRPr lang="en-US" sz="1197" b="1" kern="1200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66F45C-241C-4BDD-AD13-412AE2F234C3}"/>
              </a:ext>
            </a:extLst>
          </p:cNvPr>
          <p:cNvGrpSpPr/>
          <p:nvPr userDrawn="1"/>
        </p:nvGrpSpPr>
        <p:grpSpPr>
          <a:xfrm>
            <a:off x="3128249" y="1257300"/>
            <a:ext cx="2887503" cy="1760220"/>
            <a:chOff x="2575560" y="2514600"/>
            <a:chExt cx="3840480" cy="2346960"/>
          </a:xfrm>
        </p:grpSpPr>
        <p:sp>
          <p:nvSpPr>
            <p:cNvPr id="19" name="Flowchart: Sequential Access Storage 18">
              <a:extLst>
                <a:ext uri="{FF2B5EF4-FFF2-40B4-BE49-F238E27FC236}">
                  <a16:creationId xmlns:a16="http://schemas.microsoft.com/office/drawing/2014/main" id="{2DF62C38-6EBE-4526-B7F6-4CAF3D85C3E3}"/>
                </a:ext>
              </a:extLst>
            </p:cNvPr>
            <p:cNvSpPr/>
            <p:nvPr userDrawn="1"/>
          </p:nvSpPr>
          <p:spPr>
            <a:xfrm>
              <a:off x="4069080" y="2514600"/>
              <a:ext cx="2346960" cy="2346960"/>
            </a:xfrm>
            <a:prstGeom prst="flowChartMagneticTape">
              <a:avLst/>
            </a:prstGeom>
            <a:solidFill>
              <a:srgbClr val="1935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6"/>
            </a:p>
          </p:txBody>
        </p:sp>
        <p:sp>
          <p:nvSpPr>
            <p:cNvPr id="20" name="Flowchart: Sequential Access Storage 19">
              <a:extLst>
                <a:ext uri="{FF2B5EF4-FFF2-40B4-BE49-F238E27FC236}">
                  <a16:creationId xmlns:a16="http://schemas.microsoft.com/office/drawing/2014/main" id="{0ACD25B8-420E-457F-90F0-E26C884E6674}"/>
                </a:ext>
              </a:extLst>
            </p:cNvPr>
            <p:cNvSpPr/>
            <p:nvPr userDrawn="1"/>
          </p:nvSpPr>
          <p:spPr>
            <a:xfrm flipH="1">
              <a:off x="2575560" y="2514600"/>
              <a:ext cx="2346960" cy="2346960"/>
            </a:xfrm>
            <a:prstGeom prst="flowChartMagneticTape">
              <a:avLst/>
            </a:prstGeom>
            <a:solidFill>
              <a:srgbClr val="00B050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6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D0C44C-B656-4132-A28E-928DBAB91296}"/>
                </a:ext>
              </a:extLst>
            </p:cNvPr>
            <p:cNvSpPr txBox="1"/>
            <p:nvPr userDrawn="1"/>
          </p:nvSpPr>
          <p:spPr>
            <a:xfrm>
              <a:off x="3368040" y="3087916"/>
              <a:ext cx="762000" cy="1228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87" dirty="0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Q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B615DF-854E-46B9-8047-621789C41B26}"/>
                </a:ext>
              </a:extLst>
            </p:cNvPr>
            <p:cNvSpPr txBox="1"/>
            <p:nvPr userDrawn="1"/>
          </p:nvSpPr>
          <p:spPr>
            <a:xfrm>
              <a:off x="4076700" y="3087916"/>
              <a:ext cx="762000" cy="1228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87" dirty="0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&amp;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307F6E-4641-4D25-82F1-407027242185}"/>
                </a:ext>
              </a:extLst>
            </p:cNvPr>
            <p:cNvSpPr txBox="1"/>
            <p:nvPr userDrawn="1"/>
          </p:nvSpPr>
          <p:spPr>
            <a:xfrm>
              <a:off x="4861560" y="3087916"/>
              <a:ext cx="762000" cy="1228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87" dirty="0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8292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281CE4D-B924-445B-A251-F2A68EFFF1B2}"/>
              </a:ext>
            </a:extLst>
          </p:cNvPr>
          <p:cNvGrpSpPr/>
          <p:nvPr userDrawn="1"/>
        </p:nvGrpSpPr>
        <p:grpSpPr>
          <a:xfrm>
            <a:off x="3935677" y="1485900"/>
            <a:ext cx="2933877" cy="1541958"/>
            <a:chOff x="5106323" y="2275715"/>
            <a:chExt cx="3902159" cy="205594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D84880-164F-479F-A8A0-1C2EFD55B3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239" y="3216039"/>
              <a:ext cx="3706243" cy="108734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DD9B6A-70A2-47DC-8978-3ED442EB1AE8}"/>
                </a:ext>
              </a:extLst>
            </p:cNvPr>
            <p:cNvSpPr txBox="1"/>
            <p:nvPr userDrawn="1"/>
          </p:nvSpPr>
          <p:spPr>
            <a:xfrm>
              <a:off x="5302238" y="2551126"/>
              <a:ext cx="3706244" cy="58357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l" defTabSz="513065"/>
              <a:r>
                <a:rPr lang="en-US" sz="2394" dirty="0">
                  <a:solidFill>
                    <a:srgbClr val="687DA1"/>
                  </a:solidFill>
                  <a:latin typeface="+mn-lt"/>
                </a:rPr>
                <a:t>Smart on Value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B5443E4-3DDB-4775-8927-995FC827AF28}"/>
                </a:ext>
              </a:extLst>
            </p:cNvPr>
            <p:cNvCxnSpPr/>
            <p:nvPr userDrawn="1"/>
          </p:nvCxnSpPr>
          <p:spPr>
            <a:xfrm>
              <a:off x="5106323" y="2275715"/>
              <a:ext cx="0" cy="20559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F6137A2-3CC3-4FF1-B96B-F8B806CE654B}"/>
              </a:ext>
            </a:extLst>
          </p:cNvPr>
          <p:cNvSpPr/>
          <p:nvPr userDrawn="1"/>
        </p:nvSpPr>
        <p:spPr>
          <a:xfrm>
            <a:off x="3132478" y="4514851"/>
            <a:ext cx="6011522" cy="6286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A8E386-E741-45A4-BA22-7D632AE6490C}"/>
              </a:ext>
            </a:extLst>
          </p:cNvPr>
          <p:cNvSpPr/>
          <p:nvPr userDrawn="1"/>
        </p:nvSpPr>
        <p:spPr>
          <a:xfrm>
            <a:off x="1" y="4514852"/>
            <a:ext cx="1929352" cy="628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0E1317-16CA-4A96-BF75-D5637454D206}"/>
              </a:ext>
            </a:extLst>
          </p:cNvPr>
          <p:cNvSpPr/>
          <p:nvPr userDrawn="1"/>
        </p:nvSpPr>
        <p:spPr>
          <a:xfrm>
            <a:off x="1929353" y="4514851"/>
            <a:ext cx="1203126" cy="6286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9999D4-A7C7-4072-ACA5-BE8D7F1F27BD}"/>
              </a:ext>
            </a:extLst>
          </p:cNvPr>
          <p:cNvSpPr txBox="1"/>
          <p:nvPr userDrawn="1"/>
        </p:nvSpPr>
        <p:spPr>
          <a:xfrm>
            <a:off x="4086124" y="4734705"/>
            <a:ext cx="1644104" cy="236027"/>
          </a:xfrm>
          <a:prstGeom prst="rect">
            <a:avLst/>
          </a:prstGeom>
          <a:noFill/>
        </p:spPr>
        <p:txBody>
          <a:bodyPr wrap="none" lIns="51308" tIns="25654" rIns="51308" bIns="25654" rtlCol="0">
            <a:spAutoFit/>
          </a:bodyPr>
          <a:lstStyle/>
          <a:p>
            <a:pPr marL="0" algn="l" defTabSz="684086" rtl="0" eaLnBrk="1" latinLnBrk="0" hangingPunct="1"/>
            <a:r>
              <a:rPr lang="en-US" sz="1197" b="1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www.leavittpartners.com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CB54EA-FE42-45F2-BDF9-761C0F5B515D}"/>
              </a:ext>
            </a:extLst>
          </p:cNvPr>
          <p:cNvSpPr/>
          <p:nvPr userDrawn="1"/>
        </p:nvSpPr>
        <p:spPr>
          <a:xfrm>
            <a:off x="861576" y="4717392"/>
            <a:ext cx="1991673" cy="276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97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801-538-5082 </a:t>
            </a:r>
            <a:endParaRPr lang="en-US" sz="1197" b="1" dirty="0">
              <a:solidFill>
                <a:schemeClr val="bg1"/>
              </a:solidFill>
            </a:endParaRPr>
          </a:p>
        </p:txBody>
      </p:sp>
      <p:pic>
        <p:nvPicPr>
          <p:cNvPr id="36" name="Graphic 35" descr="Receiver">
            <a:extLst>
              <a:ext uri="{FF2B5EF4-FFF2-40B4-BE49-F238E27FC236}">
                <a16:creationId xmlns:a16="http://schemas.microsoft.com/office/drawing/2014/main" id="{E5A937BB-C275-445F-B9E2-EB668FBAA5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92802">
            <a:off x="526517" y="4638609"/>
            <a:ext cx="412500" cy="41148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70C2A62-D523-4EAB-AE92-2D53CF426A3B}"/>
              </a:ext>
            </a:extLst>
          </p:cNvPr>
          <p:cNvGrpSpPr/>
          <p:nvPr userDrawn="1"/>
        </p:nvGrpSpPr>
        <p:grpSpPr>
          <a:xfrm>
            <a:off x="3527596" y="4596025"/>
            <a:ext cx="515235" cy="513960"/>
            <a:chOff x="7281721" y="4553642"/>
            <a:chExt cx="685280" cy="685280"/>
          </a:xfrm>
          <a:solidFill>
            <a:schemeClr val="bg1"/>
          </a:solidFill>
        </p:grpSpPr>
        <p:pic>
          <p:nvPicPr>
            <p:cNvPr id="38" name="Graphic 37" descr="Monitor">
              <a:extLst>
                <a:ext uri="{FF2B5EF4-FFF2-40B4-BE49-F238E27FC236}">
                  <a16:creationId xmlns:a16="http://schemas.microsoft.com/office/drawing/2014/main" id="{DE830412-4CD1-4ABD-8861-8EC74AAD3C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81721" y="4553642"/>
              <a:ext cx="685280" cy="685280"/>
            </a:xfrm>
            <a:prstGeom prst="rect">
              <a:avLst/>
            </a:prstGeom>
          </p:spPr>
        </p:pic>
        <p:pic>
          <p:nvPicPr>
            <p:cNvPr id="39" name="Graphic 38" descr="World">
              <a:extLst>
                <a:ext uri="{FF2B5EF4-FFF2-40B4-BE49-F238E27FC236}">
                  <a16:creationId xmlns:a16="http://schemas.microsoft.com/office/drawing/2014/main" id="{6AB9F9BD-C7FA-4C7E-8812-8058C058E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53041" y="4678564"/>
              <a:ext cx="342640" cy="342640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DC7363C-B44C-4E17-8F15-0300BB91BDA7}"/>
              </a:ext>
            </a:extLst>
          </p:cNvPr>
          <p:cNvSpPr/>
          <p:nvPr userDrawn="1"/>
        </p:nvSpPr>
        <p:spPr>
          <a:xfrm>
            <a:off x="0" y="4293964"/>
            <a:ext cx="5110002" cy="276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684086" rtl="0" eaLnBrk="1" latinLnBrk="0" hangingPunct="1"/>
            <a:r>
              <a:rPr lang="en-US" sz="1197" b="1" kern="1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Offices in Salt Lake City and Washington, D.C. </a:t>
            </a:r>
            <a:endParaRPr lang="en-US" sz="1197" b="1" kern="1200" dirty="0">
              <a:solidFill>
                <a:schemeClr val="accent1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41" name="Picture 14" descr="Image result for twitter icon white">
            <a:extLst>
              <a:ext uri="{FF2B5EF4-FFF2-40B4-BE49-F238E27FC236}">
                <a16:creationId xmlns:a16="http://schemas.microsoft.com/office/drawing/2014/main" id="{9EE37964-BE80-4C38-835C-D991B423FE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38" y="4652652"/>
            <a:ext cx="404304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66CF377-C9DE-4C70-8457-D62D88EAB6E5}"/>
              </a:ext>
            </a:extLst>
          </p:cNvPr>
          <p:cNvSpPr txBox="1"/>
          <p:nvPr userDrawn="1"/>
        </p:nvSpPr>
        <p:spPr>
          <a:xfrm>
            <a:off x="7318045" y="4714918"/>
            <a:ext cx="1153586" cy="236027"/>
          </a:xfrm>
          <a:prstGeom prst="rect">
            <a:avLst/>
          </a:prstGeom>
          <a:noFill/>
        </p:spPr>
        <p:txBody>
          <a:bodyPr wrap="none" lIns="51308" tIns="25654" rIns="51308" bIns="25654" rtlCol="0">
            <a:spAutoFit/>
          </a:bodyPr>
          <a:lstStyle/>
          <a:p>
            <a:pPr marL="0" algn="l" defTabSz="684086" rtl="0" eaLnBrk="1" latinLnBrk="0" hangingPunct="1"/>
            <a:r>
              <a:rPr lang="en-US" sz="1197" b="1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@</a:t>
            </a:r>
            <a:r>
              <a:rPr lang="en-US" sz="1197" b="1" kern="12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LeavittPartners</a:t>
            </a:r>
            <a:endParaRPr lang="en-US" sz="1197" b="1" kern="1200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3" name="Graphic 2" descr="Lightbulb">
            <a:extLst>
              <a:ext uri="{FF2B5EF4-FFF2-40B4-BE49-F238E27FC236}">
                <a16:creationId xmlns:a16="http://schemas.microsoft.com/office/drawing/2014/main" id="{F9687CCB-01E1-402E-AB72-67F38A35766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14478" y="1569157"/>
            <a:ext cx="1421197" cy="141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45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Op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2AA91BBA-3594-49DE-A3B8-C9F0B80431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537" y="4653498"/>
            <a:ext cx="1419225" cy="390525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1048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580C89-87C2-4DFF-950F-95F1FD448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555" y="2338623"/>
            <a:ext cx="6875008" cy="589649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359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6BAAF5C-7B84-4A98-B6A4-8D0C1D504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1555" y="3028952"/>
            <a:ext cx="6875008" cy="4653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693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9CA31-59DF-4B7A-879D-11C9C6E4C8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811"/>
          <a:stretch/>
        </p:blipFill>
        <p:spPr>
          <a:xfrm>
            <a:off x="-5882" y="0"/>
            <a:ext cx="9149883" cy="15751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B6A7EF-ECD1-4D3A-AC47-DEA89B94E5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8" y="347640"/>
            <a:ext cx="234334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47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B7A647C-D94A-BA46-B16E-E2FF9E24AB7A}"/>
              </a:ext>
            </a:extLst>
          </p:cNvPr>
          <p:cNvSpPr/>
          <p:nvPr userDrawn="1"/>
        </p:nvSpPr>
        <p:spPr>
          <a:xfrm>
            <a:off x="6311965" y="4121634"/>
            <a:ext cx="2692731" cy="878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77DF0B2-E7FB-7F40-975B-EB5D96C58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36531" y="4327237"/>
            <a:ext cx="2243599" cy="44871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341662F-19F7-A042-9DF0-4C1666BFFF07}"/>
              </a:ext>
            </a:extLst>
          </p:cNvPr>
          <p:cNvSpPr/>
          <p:nvPr userDrawn="1"/>
        </p:nvSpPr>
        <p:spPr>
          <a:xfrm>
            <a:off x="150019" y="4121634"/>
            <a:ext cx="6161946" cy="87868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28B9EA-4FC9-F64E-9590-329E833738A5}"/>
              </a:ext>
            </a:extLst>
          </p:cNvPr>
          <p:cNvSpPr/>
          <p:nvPr userDrawn="1"/>
        </p:nvSpPr>
        <p:spPr>
          <a:xfrm>
            <a:off x="150019" y="3714441"/>
            <a:ext cx="6161946" cy="40719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195648-9165-4F40-A3C3-B000DAF457C2}"/>
              </a:ext>
            </a:extLst>
          </p:cNvPr>
          <p:cNvSpPr/>
          <p:nvPr userDrawn="1"/>
        </p:nvSpPr>
        <p:spPr>
          <a:xfrm>
            <a:off x="139303" y="143185"/>
            <a:ext cx="8865394" cy="485713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06A988E-BEBB-8747-81BC-6A5789B3A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463" y="4200525"/>
            <a:ext cx="6040501" cy="721519"/>
          </a:xfr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F40F0A14-7942-3C4A-B6AD-608799EC4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463" y="3764756"/>
            <a:ext cx="5901199" cy="29258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7117F8-CBF4-6948-94E2-AF7515EC3B04}"/>
              </a:ext>
            </a:extLst>
          </p:cNvPr>
          <p:cNvCxnSpPr>
            <a:cxnSpLocks/>
          </p:cNvCxnSpPr>
          <p:nvPr userDrawn="1"/>
        </p:nvCxnSpPr>
        <p:spPr>
          <a:xfrm flipV="1">
            <a:off x="492917" y="143185"/>
            <a:ext cx="0" cy="35712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20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678B48-C94F-4863-9E47-1E85F9771043}"/>
              </a:ext>
            </a:extLst>
          </p:cNvPr>
          <p:cNvSpPr/>
          <p:nvPr userDrawn="1"/>
        </p:nvSpPr>
        <p:spPr>
          <a:xfrm>
            <a:off x="6042826" y="0"/>
            <a:ext cx="310117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4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98B2D4-295A-41B4-B419-00DCCB47ACEE}"/>
              </a:ext>
            </a:extLst>
          </p:cNvPr>
          <p:cNvSpPr/>
          <p:nvPr userDrawn="1"/>
        </p:nvSpPr>
        <p:spPr>
          <a:xfrm>
            <a:off x="0" y="0"/>
            <a:ext cx="6042825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C4DD093E-A192-4759-9C04-A4B90B3863FC}"/>
              </a:ext>
            </a:extLst>
          </p:cNvPr>
          <p:cNvSpPr/>
          <p:nvPr userDrawn="1"/>
        </p:nvSpPr>
        <p:spPr>
          <a:xfrm rot="16200000">
            <a:off x="2733912" y="506615"/>
            <a:ext cx="3168396" cy="3449432"/>
          </a:xfrm>
          <a:prstGeom prst="round2SameRect">
            <a:avLst>
              <a:gd name="adj1" fmla="val 3426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4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8DBF55-121E-4F2F-9491-BFF04722E6D6}"/>
              </a:ext>
            </a:extLst>
          </p:cNvPr>
          <p:cNvCxnSpPr>
            <a:cxnSpLocks/>
          </p:cNvCxnSpPr>
          <p:nvPr userDrawn="1"/>
        </p:nvCxnSpPr>
        <p:spPr>
          <a:xfrm>
            <a:off x="2593394" y="1839525"/>
            <a:ext cx="0" cy="839021"/>
          </a:xfrm>
          <a:prstGeom prst="line">
            <a:avLst/>
          </a:prstGeom>
          <a:ln w="1905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458F09B-3187-42AD-9331-F5AC4FF3F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353" y="3815692"/>
            <a:ext cx="5196696" cy="356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B057DD-5E17-45C7-BD6E-F05D471B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671" y="1798888"/>
            <a:ext cx="289810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08686-15B7-4527-B65E-0BECB55AF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8671" y="1394607"/>
            <a:ext cx="2438479" cy="35625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lang="en-US" sz="15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X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5FC84876-1779-4905-8322-626CEAE586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2826" y="647133"/>
            <a:ext cx="1806080" cy="3168560"/>
          </a:xfrm>
          <a:custGeom>
            <a:avLst/>
            <a:gdLst>
              <a:gd name="connsiteX0" fmla="*/ 0 w 4816841"/>
              <a:gd name="connsiteY0" fmla="*/ 0 h 8449493"/>
              <a:gd name="connsiteX1" fmla="*/ 4601865 w 4816841"/>
              <a:gd name="connsiteY1" fmla="*/ 0 h 8449493"/>
              <a:gd name="connsiteX2" fmla="*/ 4816841 w 4816841"/>
              <a:gd name="connsiteY2" fmla="*/ 214976 h 8449493"/>
              <a:gd name="connsiteX3" fmla="*/ 4816841 w 4816841"/>
              <a:gd name="connsiteY3" fmla="*/ 8234517 h 8449493"/>
              <a:gd name="connsiteX4" fmla="*/ 4601865 w 4816841"/>
              <a:gd name="connsiteY4" fmla="*/ 8449493 h 8449493"/>
              <a:gd name="connsiteX5" fmla="*/ 0 w 4816841"/>
              <a:gd name="connsiteY5" fmla="*/ 8449493 h 844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6841" h="8449493">
                <a:moveTo>
                  <a:pt x="0" y="0"/>
                </a:moveTo>
                <a:lnTo>
                  <a:pt x="4601865" y="0"/>
                </a:lnTo>
                <a:cubicBezTo>
                  <a:pt x="4720593" y="0"/>
                  <a:pt x="4816841" y="96248"/>
                  <a:pt x="4816841" y="214976"/>
                </a:cubicBezTo>
                <a:lnTo>
                  <a:pt x="4816841" y="8234517"/>
                </a:lnTo>
                <a:cubicBezTo>
                  <a:pt x="4816841" y="8353245"/>
                  <a:pt x="4720593" y="8449493"/>
                  <a:pt x="4601865" y="8449493"/>
                </a:cubicBezTo>
                <a:lnTo>
                  <a:pt x="0" y="844949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346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0E0CDD-20C5-4DA5-991B-D1B659587F4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7" y="4514851"/>
            <a:ext cx="1419225" cy="44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757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B75E4BF-A0EE-4AAF-8CBF-44B452D0E42E}"/>
              </a:ext>
            </a:extLst>
          </p:cNvPr>
          <p:cNvSpPr/>
          <p:nvPr userDrawn="1"/>
        </p:nvSpPr>
        <p:spPr>
          <a:xfrm>
            <a:off x="3132478" y="4970376"/>
            <a:ext cx="6011522" cy="173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BF9877-75A8-4CDB-B7ED-F5318CDAE9C5}"/>
              </a:ext>
            </a:extLst>
          </p:cNvPr>
          <p:cNvSpPr/>
          <p:nvPr userDrawn="1"/>
        </p:nvSpPr>
        <p:spPr>
          <a:xfrm>
            <a:off x="0" y="4970377"/>
            <a:ext cx="1929352" cy="173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37A273-419D-4C4A-B279-66BE39B2A399}"/>
              </a:ext>
            </a:extLst>
          </p:cNvPr>
          <p:cNvSpPr/>
          <p:nvPr userDrawn="1"/>
        </p:nvSpPr>
        <p:spPr>
          <a:xfrm>
            <a:off x="1929352" y="4970376"/>
            <a:ext cx="1203126" cy="1731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4FE9E6-30A0-443C-B15D-F898F95BF4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2196" y="4696912"/>
            <a:ext cx="8659368" cy="19620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j-lt"/>
              </a:defRPr>
            </a:lvl2pPr>
            <a:lvl3pPr>
              <a:defRPr sz="1050">
                <a:solidFill>
                  <a:schemeClr val="accent5"/>
                </a:solidFill>
                <a:latin typeface="+mj-lt"/>
              </a:defRPr>
            </a:lvl3pPr>
            <a:lvl4pPr>
              <a:defRPr sz="900">
                <a:solidFill>
                  <a:schemeClr val="accent5"/>
                </a:solidFill>
                <a:latin typeface="+mj-lt"/>
              </a:defRPr>
            </a:lvl4pPr>
            <a:lvl5pPr>
              <a:defRPr sz="900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/>
              <a:t>NOTES: 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8B4AE875-188B-4B6A-B4C2-5FD3622668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245" y="4984805"/>
            <a:ext cx="947050" cy="14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3" tIns="25717" rIns="51433" bIns="25717"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>
                <a:solidFill>
                  <a:schemeClr val="bg1"/>
                </a:solidFill>
                <a:latin typeface="+mn-lt"/>
                <a:ea typeface="ヒラギノ角ゴ Pro W3" pitchFamily="-112" charset="-128"/>
                <a:cs typeface="Segoe UI" pitchFamily="34" charset="0"/>
              </a:rPr>
              <a:t>©2021 LEAVITT PARTNERS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846013-640A-4371-B9E1-476DB224BAC6}"/>
              </a:ext>
            </a:extLst>
          </p:cNvPr>
          <p:cNvSpPr txBox="1"/>
          <p:nvPr userDrawn="1"/>
        </p:nvSpPr>
        <p:spPr>
          <a:xfrm>
            <a:off x="8692583" y="4970378"/>
            <a:ext cx="283964" cy="173188"/>
          </a:xfrm>
          <a:prstGeom prst="rect">
            <a:avLst/>
          </a:prstGeom>
          <a:noFill/>
        </p:spPr>
        <p:txBody>
          <a:bodyPr wrap="square" lIns="51433" tIns="25717" rIns="51433" bIns="25717" rtlCol="0">
            <a:spAutoFit/>
          </a:bodyPr>
          <a:lstStyle/>
          <a:p>
            <a:pPr algn="r" defTabSz="514350"/>
            <a:fld id="{879E2ECD-52C4-4036-9BD3-F4AEC1C18931}" type="slidenum">
              <a:rPr lang="en-US" sz="788">
                <a:solidFill>
                  <a:schemeClr val="bg1"/>
                </a:solidFill>
                <a:latin typeface="+mn-lt"/>
              </a:rPr>
              <a:pPr algn="r" defTabSz="514350"/>
              <a:t>‹#›</a:t>
            </a:fld>
            <a:endParaRPr lang="en-US" sz="788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E811C91-0F74-45AB-A97C-256160B13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195" y="114300"/>
            <a:ext cx="8154515" cy="468626"/>
          </a:xfrm>
          <a:prstGeom prst="rect">
            <a:avLst/>
          </a:prstGeom>
        </p:spPr>
        <p:txBody>
          <a:bodyPr lIns="91438" tIns="0" rIns="91438" bIns="0" anchor="ctr" anchorCtr="0">
            <a:noAutofit/>
          </a:bodyPr>
          <a:lstStyle>
            <a:lvl1pPr algn="l">
              <a:defRPr sz="24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8D0951-5A5F-4DF6-BA0B-2FC0D48E4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17" y="697226"/>
            <a:ext cx="8659368" cy="3970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n-lt"/>
              </a:defRPr>
            </a:lvl2pPr>
            <a:lvl3pPr>
              <a:defRPr sz="1050">
                <a:solidFill>
                  <a:schemeClr val="accent5"/>
                </a:solidFill>
                <a:latin typeface="+mn-lt"/>
              </a:defRPr>
            </a:lvl3pPr>
            <a:lvl4pPr>
              <a:defRPr sz="900">
                <a:solidFill>
                  <a:schemeClr val="accent5"/>
                </a:solidFill>
                <a:latin typeface="+mn-lt"/>
              </a:defRPr>
            </a:lvl4pPr>
            <a:lvl5pPr>
              <a:defRPr sz="9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E58C00-3E75-475C-95AE-B63E2DDC0B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4063" y="114300"/>
            <a:ext cx="4675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B75E4BF-A0EE-4AAF-8CBF-44B452D0E42E}"/>
              </a:ext>
            </a:extLst>
          </p:cNvPr>
          <p:cNvSpPr/>
          <p:nvPr userDrawn="1"/>
        </p:nvSpPr>
        <p:spPr>
          <a:xfrm>
            <a:off x="3132478" y="4970376"/>
            <a:ext cx="6011522" cy="173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BF9877-75A8-4CDB-B7ED-F5318CDAE9C5}"/>
              </a:ext>
            </a:extLst>
          </p:cNvPr>
          <p:cNvSpPr/>
          <p:nvPr userDrawn="1"/>
        </p:nvSpPr>
        <p:spPr>
          <a:xfrm>
            <a:off x="0" y="4970377"/>
            <a:ext cx="1929352" cy="173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37A273-419D-4C4A-B279-66BE39B2A399}"/>
              </a:ext>
            </a:extLst>
          </p:cNvPr>
          <p:cNvSpPr/>
          <p:nvPr userDrawn="1"/>
        </p:nvSpPr>
        <p:spPr>
          <a:xfrm>
            <a:off x="1929352" y="4970376"/>
            <a:ext cx="1203126" cy="1731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4FE9E6-30A0-443C-B15D-F898F95BF4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2196" y="4696912"/>
            <a:ext cx="8450388" cy="19620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j-lt"/>
              </a:defRPr>
            </a:lvl2pPr>
            <a:lvl3pPr>
              <a:defRPr sz="1050">
                <a:solidFill>
                  <a:schemeClr val="accent5"/>
                </a:solidFill>
                <a:latin typeface="+mj-lt"/>
              </a:defRPr>
            </a:lvl3pPr>
            <a:lvl4pPr>
              <a:defRPr sz="900">
                <a:solidFill>
                  <a:schemeClr val="accent5"/>
                </a:solidFill>
                <a:latin typeface="+mj-lt"/>
              </a:defRPr>
            </a:lvl4pPr>
            <a:lvl5pPr>
              <a:defRPr sz="900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/>
              <a:t>NOTES: </a:t>
            </a: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6F80B7CE-AEE5-4691-AD2E-3CB3150A269D}"/>
              </a:ext>
            </a:extLst>
          </p:cNvPr>
          <p:cNvSpPr>
            <a:spLocks/>
          </p:cNvSpPr>
          <p:nvPr userDrawn="1"/>
        </p:nvSpPr>
        <p:spPr bwMode="auto">
          <a:xfrm rot="16627444">
            <a:off x="240871" y="190444"/>
            <a:ext cx="383681" cy="308036"/>
          </a:xfrm>
          <a:prstGeom prst="hexagon">
            <a:avLst/>
          </a:prstGeom>
          <a:solidFill>
            <a:schemeClr val="accent3"/>
          </a:solidFill>
          <a:ln w="57150">
            <a:solidFill>
              <a:schemeClr val="accent3"/>
            </a:solidFill>
          </a:ln>
          <a:effectLst>
            <a:outerShdw dist="63500" dir="7800000" sx="101000" sy="101000" algn="ctr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txBody>
          <a:bodyPr vert="horz" wrap="square" lIns="34201" tIns="17100" rIns="34201" bIns="17100" numCol="1" anchor="t" anchorCtr="0" compatLnSpc="1">
            <a:prstTxWarp prst="textNoShape">
              <a:avLst/>
            </a:prstTxWarp>
          </a:bodyPr>
          <a:lstStyle/>
          <a:p>
            <a:endParaRPr lang="en-US" sz="674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8B4AE875-188B-4B6A-B4C2-5FD3622668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245" y="4984805"/>
            <a:ext cx="947050" cy="14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3" tIns="25717" rIns="51433" bIns="25717"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>
                <a:solidFill>
                  <a:schemeClr val="bg1"/>
                </a:solidFill>
                <a:latin typeface="+mn-lt"/>
                <a:ea typeface="ヒラギノ角ゴ Pro W3" pitchFamily="-112" charset="-128"/>
                <a:cs typeface="Segoe UI" pitchFamily="34" charset="0"/>
              </a:rPr>
              <a:t>©2021 LEAVITT PARTNERS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846013-640A-4371-B9E1-476DB224BAC6}"/>
              </a:ext>
            </a:extLst>
          </p:cNvPr>
          <p:cNvSpPr txBox="1"/>
          <p:nvPr userDrawn="1"/>
        </p:nvSpPr>
        <p:spPr>
          <a:xfrm>
            <a:off x="8692583" y="4970378"/>
            <a:ext cx="283964" cy="173188"/>
          </a:xfrm>
          <a:prstGeom prst="rect">
            <a:avLst/>
          </a:prstGeom>
          <a:noFill/>
        </p:spPr>
        <p:txBody>
          <a:bodyPr wrap="square" lIns="51433" tIns="25717" rIns="51433" bIns="25717" rtlCol="0">
            <a:spAutoFit/>
          </a:bodyPr>
          <a:lstStyle/>
          <a:p>
            <a:pPr algn="r" defTabSz="514350"/>
            <a:fld id="{879E2ECD-52C4-4036-9BD3-F4AEC1C18931}" type="slidenum">
              <a:rPr lang="en-US" sz="788">
                <a:solidFill>
                  <a:schemeClr val="bg1"/>
                </a:solidFill>
                <a:latin typeface="+mn-lt"/>
              </a:rPr>
              <a:pPr algn="r" defTabSz="514350"/>
              <a:t>‹#›</a:t>
            </a:fld>
            <a:endParaRPr lang="en-US" sz="788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E811C91-0F74-45AB-A97C-256160B13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454" y="114300"/>
            <a:ext cx="8154515" cy="468626"/>
          </a:xfrm>
          <a:prstGeom prst="rect">
            <a:avLst/>
          </a:prstGeom>
        </p:spPr>
        <p:txBody>
          <a:bodyPr lIns="91438" tIns="0" rIns="91438" bIns="0" anchor="ctr" anchorCtr="0">
            <a:noAutofit/>
          </a:bodyPr>
          <a:lstStyle>
            <a:lvl1pPr algn="l">
              <a:defRPr sz="24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8D0951-5A5F-4DF6-BA0B-2FC0D48E4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17" y="697226"/>
            <a:ext cx="8659368" cy="3970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n-lt"/>
              </a:defRPr>
            </a:lvl2pPr>
            <a:lvl3pPr>
              <a:defRPr sz="1050">
                <a:solidFill>
                  <a:schemeClr val="accent5"/>
                </a:solidFill>
                <a:latin typeface="+mn-lt"/>
              </a:defRPr>
            </a:lvl3pPr>
            <a:lvl4pPr>
              <a:defRPr sz="900">
                <a:solidFill>
                  <a:schemeClr val="accent5"/>
                </a:solidFill>
                <a:latin typeface="+mn-lt"/>
              </a:defRPr>
            </a:lvl4pPr>
            <a:lvl5pPr>
              <a:defRPr sz="9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B373E5-B1D8-4102-96A4-6891AC46D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29688" y="4725777"/>
            <a:ext cx="1718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3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5461F8AC-EF6B-41CA-B82E-826B4107CF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82926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51433" tIns="25717" rIns="51433" bIns="25717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77F913A0-2804-4E21-8DC9-C1265B2BFA79}"/>
              </a:ext>
            </a:extLst>
          </p:cNvPr>
          <p:cNvSpPr/>
          <p:nvPr userDrawn="1"/>
        </p:nvSpPr>
        <p:spPr>
          <a:xfrm rot="16200000" flipV="1">
            <a:off x="189845" y="-189849"/>
            <a:ext cx="582926" cy="962621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FD6DF2-D0CA-4115-A54E-DA84529766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7204" y="114300"/>
            <a:ext cx="7810764" cy="468626"/>
          </a:xfrm>
          <a:prstGeom prst="rect">
            <a:avLst/>
          </a:prstGeom>
        </p:spPr>
        <p:txBody>
          <a:bodyPr lIns="91438" tIns="0" rIns="91438" bIns="0" anchor="ctr" anchorCtr="0">
            <a:noAutofit/>
          </a:bodyPr>
          <a:lstStyle>
            <a:lvl1pPr algn="l"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EE3F8-A6E2-438A-BF0F-11F0518EB28E}"/>
              </a:ext>
            </a:extLst>
          </p:cNvPr>
          <p:cNvSpPr txBox="1"/>
          <p:nvPr userDrawn="1"/>
        </p:nvSpPr>
        <p:spPr>
          <a:xfrm>
            <a:off x="-11339" y="57150"/>
            <a:ext cx="8593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>
                <a:solidFill>
                  <a:schemeClr val="bg1"/>
                </a:solidFill>
                <a:latin typeface="+mn-lt"/>
              </a:rPr>
              <a:t>SECTION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1913580-7F76-4D32-B520-AAD2810B7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872" y="285750"/>
            <a:ext cx="525291" cy="297176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marL="0" indent="0" algn="ctr">
              <a:buNone/>
              <a:defRPr lang="en-US" sz="21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17922" indent="-128588">
              <a:defRPr lang="en-US" sz="21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860822" indent="-254794">
              <a:defRPr lang="en-US" sz="21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028700" indent="-128588">
              <a:defRPr lang="en-US" sz="15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150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>
              <a:defRPr sz="1050"/>
            </a:lvl6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0ECA35-4FF8-4460-A705-581955A1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96" y="697226"/>
            <a:ext cx="8659368" cy="3970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n-lt"/>
              </a:defRPr>
            </a:lvl2pPr>
            <a:lvl3pPr>
              <a:defRPr sz="1050">
                <a:solidFill>
                  <a:schemeClr val="accent5"/>
                </a:solidFill>
                <a:latin typeface="+mn-lt"/>
              </a:defRPr>
            </a:lvl3pPr>
            <a:lvl4pPr>
              <a:defRPr sz="900">
                <a:solidFill>
                  <a:schemeClr val="accent5"/>
                </a:solidFill>
                <a:latin typeface="+mn-lt"/>
              </a:defRPr>
            </a:lvl4pPr>
            <a:lvl5pPr>
              <a:defRPr sz="9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6E9395-64A3-4199-8A2E-B9EC9BAA4145}"/>
              </a:ext>
            </a:extLst>
          </p:cNvPr>
          <p:cNvSpPr/>
          <p:nvPr userDrawn="1"/>
        </p:nvSpPr>
        <p:spPr>
          <a:xfrm>
            <a:off x="3132478" y="4970376"/>
            <a:ext cx="6011522" cy="173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66825E-2B2F-4639-8635-04D2C20DAC5D}"/>
              </a:ext>
            </a:extLst>
          </p:cNvPr>
          <p:cNvSpPr/>
          <p:nvPr userDrawn="1"/>
        </p:nvSpPr>
        <p:spPr>
          <a:xfrm>
            <a:off x="0" y="4970377"/>
            <a:ext cx="1929352" cy="173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1B029F-B849-401F-A869-25911C6FCF43}"/>
              </a:ext>
            </a:extLst>
          </p:cNvPr>
          <p:cNvSpPr/>
          <p:nvPr userDrawn="1"/>
        </p:nvSpPr>
        <p:spPr>
          <a:xfrm>
            <a:off x="1929352" y="4970376"/>
            <a:ext cx="1203126" cy="1731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B7ED948-D015-4076-A5D6-F2D60B70F99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2196" y="4696912"/>
            <a:ext cx="8450388" cy="19620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j-lt"/>
              </a:defRPr>
            </a:lvl2pPr>
            <a:lvl3pPr>
              <a:defRPr sz="1050">
                <a:solidFill>
                  <a:schemeClr val="accent5"/>
                </a:solidFill>
                <a:latin typeface="+mj-lt"/>
              </a:defRPr>
            </a:lvl3pPr>
            <a:lvl4pPr>
              <a:defRPr sz="900">
                <a:solidFill>
                  <a:schemeClr val="accent5"/>
                </a:solidFill>
                <a:latin typeface="+mj-lt"/>
              </a:defRPr>
            </a:lvl4pPr>
            <a:lvl5pPr>
              <a:defRPr sz="900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/>
              <a:t>NOTES: 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BE187551-E62C-49E5-B1AF-DBF17644BF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245" y="4984805"/>
            <a:ext cx="947050" cy="14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3" tIns="25717" rIns="51433" bIns="25717"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>
                <a:solidFill>
                  <a:schemeClr val="bg1"/>
                </a:solidFill>
                <a:latin typeface="+mn-lt"/>
                <a:ea typeface="ヒラギノ角ゴ Pro W3" pitchFamily="-112" charset="-128"/>
                <a:cs typeface="Segoe UI" pitchFamily="34" charset="0"/>
              </a:rPr>
              <a:t>©2021 LEAVITT PARTNERS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C2C2F0-6871-43EE-84BE-C3453621ECA0}"/>
              </a:ext>
            </a:extLst>
          </p:cNvPr>
          <p:cNvSpPr txBox="1"/>
          <p:nvPr userDrawn="1"/>
        </p:nvSpPr>
        <p:spPr>
          <a:xfrm>
            <a:off x="8692583" y="4970378"/>
            <a:ext cx="283964" cy="173188"/>
          </a:xfrm>
          <a:prstGeom prst="rect">
            <a:avLst/>
          </a:prstGeom>
          <a:noFill/>
        </p:spPr>
        <p:txBody>
          <a:bodyPr wrap="square" lIns="51433" tIns="25717" rIns="51433" bIns="25717" rtlCol="0">
            <a:spAutoFit/>
          </a:bodyPr>
          <a:lstStyle/>
          <a:p>
            <a:pPr algn="r" defTabSz="514350"/>
            <a:fld id="{879E2ECD-52C4-4036-9BD3-F4AEC1C18931}" type="slidenum">
              <a:rPr lang="en-US" sz="788">
                <a:solidFill>
                  <a:schemeClr val="bg1"/>
                </a:solidFill>
                <a:latin typeface="+mn-lt"/>
              </a:rPr>
              <a:pPr algn="r" defTabSz="514350"/>
              <a:t>‹#›</a:t>
            </a:fld>
            <a:endParaRPr lang="en-US" sz="788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E9346F-179E-418B-A316-F885167045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29688" y="4725777"/>
            <a:ext cx="1718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3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936A72F-6EF1-431D-AD7C-2D7EDC982AD7}"/>
              </a:ext>
            </a:extLst>
          </p:cNvPr>
          <p:cNvGrpSpPr/>
          <p:nvPr userDrawn="1"/>
        </p:nvGrpSpPr>
        <p:grpSpPr>
          <a:xfrm>
            <a:off x="0" y="-2"/>
            <a:ext cx="9144000" cy="5143504"/>
            <a:chOff x="0" y="-3"/>
            <a:chExt cx="12161838" cy="68580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E7C741-59B0-4EB5-9BDF-D7AF4606626C}"/>
                </a:ext>
              </a:extLst>
            </p:cNvPr>
            <p:cNvSpPr/>
            <p:nvPr userDrawn="1"/>
          </p:nvSpPr>
          <p:spPr>
            <a:xfrm>
              <a:off x="4166305" y="6492875"/>
              <a:ext cx="7995533" cy="365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779DD1-6ED9-45A7-B626-4FB7F637C353}"/>
                </a:ext>
              </a:extLst>
            </p:cNvPr>
            <p:cNvGrpSpPr/>
            <p:nvPr userDrawn="1"/>
          </p:nvGrpSpPr>
          <p:grpSpPr>
            <a:xfrm>
              <a:off x="0" y="-3"/>
              <a:ext cx="12161838" cy="6858005"/>
              <a:chOff x="0" y="-3"/>
              <a:chExt cx="12161838" cy="685800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724C74A-35EE-4249-8DD5-4A68D344B9B7}"/>
                  </a:ext>
                </a:extLst>
              </p:cNvPr>
              <p:cNvSpPr/>
              <p:nvPr userDrawn="1"/>
            </p:nvSpPr>
            <p:spPr>
              <a:xfrm>
                <a:off x="0" y="-2"/>
                <a:ext cx="2566105" cy="36512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B23AB79-F1E3-43E8-821E-88DF6B948655}"/>
                  </a:ext>
                </a:extLst>
              </p:cNvPr>
              <p:cNvSpPr/>
              <p:nvPr userDrawn="1"/>
            </p:nvSpPr>
            <p:spPr>
              <a:xfrm>
                <a:off x="2566105" y="-1"/>
                <a:ext cx="1600200" cy="3651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B96CC96-3504-42B6-BAE1-88B9F197EAEB}"/>
                  </a:ext>
                </a:extLst>
              </p:cNvPr>
              <p:cNvSpPr/>
              <p:nvPr userDrawn="1"/>
            </p:nvSpPr>
            <p:spPr>
              <a:xfrm rot="5400000">
                <a:off x="-3063876" y="3429000"/>
                <a:ext cx="6492878" cy="3651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21CC661-C263-426B-9B6A-A4D9BD4DBD56}"/>
                  </a:ext>
                </a:extLst>
              </p:cNvPr>
              <p:cNvSpPr/>
              <p:nvPr userDrawn="1"/>
            </p:nvSpPr>
            <p:spPr>
              <a:xfrm>
                <a:off x="0" y="6492876"/>
                <a:ext cx="2566105" cy="36512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B60304-C958-4A05-BF4B-1ECE266EA7C3}"/>
                  </a:ext>
                </a:extLst>
              </p:cNvPr>
              <p:cNvSpPr/>
              <p:nvPr userDrawn="1"/>
            </p:nvSpPr>
            <p:spPr>
              <a:xfrm>
                <a:off x="2566105" y="6492875"/>
                <a:ext cx="1600200" cy="3651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5BD69C-B4B2-4634-86D3-5EE0602EBEE3}"/>
                  </a:ext>
                </a:extLst>
              </p:cNvPr>
              <p:cNvSpPr/>
              <p:nvPr userDrawn="1"/>
            </p:nvSpPr>
            <p:spPr>
              <a:xfrm>
                <a:off x="4166305" y="-3"/>
                <a:ext cx="7995533" cy="3651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77A5E6C-38DF-4522-B49F-937BF27B9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7" y="914401"/>
            <a:ext cx="8584120" cy="37537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n-lt"/>
              </a:defRPr>
            </a:lvl2pPr>
            <a:lvl3pPr>
              <a:defRPr sz="1050">
                <a:solidFill>
                  <a:schemeClr val="accent5"/>
                </a:solidFill>
                <a:latin typeface="+mn-lt"/>
              </a:defRPr>
            </a:lvl3pPr>
            <a:lvl4pPr>
              <a:defRPr sz="900">
                <a:solidFill>
                  <a:schemeClr val="accent5"/>
                </a:solidFill>
                <a:latin typeface="+mn-lt"/>
              </a:defRPr>
            </a:lvl4pPr>
            <a:lvl5pPr>
              <a:defRPr sz="9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361ED30-0808-43E9-97E9-904A0745D39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89704" y="4663216"/>
            <a:ext cx="8586844" cy="19620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j-lt"/>
              </a:defRPr>
            </a:lvl2pPr>
            <a:lvl3pPr>
              <a:defRPr sz="1050">
                <a:solidFill>
                  <a:schemeClr val="accent5"/>
                </a:solidFill>
                <a:latin typeface="+mj-lt"/>
              </a:defRPr>
            </a:lvl3pPr>
            <a:lvl4pPr>
              <a:defRPr sz="900">
                <a:solidFill>
                  <a:schemeClr val="accent5"/>
                </a:solidFill>
                <a:latin typeface="+mj-lt"/>
              </a:defRPr>
            </a:lvl4pPr>
            <a:lvl5pPr>
              <a:defRPr sz="900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/>
              <a:t>NOTES: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A57C06-EAA1-4D02-B1ED-1A149906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03" y="342900"/>
            <a:ext cx="8708344" cy="459486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algn="l">
              <a:lnSpc>
                <a:spcPct val="100000"/>
              </a:lnSpc>
              <a:defRPr sz="24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074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0FD6DF2-D0CA-4115-A54E-DA84529766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008" y="1771650"/>
            <a:ext cx="4097654" cy="468626"/>
          </a:xfrm>
          <a:prstGeom prst="rect">
            <a:avLst/>
          </a:prstGeom>
        </p:spPr>
        <p:txBody>
          <a:bodyPr lIns="91438" tIns="0" rIns="91438" bIns="0" anchor="b" anchorCtr="0">
            <a:noAutofit/>
          </a:bodyPr>
          <a:lstStyle>
            <a:lvl1pPr algn="l">
              <a:defRPr sz="30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9FF07F-1B95-4AF4-8026-1D2A9F3365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842" y="114300"/>
            <a:ext cx="229167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9644E0-65C0-4254-88FD-02266A2F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300" y="114300"/>
            <a:ext cx="4040362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63F22C-B2F4-4306-90E6-DC823F3B4DE5}"/>
              </a:ext>
            </a:extLst>
          </p:cNvPr>
          <p:cNvCxnSpPr/>
          <p:nvPr userDrawn="1"/>
        </p:nvCxnSpPr>
        <p:spPr>
          <a:xfrm>
            <a:off x="361654" y="114300"/>
            <a:ext cx="0" cy="228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137F038-B46A-439D-832D-48266D49563F}"/>
              </a:ext>
            </a:extLst>
          </p:cNvPr>
          <p:cNvSpPr/>
          <p:nvPr userDrawn="1"/>
        </p:nvSpPr>
        <p:spPr>
          <a:xfrm>
            <a:off x="3132478" y="4970376"/>
            <a:ext cx="6011522" cy="173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E85ECF-157F-4B87-970D-31DC3B03A43E}"/>
              </a:ext>
            </a:extLst>
          </p:cNvPr>
          <p:cNvSpPr/>
          <p:nvPr userDrawn="1"/>
        </p:nvSpPr>
        <p:spPr>
          <a:xfrm>
            <a:off x="0" y="4970377"/>
            <a:ext cx="1929352" cy="173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675EAA-AAD5-45C9-90E8-516620D3E66E}"/>
              </a:ext>
            </a:extLst>
          </p:cNvPr>
          <p:cNvSpPr/>
          <p:nvPr userDrawn="1"/>
        </p:nvSpPr>
        <p:spPr>
          <a:xfrm>
            <a:off x="1929352" y="4970376"/>
            <a:ext cx="1203126" cy="1731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C919BC0-CF70-4B88-8730-65A9190809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42196" y="4696912"/>
            <a:ext cx="8450388" cy="19620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j-lt"/>
              </a:defRPr>
            </a:lvl2pPr>
            <a:lvl3pPr>
              <a:defRPr sz="1050">
                <a:solidFill>
                  <a:schemeClr val="accent5"/>
                </a:solidFill>
                <a:latin typeface="+mj-lt"/>
              </a:defRPr>
            </a:lvl3pPr>
            <a:lvl4pPr>
              <a:defRPr sz="900">
                <a:solidFill>
                  <a:schemeClr val="accent5"/>
                </a:solidFill>
                <a:latin typeface="+mj-lt"/>
              </a:defRPr>
            </a:lvl4pPr>
            <a:lvl5pPr>
              <a:defRPr sz="900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/>
              <a:t>NOTES: 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A1434102-D14A-4C57-B443-F6C81B0E20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245" y="4984805"/>
            <a:ext cx="947050" cy="14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3" tIns="25717" rIns="51433" bIns="25717"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>
                <a:solidFill>
                  <a:schemeClr val="bg1"/>
                </a:solidFill>
                <a:latin typeface="+mn-lt"/>
                <a:ea typeface="ヒラギノ角ゴ Pro W3" pitchFamily="-112" charset="-128"/>
                <a:cs typeface="Segoe UI" pitchFamily="34" charset="0"/>
              </a:rPr>
              <a:t>©2021 LEAVITT PARTNERS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8CE65B-6770-468D-8901-6450926B74A6}"/>
              </a:ext>
            </a:extLst>
          </p:cNvPr>
          <p:cNvSpPr txBox="1"/>
          <p:nvPr userDrawn="1"/>
        </p:nvSpPr>
        <p:spPr>
          <a:xfrm>
            <a:off x="8692583" y="4970378"/>
            <a:ext cx="283964" cy="173188"/>
          </a:xfrm>
          <a:prstGeom prst="rect">
            <a:avLst/>
          </a:prstGeom>
          <a:noFill/>
        </p:spPr>
        <p:txBody>
          <a:bodyPr wrap="square" lIns="51433" tIns="25717" rIns="51433" bIns="25717" rtlCol="0">
            <a:spAutoFit/>
          </a:bodyPr>
          <a:lstStyle/>
          <a:p>
            <a:pPr algn="r" defTabSz="514350"/>
            <a:fld id="{879E2ECD-52C4-4036-9BD3-F4AEC1C18931}" type="slidenum">
              <a:rPr lang="en-US" sz="788">
                <a:solidFill>
                  <a:schemeClr val="bg1"/>
                </a:solidFill>
                <a:latin typeface="+mn-lt"/>
              </a:rPr>
              <a:pPr algn="r" defTabSz="514350"/>
              <a:t>‹#›</a:t>
            </a:fld>
            <a:endParaRPr lang="en-US" sz="788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3F11EB9-B232-4858-B6FF-0CB61019DC9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33009" y="2356855"/>
            <a:ext cx="4123095" cy="2311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n-lt"/>
              </a:defRPr>
            </a:lvl2pPr>
            <a:lvl3pPr>
              <a:defRPr sz="1050">
                <a:solidFill>
                  <a:schemeClr val="accent5"/>
                </a:solidFill>
                <a:latin typeface="+mn-lt"/>
              </a:defRPr>
            </a:lvl3pPr>
            <a:lvl4pPr>
              <a:defRPr sz="900">
                <a:solidFill>
                  <a:schemeClr val="accent5"/>
                </a:solidFill>
                <a:latin typeface="+mn-lt"/>
              </a:defRPr>
            </a:lvl4pPr>
            <a:lvl5pPr>
              <a:defRPr sz="9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1200C0A-745A-4349-8C39-752627B4B44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846946" y="342901"/>
            <a:ext cx="4123095" cy="4325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n-lt"/>
              </a:defRPr>
            </a:lvl2pPr>
            <a:lvl3pPr>
              <a:defRPr sz="1050">
                <a:solidFill>
                  <a:schemeClr val="accent5"/>
                </a:solidFill>
                <a:latin typeface="+mn-lt"/>
              </a:defRPr>
            </a:lvl3pPr>
            <a:lvl4pPr>
              <a:defRPr sz="900">
                <a:solidFill>
                  <a:schemeClr val="accent5"/>
                </a:solidFill>
                <a:latin typeface="+mn-lt"/>
              </a:defRPr>
            </a:lvl4pPr>
            <a:lvl5pPr>
              <a:defRPr sz="9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F1C50B-4BEA-4891-A6E6-F617A77AFD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29688" y="4725777"/>
            <a:ext cx="1718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1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60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30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70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</p:sldLayoutIdLst>
  <p:hf hdr="0" ftr="0" dt="0"/>
  <p:txStyles>
    <p:titleStyle>
      <a:lvl1pPr algn="l" defTabSz="513065" rtl="0" eaLnBrk="1" latinLnBrk="0" hangingPunct="1">
        <a:lnSpc>
          <a:spcPct val="90000"/>
        </a:lnSpc>
        <a:spcBef>
          <a:spcPct val="0"/>
        </a:spcBef>
        <a:buNone/>
        <a:defRPr sz="24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66" indent="-128266" algn="l" defTabSz="513065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384798" indent="-128266" algn="l" defTabSz="51306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46" kern="1200">
          <a:solidFill>
            <a:schemeClr val="tx1"/>
          </a:solidFill>
          <a:latin typeface="+mn-lt"/>
          <a:ea typeface="+mn-ea"/>
          <a:cs typeface="+mn-cs"/>
        </a:defRPr>
      </a:lvl2pPr>
      <a:lvl3pPr marL="641330" indent="-128266" algn="l" defTabSz="51306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3pPr>
      <a:lvl4pPr marL="897863" indent="-128266" algn="l" defTabSz="51306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48" kern="1200">
          <a:solidFill>
            <a:schemeClr val="tx1"/>
          </a:solidFill>
          <a:latin typeface="+mn-lt"/>
          <a:ea typeface="+mn-ea"/>
          <a:cs typeface="+mn-cs"/>
        </a:defRPr>
      </a:lvl4pPr>
      <a:lvl5pPr marL="1154394" indent="-128266" algn="l" defTabSz="51306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48" kern="1200">
          <a:solidFill>
            <a:schemeClr val="tx1"/>
          </a:solidFill>
          <a:latin typeface="+mn-lt"/>
          <a:ea typeface="+mn-ea"/>
          <a:cs typeface="+mn-cs"/>
        </a:defRPr>
      </a:lvl5pPr>
      <a:lvl6pPr marL="1410926" indent="-128266" algn="l" defTabSz="51306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48" kern="1200">
          <a:solidFill>
            <a:schemeClr val="tx1"/>
          </a:solidFill>
          <a:latin typeface="+mn-lt"/>
          <a:ea typeface="+mn-ea"/>
          <a:cs typeface="+mn-cs"/>
        </a:defRPr>
      </a:lvl6pPr>
      <a:lvl7pPr marL="1667459" indent="-128266" algn="l" defTabSz="51306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48" kern="1200">
          <a:solidFill>
            <a:schemeClr val="tx1"/>
          </a:solidFill>
          <a:latin typeface="+mn-lt"/>
          <a:ea typeface="+mn-ea"/>
          <a:cs typeface="+mn-cs"/>
        </a:defRPr>
      </a:lvl7pPr>
      <a:lvl8pPr marL="1923991" indent="-128266" algn="l" defTabSz="51306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48" kern="1200">
          <a:solidFill>
            <a:schemeClr val="tx1"/>
          </a:solidFill>
          <a:latin typeface="+mn-lt"/>
          <a:ea typeface="+mn-ea"/>
          <a:cs typeface="+mn-cs"/>
        </a:defRPr>
      </a:lvl8pPr>
      <a:lvl9pPr marL="2180522" indent="-128266" algn="l" defTabSz="51306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06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1pPr>
      <a:lvl2pPr marL="256532" algn="l" defTabSz="51306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2pPr>
      <a:lvl3pPr marL="513065" algn="l" defTabSz="51306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3pPr>
      <a:lvl4pPr marL="769596" algn="l" defTabSz="51306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4pPr>
      <a:lvl5pPr marL="1026128" algn="l" defTabSz="51306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5pPr>
      <a:lvl6pPr marL="1282661" algn="l" defTabSz="51306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6pPr>
      <a:lvl7pPr marL="1539193" algn="l" defTabSz="51306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7pPr>
      <a:lvl8pPr marL="1795724" algn="l" defTabSz="51306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8pPr>
      <a:lvl9pPr marL="2052257" algn="l" defTabSz="51306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nicdisease.org/diabetes/training-and-technical-assistance/medicare-dpp-technical-assistanc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veragetoolkit.org/" TargetMode="External"/><Relationship Id="rId2" Type="http://schemas.openxmlformats.org/officeDocument/2006/relationships/hyperlink" Target="https://coveragetoolkit.org/mdpp-implementation-resources/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chronicdisease.org/diabetes/training-and-technical-assistance/medicare-dpp-technical-assistanc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D99BC-738B-9E40-BD36-EE0607F402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Enrollment Planning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55893-4B8F-BF4A-9780-5F1010D53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463" y="3761660"/>
            <a:ext cx="5901199" cy="344601"/>
          </a:xfrm>
        </p:spPr>
        <p:txBody>
          <a:bodyPr>
            <a:normAutofit/>
          </a:bodyPr>
          <a:lstStyle/>
          <a:p>
            <a:r>
              <a:rPr lang="en-US" dirty="0">
                <a:latin typeface="Verdana"/>
                <a:ea typeface="Verdana"/>
                <a:cs typeface="Verdana"/>
              </a:rPr>
              <a:t>Mdpp Beneficiary Enrollment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6D21E1-37E8-45A4-A363-F5B79D22CD09}"/>
              </a:ext>
            </a:extLst>
          </p:cNvPr>
          <p:cNvSpPr txBox="1"/>
          <p:nvPr/>
        </p:nvSpPr>
        <p:spPr>
          <a:xfrm>
            <a:off x="124504" y="226712"/>
            <a:ext cx="8816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3560"/>
                </a:solidFill>
                <a:effectLst/>
                <a:uLnTx/>
                <a:uFillTx/>
                <a:latin typeface="+mj-lt"/>
              </a:rPr>
              <a:t>Medicare Diabetes Prevention Program (MDPP) </a:t>
            </a:r>
            <a:r>
              <a:rPr lang="en-US" sz="2400" b="1" dirty="0">
                <a:solidFill>
                  <a:srgbClr val="193560"/>
                </a:solidFill>
                <a:latin typeface="+mj-lt"/>
              </a:rPr>
              <a:t>Enrollment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3560"/>
                </a:solidFill>
                <a:effectLst/>
                <a:uLnTx/>
                <a:uFillTx/>
                <a:latin typeface="+mj-lt"/>
              </a:rPr>
              <a:t>Plan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2C3B3-40E2-62C6-1573-F077C4A164D1}"/>
              </a:ext>
            </a:extLst>
          </p:cNvPr>
          <p:cNvSpPr txBox="1"/>
          <p:nvPr/>
        </p:nvSpPr>
        <p:spPr>
          <a:xfrm>
            <a:off x="393700" y="813833"/>
            <a:ext cx="84201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This planning template was developed to help guide programs in designing an individualized</a:t>
            </a:r>
            <a:r>
              <a:rPr lang="en-US" sz="14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MDPP implementation plan to increase beneficiary enrollment using three key activities to help achieve enrollment goals.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5F7C0F-4DA2-B5CA-177C-D71CD8DF2C6D}"/>
              </a:ext>
            </a:extLst>
          </p:cNvPr>
          <p:cNvSpPr txBox="1"/>
          <p:nvPr/>
        </p:nvSpPr>
        <p:spPr>
          <a:xfrm>
            <a:off x="6776999" y="4800879"/>
            <a:ext cx="235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3B3B3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Content last updated: </a:t>
            </a:r>
            <a:r>
              <a:rPr lang="en-US" sz="1200" dirty="0">
                <a:solidFill>
                  <a:srgbClr val="B3B3B3">
                    <a:lumMod val="50000"/>
                  </a:srgbClr>
                </a:solidFill>
                <a:latin typeface="Calibri Light"/>
              </a:rPr>
              <a:t>Dec 2024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B3B3B3">
                  <a:lumMod val="50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6B6755-6E9C-6424-D1EE-A5D19EE3875B}"/>
              </a:ext>
            </a:extLst>
          </p:cNvPr>
          <p:cNvSpPr txBox="1"/>
          <p:nvPr/>
        </p:nvSpPr>
        <p:spPr>
          <a:xfrm>
            <a:off x="892893" y="1516290"/>
            <a:ext cx="7062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The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Building Capacity for Public and Private Payer Coverage of the National Diabetes Prevention Program Lifestyle Change Program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project is supported by the Centers for Disease Control and Prevention (CDC) of the U.S. Department of Health and Human Services (HHS) as part of a financial assistance award totaling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$4.3 million for grant year 5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with 100 percent funded by CDC/HHS. The contents are those of author(s) and do not necessarily represent the official views of, nor an endorsement, by CDC/HHS, or the U.S. Government.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0B5D5-5E0E-A90C-EA22-E0814100B37A}"/>
              </a:ext>
            </a:extLst>
          </p:cNvPr>
          <p:cNvSpPr txBox="1"/>
          <p:nvPr/>
        </p:nvSpPr>
        <p:spPr>
          <a:xfrm>
            <a:off x="582178" y="2320298"/>
            <a:ext cx="7979644" cy="1200329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</a:rPr>
              <a:t>If you require this document in an alternative format, such as larger print or a contrasted  background, please contact NACDD’s Communications Department at </a:t>
            </a:r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publications@chronicdisease.org</a:t>
            </a:r>
            <a:r>
              <a:rPr lang="en-US" sz="1800" dirty="0">
                <a:effectLst/>
                <a:latin typeface="Calibri" panose="020F0502020204030204" pitchFamily="34" charset="0"/>
              </a:rPr>
              <a:t>. </a:t>
            </a:r>
            <a:br>
              <a:rPr lang="en-US" sz="1800" dirty="0">
                <a:effectLst/>
                <a:latin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</a:rPr>
              <a:t>Alternate formats can be made available within two weeks of a request.</a:t>
            </a:r>
          </a:p>
        </p:txBody>
      </p:sp>
    </p:spTree>
    <p:extLst>
      <p:ext uri="{BB962C8B-B14F-4D97-AF65-F5344CB8AC3E}">
        <p14:creationId xmlns:p14="http://schemas.microsoft.com/office/powerpoint/2010/main" val="324742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6467-C6A6-43D3-956C-0228F6CDB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this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16BB-228A-44AF-A5EC-6727C582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56" y="635000"/>
            <a:ext cx="8893147" cy="4284958"/>
          </a:xfrm>
        </p:spPr>
        <p:txBody>
          <a:bodyPr/>
          <a:lstStyle/>
          <a:p>
            <a:r>
              <a:rPr lang="en-US" sz="1600" dirty="0"/>
              <a:t>Included in the MDPP Enrollment Plan are three key initiatives from NACDD’s MDPP Enrollment Project*: </a:t>
            </a:r>
            <a:r>
              <a:rPr lang="en-US" sz="1600" b="1" dirty="0">
                <a:solidFill>
                  <a:srgbClr val="7030A0"/>
                </a:solidFill>
              </a:rPr>
              <a:t>1) Implementing Marketing Campaigns,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2) Increasing Physician Referrals,</a:t>
            </a:r>
            <a:r>
              <a:rPr lang="en-US" sz="1600" dirty="0">
                <a:solidFill>
                  <a:srgbClr val="FF0066"/>
                </a:solidFill>
              </a:rPr>
              <a:t> </a:t>
            </a:r>
            <a:r>
              <a:rPr lang="en-US" sz="1600" b="1" dirty="0">
                <a:solidFill>
                  <a:srgbClr val="DD8D23"/>
                </a:solidFill>
              </a:rPr>
              <a:t>3) Launching Cohorts</a:t>
            </a:r>
            <a:r>
              <a:rPr lang="en-US" sz="1600" dirty="0">
                <a:solidFill>
                  <a:srgbClr val="DD8D23"/>
                </a:solidFill>
              </a:rPr>
              <a:t>. </a:t>
            </a:r>
            <a:r>
              <a:rPr lang="en-US" sz="1600" dirty="0">
                <a:solidFill>
                  <a:srgbClr val="002060"/>
                </a:solidFill>
              </a:rPr>
              <a:t>For each of these initiatives, color-coded boxes with initiative specific activities </a:t>
            </a:r>
            <a:r>
              <a:rPr lang="en-US" sz="1600" dirty="0"/>
              <a:t>have been added on the left and right sides of the Gantt chart on Slide 5 (scroll left and right to find the boxes).</a:t>
            </a:r>
          </a:p>
          <a:p>
            <a:r>
              <a:rPr lang="en-US" sz="1600" b="1" dirty="0"/>
              <a:t>Instructions: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Update the header of the chart with information about your project:</a:t>
            </a:r>
          </a:p>
          <a:p>
            <a:pPr marL="984230" lvl="2" indent="-342900"/>
            <a:r>
              <a:rPr lang="en-US" sz="1600" b="1" dirty="0"/>
              <a:t>Title </a:t>
            </a:r>
          </a:p>
          <a:p>
            <a:pPr marL="984230" lvl="2" indent="-342900"/>
            <a:r>
              <a:rPr lang="en-US" sz="1600" b="1" dirty="0"/>
              <a:t>Estimated date </a:t>
            </a:r>
          </a:p>
          <a:p>
            <a:pPr marL="984230" lvl="2" indent="-342900"/>
            <a:r>
              <a:rPr lang="en-US" sz="1600" b="1" dirty="0"/>
              <a:t>Goals for the number of MDPP participants </a:t>
            </a:r>
            <a:r>
              <a:rPr lang="en-US" sz="1600" b="1" dirty="0">
                <a:solidFill>
                  <a:srgbClr val="7030A0"/>
                </a:solidFill>
              </a:rPr>
              <a:t>reached/</a:t>
            </a:r>
            <a:r>
              <a:rPr lang="en-US" sz="1600" b="1" dirty="0">
                <a:solidFill>
                  <a:schemeClr val="accent3"/>
                </a:solidFill>
              </a:rPr>
              <a:t>referred/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DD8D23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enrolled</a:t>
            </a:r>
            <a:endParaRPr lang="en-US" sz="1000" b="1" dirty="0">
              <a:solidFill>
                <a:srgbClr val="DD8D2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In the activity boxes on the left and right of the Gantt chart, delete the sample content and replace it with actual activity information and/or goal metrics for your organization. (For more information on what to include, please see the next slide).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“Drag and drop” the completed boxes from the sides into the calendar to create a tailored timeline and process overview for your project (see slide 6 for an example chart). </a:t>
            </a:r>
          </a:p>
          <a:p>
            <a:pPr marL="971550" lvl="1" indent="-336550"/>
            <a:r>
              <a:rPr lang="en-US" sz="1400" dirty="0"/>
              <a:t>Adjust the width of the boxes to align with the amount of time needed. </a:t>
            </a:r>
          </a:p>
          <a:p>
            <a:pPr marL="971550" lvl="1" indent="-336550"/>
            <a:r>
              <a:rPr lang="en-US" sz="1400" dirty="0"/>
              <a:t>The </a:t>
            </a:r>
            <a:r>
              <a:rPr lang="en-US" sz="1400" b="1" dirty="0">
                <a:solidFill>
                  <a:srgbClr val="DD8D23"/>
                </a:solidFill>
              </a:rPr>
              <a:t>“cohort” </a:t>
            </a:r>
            <a:r>
              <a:rPr lang="en-US" sz="1400" dirty="0"/>
              <a:t>boxes should be shown only in the month that they start. </a:t>
            </a:r>
          </a:p>
          <a:p>
            <a:pPr marL="971550" lvl="1" indent="-336550"/>
            <a:r>
              <a:rPr lang="en-US" sz="1400" dirty="0"/>
              <a:t>Activity boxes may overlap (i.e., multiple activities may occur at the same time).</a:t>
            </a:r>
            <a:endParaRPr lang="en-US" sz="1100" dirty="0"/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4140D-9FBC-2ED7-A3CA-314B6C2F3CD4}"/>
              </a:ext>
            </a:extLst>
          </p:cNvPr>
          <p:cNvSpPr txBox="1"/>
          <p:nvPr/>
        </p:nvSpPr>
        <p:spPr>
          <a:xfrm>
            <a:off x="6675081" y="4002420"/>
            <a:ext cx="24018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5"/>
                </a:solidFill>
              </a:rPr>
              <a:t>*More information about the MDPP Enrollment Project: </a:t>
            </a:r>
            <a:r>
              <a:rPr lang="en-US" sz="1000" dirty="0">
                <a:solidFill>
                  <a:schemeClr val="accent5"/>
                </a:solidFill>
                <a:hlinkClick r:id="rId3"/>
              </a:rPr>
              <a:t>https://chronicdisease.org/diabetes/training-and-technical-assistance/medicare-dpp-technical-assistance/</a:t>
            </a:r>
            <a:r>
              <a:rPr lang="en-US" sz="1000" dirty="0">
                <a:solidFill>
                  <a:schemeClr val="accent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435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6ED36-40CD-40A2-922D-B03DD5C7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68" y="110487"/>
            <a:ext cx="8154515" cy="468626"/>
          </a:xfrm>
        </p:spPr>
        <p:txBody>
          <a:bodyPr/>
          <a:lstStyle/>
          <a:p>
            <a:r>
              <a:rPr lang="en-US" dirty="0"/>
              <a:t>Information to Include in the Activity Boxes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71CEC-6A7D-4D4F-998C-EB06F7D2D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96" y="425720"/>
            <a:ext cx="8939816" cy="4515371"/>
          </a:xfrm>
        </p:spPr>
        <p:txBody>
          <a:bodyPr/>
          <a:lstStyle/>
          <a:p>
            <a:endParaRPr lang="en-US" sz="1050" dirty="0">
              <a:solidFill>
                <a:srgbClr val="DD8D23"/>
              </a:solidFill>
            </a:endParaRPr>
          </a:p>
          <a:p>
            <a:r>
              <a:rPr lang="en-US" sz="1800" b="1" dirty="0">
                <a:solidFill>
                  <a:srgbClr val="7030A0"/>
                </a:solidFill>
              </a:rPr>
              <a:t>1) MDPP Marketing Campaigns </a:t>
            </a:r>
            <a:r>
              <a:rPr lang="en-US" sz="1800" dirty="0">
                <a:solidFill>
                  <a:srgbClr val="7030A0"/>
                </a:solidFill>
              </a:rPr>
              <a:t>(fill in and place Marketing boxes on the calendar)</a:t>
            </a:r>
          </a:p>
          <a:p>
            <a:pPr marL="670548" lvl="1" indent="-285750"/>
            <a:r>
              <a:rPr lang="en-US" sz="1400" b="1" dirty="0">
                <a:solidFill>
                  <a:srgbClr val="7030A0"/>
                </a:solidFill>
              </a:rPr>
              <a:t>Include the start date and estimate the number of people to be reached, materials to be used, and/or goals. </a:t>
            </a:r>
            <a:r>
              <a:rPr lang="en-US" sz="1400" dirty="0">
                <a:solidFill>
                  <a:srgbClr val="7030A0"/>
                </a:solidFill>
              </a:rPr>
              <a:t>Examples:</a:t>
            </a:r>
          </a:p>
          <a:p>
            <a:pPr marL="869930" lvl="2" indent="-22860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7030A0"/>
                </a:solidFill>
              </a:rPr>
              <a:t>Direct mail outreach to eligible beneficiaries (</a:t>
            </a:r>
            <a:r>
              <a:rPr lang="en-US" sz="1200" i="1" dirty="0">
                <a:solidFill>
                  <a:srgbClr val="7030A0"/>
                </a:solidFill>
              </a:rPr>
              <a:t>include a description of the flyer to be used and the intended audience</a:t>
            </a:r>
            <a:r>
              <a:rPr lang="en-US" sz="1200" dirty="0">
                <a:solidFill>
                  <a:srgbClr val="7030A0"/>
                </a:solidFill>
              </a:rPr>
              <a:t>)- 500 mailers</a:t>
            </a:r>
          </a:p>
          <a:p>
            <a:pPr marL="869930" lvl="2" indent="-22860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7030A0"/>
                </a:solidFill>
              </a:rPr>
              <a:t>Place MDPP flyers with local businesses/community centers- print 5,000 flyers</a:t>
            </a:r>
          </a:p>
          <a:p>
            <a:pPr marL="869930" lvl="2" indent="-22860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7030A0"/>
                </a:solidFill>
              </a:rPr>
              <a:t>Engage local senior centers to set up information tables and conduct prediabetes risk screenings- 3 senior centers- goal to talk to 25 seniors at each center</a:t>
            </a:r>
            <a:endParaRPr lang="en-US" sz="1100" dirty="0">
              <a:solidFill>
                <a:srgbClr val="7030A0"/>
              </a:solidFill>
            </a:endParaRPr>
          </a:p>
          <a:p>
            <a:pPr lvl="2" indent="0">
              <a:buNone/>
            </a:pPr>
            <a:endParaRPr lang="en-US" sz="1200" dirty="0">
              <a:solidFill>
                <a:srgbClr val="FF0066"/>
              </a:solidFill>
            </a:endParaRPr>
          </a:p>
          <a:p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2) MDPP Physician Referrals Initiatives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(fill in and place Referrals boxes on the calendar)</a:t>
            </a:r>
          </a:p>
          <a:p>
            <a:pPr marL="670548" lvl="1" indent="-285750"/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Include a description of the initiative and the goals for referrals. If possible, include the number of estimated referrals each activity might yield. (Note: Referral to enrollment conversion is projected at approximately 15%-25%).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Examples:</a:t>
            </a:r>
          </a:p>
          <a:p>
            <a:pPr marL="812780" lvl="2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Meet with physicians, clinical care teams, and/or clinical population health managers – goal of educating 10 practices</a:t>
            </a:r>
          </a:p>
          <a:p>
            <a:pPr marL="812780" lvl="2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Host an MDPP Lunch and Learn for physicians or clinical care teams – goal of 10 people joining per event</a:t>
            </a:r>
          </a:p>
          <a:p>
            <a:pPr marL="812780" lvl="2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Promote MDPP referrals through emails, calls/ texts, or door-to-door physician office visits- goal of 3 new physicians referring</a:t>
            </a:r>
          </a:p>
          <a:p>
            <a:pPr marL="812780" lvl="2" indent="-171450">
              <a:buFont typeface="Courier New" panose="02070309020205020404" pitchFamily="49" charset="0"/>
              <a:buChar char="o"/>
            </a:pPr>
            <a:endParaRPr lang="en-US" sz="1200" i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800" b="1" dirty="0">
                <a:solidFill>
                  <a:srgbClr val="DD8D23"/>
                </a:solidFill>
              </a:rPr>
              <a:t>3</a:t>
            </a:r>
            <a:r>
              <a:rPr lang="en-US" sz="1800" b="1" dirty="0">
                <a:solidFill>
                  <a:schemeClr val="accent4"/>
                </a:solidFill>
              </a:rPr>
              <a:t>) </a:t>
            </a:r>
            <a:r>
              <a:rPr lang="en-US" sz="1800" b="1" dirty="0">
                <a:solidFill>
                  <a:srgbClr val="DD8D23"/>
                </a:solidFill>
              </a:rPr>
              <a:t>MDPP/National DPP Cohorts </a:t>
            </a:r>
            <a:r>
              <a:rPr lang="en-US" sz="1800" dirty="0">
                <a:solidFill>
                  <a:srgbClr val="DD8D23"/>
                </a:solidFill>
              </a:rPr>
              <a:t>(fill in and place Cohort boxes on the calendar)</a:t>
            </a:r>
          </a:p>
          <a:p>
            <a:pPr marL="670548" lvl="1" indent="-285750"/>
            <a:r>
              <a:rPr lang="en-US" sz="1400" b="1" dirty="0">
                <a:solidFill>
                  <a:srgbClr val="DD8D23"/>
                </a:solidFill>
              </a:rPr>
              <a:t>Include the start date and estimate the number of </a:t>
            </a:r>
            <a:r>
              <a:rPr lang="en-US" sz="1400" b="1" u="sng" dirty="0">
                <a:solidFill>
                  <a:srgbClr val="DD8D23"/>
                </a:solidFill>
              </a:rPr>
              <a:t>MDPP</a:t>
            </a:r>
            <a:r>
              <a:rPr lang="en-US" sz="1400" b="1" dirty="0">
                <a:solidFill>
                  <a:srgbClr val="DD8D23"/>
                </a:solidFill>
              </a:rPr>
              <a:t> participants only for each cohort (even if you have mixed cohorts.)</a:t>
            </a:r>
          </a:p>
          <a:p>
            <a:pPr marL="812780" lvl="2" indent="-171450">
              <a:buFont typeface="Courier New" panose="02070309020205020404" pitchFamily="49" charset="0"/>
              <a:buChar char="o"/>
            </a:pPr>
            <a:endParaRPr lang="en-US" sz="1200" i="1" dirty="0">
              <a:solidFill>
                <a:schemeClr val="accent3">
                  <a:lumMod val="75000"/>
                </a:schemeClr>
              </a:solidFill>
            </a:endParaRPr>
          </a:p>
          <a:p>
            <a:pPr marL="812780" lvl="2" indent="-171450">
              <a:buFont typeface="Courier New" panose="02070309020205020404" pitchFamily="49" charset="0"/>
              <a:buChar char="o"/>
            </a:pPr>
            <a:endParaRPr lang="en-US" sz="1200" i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26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EF6859-FA54-4577-0F51-EC0561D18FBC}"/>
              </a:ext>
            </a:extLst>
          </p:cNvPr>
          <p:cNvSpPr/>
          <p:nvPr/>
        </p:nvSpPr>
        <p:spPr>
          <a:xfrm>
            <a:off x="-2404395" y="2683514"/>
            <a:ext cx="2295075" cy="661958"/>
          </a:xfrm>
          <a:prstGeom prst="rect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/>
                </a:solidFill>
                <a:latin typeface="Calibri Light" panose="020F0302020204030204" pitchFamily="34" charset="0"/>
              </a:rPr>
              <a:t>Marketing Campaign #2 </a:t>
            </a:r>
            <a:endParaRPr lang="en-US" sz="800" b="1" i="0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/>
                </a:solidFill>
                <a:latin typeface="Calibri Light" panose="020F0302020204030204" pitchFamily="34" charset="0"/>
              </a:rPr>
              <a:t>*INCLUDE DETAILS*</a:t>
            </a:r>
            <a:endParaRPr lang="en-US" sz="800" b="1" i="0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15537A-C223-9FA0-5187-07A8C4290741}"/>
              </a:ext>
            </a:extLst>
          </p:cNvPr>
          <p:cNvSpPr/>
          <p:nvPr/>
        </p:nvSpPr>
        <p:spPr>
          <a:xfrm>
            <a:off x="-2198761" y="1950589"/>
            <a:ext cx="1740017" cy="661958"/>
          </a:xfrm>
          <a:prstGeom prst="rect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Marketing Campaign #1</a:t>
            </a:r>
          </a:p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/>
                </a:solidFill>
                <a:latin typeface="Calibri Light" panose="020F0302020204030204" pitchFamily="34" charset="0"/>
              </a:rPr>
              <a:t>*INCLUDE Details* (Details could include updating website, direct mailer, goals of # of connections or # of eligible participants identified)</a:t>
            </a:r>
            <a:endParaRPr lang="en-US" sz="800" b="0" i="0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C5F58E-9F7B-F520-DE27-516729985282}"/>
              </a:ext>
            </a:extLst>
          </p:cNvPr>
          <p:cNvSpPr/>
          <p:nvPr/>
        </p:nvSpPr>
        <p:spPr>
          <a:xfrm>
            <a:off x="-1227725" y="3433171"/>
            <a:ext cx="1118405" cy="661958"/>
          </a:xfrm>
          <a:prstGeom prst="rect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086">
              <a:defRPr/>
            </a:pPr>
            <a:r>
              <a:rPr lang="en-US" sz="800" b="0" i="1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Fill in your own step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1705D-1D0E-6B94-AFAC-9E630221CD42}"/>
              </a:ext>
            </a:extLst>
          </p:cNvPr>
          <p:cNvSpPr/>
          <p:nvPr/>
        </p:nvSpPr>
        <p:spPr>
          <a:xfrm>
            <a:off x="9212750" y="523060"/>
            <a:ext cx="2533297" cy="661958"/>
          </a:xfrm>
          <a:prstGeom prst="rect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/>
                </a:solidFill>
              </a:rPr>
              <a:t>Physician Referral Initiatives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 kern="1200" noProof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6B1461-73D2-131B-5E38-D3915AB5B2CC}"/>
              </a:ext>
            </a:extLst>
          </p:cNvPr>
          <p:cNvSpPr/>
          <p:nvPr/>
        </p:nvSpPr>
        <p:spPr>
          <a:xfrm>
            <a:off x="10573238" y="1303195"/>
            <a:ext cx="1221566" cy="661958"/>
          </a:xfrm>
          <a:prstGeom prst="rect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defRPr/>
            </a:pPr>
            <a:r>
              <a:rPr lang="en-US" sz="800" b="0" i="1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Fill in your own </a:t>
            </a:r>
            <a:r>
              <a:rPr lang="en-US" sz="800" i="1" dirty="0">
                <a:solidFill>
                  <a:schemeClr val="bg1"/>
                </a:solidFill>
                <a:latin typeface="Calibri Light" panose="020F0302020204030204" pitchFamily="34" charset="0"/>
              </a:rPr>
              <a:t>referral initiative</a:t>
            </a:r>
            <a:endParaRPr lang="en-US" sz="800" b="0" i="1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F26175-4362-8FB0-D4BF-4A256B38E37A}"/>
              </a:ext>
            </a:extLst>
          </p:cNvPr>
          <p:cNvSpPr/>
          <p:nvPr/>
        </p:nvSpPr>
        <p:spPr>
          <a:xfrm>
            <a:off x="-1227725" y="4186035"/>
            <a:ext cx="1118405" cy="661958"/>
          </a:xfrm>
          <a:prstGeom prst="rect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1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Fill in your own step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29AC61-9989-C0C2-5C85-8C2D79E16392}"/>
              </a:ext>
            </a:extLst>
          </p:cNvPr>
          <p:cNvSpPr/>
          <p:nvPr/>
        </p:nvSpPr>
        <p:spPr>
          <a:xfrm>
            <a:off x="10597081" y="2082870"/>
            <a:ext cx="1173879" cy="661958"/>
          </a:xfrm>
          <a:prstGeom prst="rect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defRPr/>
            </a:pPr>
            <a:r>
              <a:rPr lang="en-US" sz="800" b="0" i="1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Fill in your own referral initiative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722E02-0632-89D1-ECB4-A77F620355D2}"/>
              </a:ext>
            </a:extLst>
          </p:cNvPr>
          <p:cNvSpPr/>
          <p:nvPr/>
        </p:nvSpPr>
        <p:spPr>
          <a:xfrm>
            <a:off x="-2539363" y="4182829"/>
            <a:ext cx="1118405" cy="661958"/>
          </a:xfrm>
          <a:prstGeom prst="rect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1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Fill in your own step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842452-81CF-0986-E76D-770B18A7178B}"/>
              </a:ext>
            </a:extLst>
          </p:cNvPr>
          <p:cNvSpPr/>
          <p:nvPr/>
        </p:nvSpPr>
        <p:spPr>
          <a:xfrm>
            <a:off x="-2543085" y="3414034"/>
            <a:ext cx="1118405" cy="661958"/>
          </a:xfrm>
          <a:prstGeom prst="rect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1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Fill in your own step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6099F3-387C-A088-2AA9-DB8A368B390E}"/>
              </a:ext>
            </a:extLst>
          </p:cNvPr>
          <p:cNvSpPr/>
          <p:nvPr/>
        </p:nvSpPr>
        <p:spPr>
          <a:xfrm>
            <a:off x="9195478" y="1303195"/>
            <a:ext cx="1221566" cy="661958"/>
          </a:xfrm>
          <a:prstGeom prst="rect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defRPr/>
            </a:pPr>
            <a:r>
              <a:rPr lang="en-US" sz="800" b="0" i="1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Fill in your own  referral initiative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0CB1C-5A4F-2D49-00A4-A90F8992ED51}"/>
              </a:ext>
            </a:extLst>
          </p:cNvPr>
          <p:cNvSpPr/>
          <p:nvPr/>
        </p:nvSpPr>
        <p:spPr>
          <a:xfrm>
            <a:off x="9195478" y="2082870"/>
            <a:ext cx="1221566" cy="661958"/>
          </a:xfrm>
          <a:prstGeom prst="rect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defRPr/>
            </a:pPr>
            <a:r>
              <a:rPr lang="en-US" sz="800" b="0" i="1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Fill in your referral initiative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237108-4D9F-389D-6652-FECA964D8014}"/>
              </a:ext>
            </a:extLst>
          </p:cNvPr>
          <p:cNvSpPr/>
          <p:nvPr/>
        </p:nvSpPr>
        <p:spPr>
          <a:xfrm>
            <a:off x="-2494928" y="-190278"/>
            <a:ext cx="683722" cy="661958"/>
          </a:xfrm>
          <a:prstGeom prst="rect">
            <a:avLst/>
          </a:prstGeom>
          <a:solidFill>
            <a:srgbClr val="C66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Launch </a:t>
            </a:r>
            <a:r>
              <a:rPr lang="en-US" sz="8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Cohort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*INCLUDE # Predicted MDPP Enrollments</a:t>
            </a:r>
            <a:endParaRPr lang="en-US" sz="700" b="0" i="1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6AF3A6-E327-581D-B23D-8F9203A14673}"/>
              </a:ext>
            </a:extLst>
          </p:cNvPr>
          <p:cNvSpPr/>
          <p:nvPr/>
        </p:nvSpPr>
        <p:spPr>
          <a:xfrm>
            <a:off x="-1707707" y="-171681"/>
            <a:ext cx="683722" cy="6619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Launch a Cohort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*INCLUDE # Predicted MDPP Enrollments</a:t>
            </a:r>
            <a:endParaRPr lang="en-US" sz="700" b="0" i="1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29159C-D958-C5CB-4470-BB13E9B72DC9}"/>
              </a:ext>
            </a:extLst>
          </p:cNvPr>
          <p:cNvSpPr/>
          <p:nvPr/>
        </p:nvSpPr>
        <p:spPr>
          <a:xfrm>
            <a:off x="-2518424" y="584660"/>
            <a:ext cx="615116" cy="661958"/>
          </a:xfrm>
          <a:prstGeom prst="rect">
            <a:avLst/>
          </a:prstGeom>
          <a:solidFill>
            <a:srgbClr val="C66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Launch a Cohort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*INCLUDE # Predicted MDPP Enrollments</a:t>
            </a:r>
            <a:endParaRPr lang="en-US" sz="700" b="0" i="1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F60602-840F-6EF0-5272-90A99624E582}"/>
              </a:ext>
            </a:extLst>
          </p:cNvPr>
          <p:cNvSpPr/>
          <p:nvPr/>
        </p:nvSpPr>
        <p:spPr>
          <a:xfrm>
            <a:off x="-1730476" y="584660"/>
            <a:ext cx="683722" cy="68246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Launch a Cohort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*INCLUDE # Predicted MDPP Enrollments</a:t>
            </a:r>
            <a:endParaRPr lang="en-US" sz="700" b="0" i="1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278A7F-DE28-0EE0-AABA-AE51D2B3387D}"/>
              </a:ext>
            </a:extLst>
          </p:cNvPr>
          <p:cNvSpPr/>
          <p:nvPr/>
        </p:nvSpPr>
        <p:spPr>
          <a:xfrm>
            <a:off x="-774566" y="612183"/>
            <a:ext cx="646770" cy="6619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Launch a Cohort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*INCLUDE # Predicted MDPP Enrollments</a:t>
            </a:r>
            <a:endParaRPr lang="en-US" sz="700" b="0" i="1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15B421-166D-E4A6-6235-33871EC379C0}"/>
              </a:ext>
            </a:extLst>
          </p:cNvPr>
          <p:cNvSpPr/>
          <p:nvPr/>
        </p:nvSpPr>
        <p:spPr>
          <a:xfrm>
            <a:off x="-793042" y="-192187"/>
            <a:ext cx="683722" cy="68246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Launch a Cohort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*INCLUDE # Predicted MDPP Enrollments</a:t>
            </a:r>
            <a:endParaRPr lang="en-US" sz="700" b="0" i="1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8ABCE9-D884-1344-3725-4F0E5E845095}"/>
              </a:ext>
            </a:extLst>
          </p:cNvPr>
          <p:cNvSpPr/>
          <p:nvPr/>
        </p:nvSpPr>
        <p:spPr>
          <a:xfrm>
            <a:off x="9166377" y="3656416"/>
            <a:ext cx="1221566" cy="661958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defRPr/>
            </a:pPr>
            <a:r>
              <a:rPr lang="en-US" sz="800" i="1" dirty="0">
                <a:solidFill>
                  <a:schemeClr val="tx2"/>
                </a:solidFill>
                <a:latin typeface="Calibri Light" panose="020F0302020204030204" pitchFamily="34" charset="0"/>
              </a:rPr>
              <a:t>Additional  step to increase enrollment (optional)</a:t>
            </a:r>
            <a:endParaRPr lang="en-US" sz="800" b="0" i="1" dirty="0">
              <a:solidFill>
                <a:schemeClr val="tx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B3AE62-4870-D2B1-8009-9F4F41AA88B7}"/>
              </a:ext>
            </a:extLst>
          </p:cNvPr>
          <p:cNvSpPr/>
          <p:nvPr/>
        </p:nvSpPr>
        <p:spPr>
          <a:xfrm>
            <a:off x="9195478" y="4450288"/>
            <a:ext cx="1221566" cy="661958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defRPr/>
            </a:pPr>
            <a:r>
              <a:rPr lang="en-US" sz="800" i="1" dirty="0">
                <a:solidFill>
                  <a:schemeClr val="tx2"/>
                </a:solidFill>
                <a:latin typeface="Calibri Light" panose="020F0302020204030204" pitchFamily="34" charset="0"/>
              </a:rPr>
              <a:t>Additional step to increase enrollment (optional)</a:t>
            </a:r>
            <a:endParaRPr lang="en-US" sz="800" b="0" i="1" dirty="0">
              <a:solidFill>
                <a:schemeClr val="tx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F38F798F-BC3E-D247-E9BA-12D9D7163443}"/>
              </a:ext>
            </a:extLst>
          </p:cNvPr>
          <p:cNvSpPr txBox="1">
            <a:spLocks/>
          </p:cNvSpPr>
          <p:nvPr/>
        </p:nvSpPr>
        <p:spPr>
          <a:xfrm>
            <a:off x="1335907" y="138132"/>
            <a:ext cx="6974375" cy="542561"/>
          </a:xfrm>
          <a:prstGeom prst="rect">
            <a:avLst/>
          </a:prstGeom>
        </p:spPr>
        <p:txBody>
          <a:bodyPr/>
          <a:lstStyle>
            <a:lvl1pPr algn="l" defTabSz="5130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 MDPP Enrollment Plan At-a-Glance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8A3D6FE0-1B1F-1703-E17C-1E460AE6B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19" y="243080"/>
            <a:ext cx="228600" cy="228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F8A551-B8CC-B2EC-BFFA-A61BC7D31231}"/>
              </a:ext>
            </a:extLst>
          </p:cNvPr>
          <p:cNvSpPr txBox="1"/>
          <p:nvPr/>
        </p:nvSpPr>
        <p:spPr>
          <a:xfrm>
            <a:off x="1230492" y="523060"/>
            <a:ext cx="6623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The objective of the </a:t>
            </a:r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MDPP Enrollment Plan </a:t>
            </a:r>
            <a:r>
              <a:rPr lang="en-US" sz="1200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is to map out when initiative</a:t>
            </a:r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s are happening and set goals enrollment goals of Medicare beneficiaries into the MDPP. </a:t>
            </a:r>
            <a:endParaRPr lang="en-US" sz="1200" dirty="0">
              <a:solidFill>
                <a:schemeClr val="tx2"/>
              </a:solidFill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578D2EC-7D25-740F-C49A-365083D30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62851"/>
              </p:ext>
            </p:extLst>
          </p:nvPr>
        </p:nvGraphicFramePr>
        <p:xfrm>
          <a:off x="0" y="753892"/>
          <a:ext cx="9116559" cy="427148"/>
        </p:xfrm>
        <a:graphic>
          <a:graphicData uri="http://schemas.openxmlformats.org/drawingml/2006/table">
            <a:tbl>
              <a:tblPr/>
              <a:tblGrid>
                <a:gridCol w="759368">
                  <a:extLst>
                    <a:ext uri="{9D8B030D-6E8A-4147-A177-3AD203B41FA5}">
                      <a16:colId xmlns:a16="http://schemas.microsoft.com/office/drawing/2014/main" val="301645025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2662263670"/>
                    </a:ext>
                  </a:extLst>
                </a:gridCol>
                <a:gridCol w="759370">
                  <a:extLst>
                    <a:ext uri="{9D8B030D-6E8A-4147-A177-3AD203B41FA5}">
                      <a16:colId xmlns:a16="http://schemas.microsoft.com/office/drawing/2014/main" val="1916247933"/>
                    </a:ext>
                  </a:extLst>
                </a:gridCol>
                <a:gridCol w="759370">
                  <a:extLst>
                    <a:ext uri="{9D8B030D-6E8A-4147-A177-3AD203B41FA5}">
                      <a16:colId xmlns:a16="http://schemas.microsoft.com/office/drawing/2014/main" val="3320909631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985742416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2774905620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658459404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2489791621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1370569078"/>
                    </a:ext>
                  </a:extLst>
                </a:gridCol>
                <a:gridCol w="759370">
                  <a:extLst>
                    <a:ext uri="{9D8B030D-6E8A-4147-A177-3AD203B41FA5}">
                      <a16:colId xmlns:a16="http://schemas.microsoft.com/office/drawing/2014/main" val="2613592223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2153467850"/>
                    </a:ext>
                  </a:extLst>
                </a:gridCol>
                <a:gridCol w="763505">
                  <a:extLst>
                    <a:ext uri="{9D8B030D-6E8A-4147-A177-3AD203B41FA5}">
                      <a16:colId xmlns:a16="http://schemas.microsoft.com/office/drawing/2014/main" val="3764410845"/>
                    </a:ext>
                  </a:extLst>
                </a:gridCol>
              </a:tblGrid>
              <a:tr h="209002"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solidFill>
                            <a:srgbClr val="FFFFFF"/>
                          </a:solidFill>
                          <a:effectLst/>
                        </a:rPr>
                        <a:t>Q1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solidFill>
                            <a:srgbClr val="FFFFFF"/>
                          </a:solidFill>
                          <a:effectLst/>
                        </a:rPr>
                        <a:t>Q2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solidFill>
                            <a:srgbClr val="FFFFFF"/>
                          </a:solidFill>
                          <a:effectLst/>
                        </a:rPr>
                        <a:t>Q3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solidFill>
                            <a:srgbClr val="FFFFFF"/>
                          </a:solidFill>
                          <a:effectLst/>
                        </a:rPr>
                        <a:t>Q4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136320"/>
                  </a:ext>
                </a:extLst>
              </a:tr>
              <a:tr h="21659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b="0" i="0" dirty="0">
                          <a:solidFill>
                            <a:schemeClr val="tx2"/>
                          </a:solidFill>
                          <a:effectLst/>
                        </a:rPr>
                        <a:t>[DATES]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b="0" i="0" dirty="0">
                          <a:solidFill>
                            <a:schemeClr val="tx2"/>
                          </a:solidFill>
                          <a:effectLst/>
                        </a:rPr>
                        <a:t>[DATES]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b="0" i="0" dirty="0">
                          <a:solidFill>
                            <a:schemeClr val="tx2"/>
                          </a:solidFill>
                          <a:effectLst/>
                        </a:rPr>
                        <a:t>[DATES]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b="0" i="0" dirty="0">
                          <a:solidFill>
                            <a:schemeClr val="tx2"/>
                          </a:solidFill>
                          <a:effectLst/>
                        </a:rPr>
                        <a:t>[DATES]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b="0" i="0" dirty="0">
                          <a:solidFill>
                            <a:schemeClr val="tx2"/>
                          </a:solidFill>
                          <a:effectLst/>
                        </a:rPr>
                        <a:t>[DATES]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b="0" i="0" dirty="0">
                          <a:solidFill>
                            <a:schemeClr val="tx2"/>
                          </a:solidFill>
                          <a:effectLst/>
                        </a:rPr>
                        <a:t>[DATES]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b="0" i="0" dirty="0">
                          <a:solidFill>
                            <a:schemeClr val="tx2"/>
                          </a:solidFill>
                          <a:effectLst/>
                        </a:rPr>
                        <a:t>[DATES]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b="0" i="0" dirty="0">
                          <a:solidFill>
                            <a:schemeClr val="tx2"/>
                          </a:solidFill>
                          <a:effectLst/>
                        </a:rPr>
                        <a:t>[DATES]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b="0" i="0" dirty="0">
                          <a:solidFill>
                            <a:schemeClr val="tx2"/>
                          </a:solidFill>
                          <a:effectLst/>
                        </a:rPr>
                        <a:t>[DATES]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b="0" i="0" dirty="0">
                          <a:solidFill>
                            <a:schemeClr val="tx2"/>
                          </a:solidFill>
                          <a:effectLst/>
                        </a:rPr>
                        <a:t>[DATES]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b="0" i="0" dirty="0">
                          <a:solidFill>
                            <a:schemeClr val="tx2"/>
                          </a:solidFill>
                          <a:effectLst/>
                        </a:rPr>
                        <a:t>[DATES]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b="0" i="0" dirty="0">
                          <a:solidFill>
                            <a:schemeClr val="tx2"/>
                          </a:solidFill>
                          <a:effectLst/>
                        </a:rPr>
                        <a:t>[DATES]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855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88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00C0-6092-06EB-9BCA-35D8758F8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Notes: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444E0-E69C-AB8F-8F6E-71F514D04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Organizations are not limited to the activities included in this Project Plan and are encouraged to include additional activities or information if it helps create a more informed visual.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Project plans should be updated as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This document can be used to set goals as well as to track actual numbers for forecasting future initiatives/enrollments.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Organizations are encouraged to share the project plan during team meetings to help other staff and departments see the big picture and understand their role in supporting MDPP enrollment.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Please be sure to check out the </a:t>
            </a:r>
            <a:r>
              <a:rPr lang="en-US" sz="18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MDPP Implementation page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of the </a:t>
            </a:r>
            <a:r>
              <a:rPr lang="en-US" sz="1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DPP Coverage Toolkit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for more information, tools, and resources for MDPP suppliers.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Find more information on </a:t>
            </a:r>
            <a:r>
              <a:rPr lang="en-US" sz="1800" dirty="0">
                <a:solidFill>
                  <a:srgbClr val="0070C0"/>
                </a:solidFill>
                <a:hlinkClick r:id="rId4"/>
              </a:rPr>
              <a:t>NACDD’s MDPP Technical Assistance Offerings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page.</a:t>
            </a:r>
            <a:br>
              <a:rPr lang="en-US" sz="1800" dirty="0"/>
            </a:br>
            <a:endParaRPr lang="en-US" sz="1200" dirty="0"/>
          </a:p>
          <a:p>
            <a:r>
              <a:rPr lang="en-US" i="1" dirty="0"/>
              <a:t>Note: You may need to right click the links or put this slide into presentation mode to access the hyperlinks.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A6F433D-58A9-95B1-77EF-14791CF93B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42317" y="4772592"/>
            <a:ext cx="8450388" cy="196079"/>
          </a:xfrm>
        </p:spPr>
        <p:txBody>
          <a:bodyPr/>
          <a:lstStyle/>
          <a:p>
            <a:r>
              <a:rPr lang="en-US" dirty="0"/>
              <a:t>Last updated: May 2023</a:t>
            </a:r>
          </a:p>
        </p:txBody>
      </p:sp>
    </p:spTree>
    <p:extLst>
      <p:ext uri="{BB962C8B-B14F-4D97-AF65-F5344CB8AC3E}">
        <p14:creationId xmlns:p14="http://schemas.microsoft.com/office/powerpoint/2010/main" val="118982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EF6859-FA54-4577-0F51-EC0561D18FBC}"/>
              </a:ext>
            </a:extLst>
          </p:cNvPr>
          <p:cNvSpPr/>
          <p:nvPr/>
        </p:nvSpPr>
        <p:spPr>
          <a:xfrm>
            <a:off x="-2536152" y="2683515"/>
            <a:ext cx="2295075" cy="661958"/>
          </a:xfrm>
          <a:prstGeom prst="rect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069">
              <a:defRPr/>
            </a:pPr>
            <a:r>
              <a:rPr lang="en-US" sz="800" b="1" dirty="0">
                <a:solidFill>
                  <a:prstClr val="white"/>
                </a:solidFill>
                <a:latin typeface="Calibri Light" panose="020F0302020204030204" pitchFamily="34" charset="0"/>
              </a:rPr>
              <a:t>Marketing Campaign #2 </a:t>
            </a:r>
          </a:p>
          <a:p>
            <a:pPr algn="ctr" defTabSz="684069">
              <a:defRPr/>
            </a:pPr>
            <a:r>
              <a:rPr lang="en-US" sz="800" b="1" dirty="0">
                <a:solidFill>
                  <a:prstClr val="white"/>
                </a:solidFill>
                <a:latin typeface="Calibri Light" panose="020F0302020204030204" pitchFamily="34" charset="0"/>
              </a:rPr>
              <a:t>*INCLUDE DETAILS*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15537A-C223-9FA0-5187-07A8C4290741}"/>
              </a:ext>
            </a:extLst>
          </p:cNvPr>
          <p:cNvSpPr/>
          <p:nvPr/>
        </p:nvSpPr>
        <p:spPr>
          <a:xfrm>
            <a:off x="-2198761" y="1950589"/>
            <a:ext cx="1740017" cy="661958"/>
          </a:xfrm>
          <a:prstGeom prst="rect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069">
              <a:defRPr/>
            </a:pPr>
            <a:r>
              <a:rPr lang="en-US" sz="800" b="1" dirty="0">
                <a:solidFill>
                  <a:prstClr val="white"/>
                </a:solidFill>
                <a:latin typeface="Calibri Light" panose="020F0302020204030204" pitchFamily="34" charset="0"/>
              </a:rPr>
              <a:t>Marketing Campaign #1</a:t>
            </a:r>
          </a:p>
          <a:p>
            <a:pPr algn="ctr" defTabSz="684069">
              <a:defRPr/>
            </a:pPr>
            <a:r>
              <a:rPr lang="en-US" sz="800" b="1" dirty="0">
                <a:solidFill>
                  <a:prstClr val="white"/>
                </a:solidFill>
                <a:latin typeface="Calibri Light" panose="020F0302020204030204" pitchFamily="34" charset="0"/>
              </a:rPr>
              <a:t>*INCLUDE Details* (Details could include updating website, direct mailer, goals of # of connections or # of eligible participants identified)</a:t>
            </a:r>
            <a:endParaRPr lang="en-US" sz="80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C5F58E-9F7B-F520-DE27-516729985282}"/>
              </a:ext>
            </a:extLst>
          </p:cNvPr>
          <p:cNvSpPr/>
          <p:nvPr/>
        </p:nvSpPr>
        <p:spPr>
          <a:xfrm>
            <a:off x="434389" y="2715871"/>
            <a:ext cx="1095006" cy="661958"/>
          </a:xfrm>
          <a:prstGeom prst="rect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069">
              <a:defRPr/>
            </a:pPr>
            <a:r>
              <a:rPr lang="en-US" sz="800" dirty="0">
                <a:solidFill>
                  <a:prstClr val="white"/>
                </a:solidFill>
                <a:latin typeface="Calibri Light" panose="020F0302020204030204" pitchFamily="34" charset="0"/>
              </a:rPr>
              <a:t>National DPP/MDPP Flyer Campaign, 5000 to eligible Medicare Beneficiaries in 55555 zip code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1705D-1D0E-6B94-AFAC-9E630221CD42}"/>
              </a:ext>
            </a:extLst>
          </p:cNvPr>
          <p:cNvSpPr/>
          <p:nvPr/>
        </p:nvSpPr>
        <p:spPr>
          <a:xfrm>
            <a:off x="9306589" y="537718"/>
            <a:ext cx="2533297" cy="661958"/>
          </a:xfrm>
          <a:prstGeom prst="rect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800" b="1" dirty="0">
                <a:solidFill>
                  <a:prstClr val="white"/>
                </a:solidFill>
                <a:latin typeface="Calibri Light"/>
              </a:rPr>
              <a:t>Physician Referral Initiatives</a:t>
            </a:r>
          </a:p>
          <a:p>
            <a:pPr algn="ctr" defTabSz="685783" fontAlgn="base">
              <a:defRPr/>
            </a:pPr>
            <a:endParaRPr lang="en-US" sz="8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6B1461-73D2-131B-5E38-D3915AB5B2CC}"/>
              </a:ext>
            </a:extLst>
          </p:cNvPr>
          <p:cNvSpPr/>
          <p:nvPr/>
        </p:nvSpPr>
        <p:spPr>
          <a:xfrm>
            <a:off x="10573238" y="1303195"/>
            <a:ext cx="1221566" cy="661958"/>
          </a:xfrm>
          <a:prstGeom prst="rect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800" i="1" dirty="0">
                <a:solidFill>
                  <a:prstClr val="white"/>
                </a:solidFill>
                <a:latin typeface="Calibri Light" panose="020F0302020204030204" pitchFamily="34" charset="0"/>
              </a:rPr>
              <a:t>Fill in your own referral initiative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F26175-4362-8FB0-D4BF-4A256B38E37A}"/>
              </a:ext>
            </a:extLst>
          </p:cNvPr>
          <p:cNvSpPr/>
          <p:nvPr/>
        </p:nvSpPr>
        <p:spPr>
          <a:xfrm>
            <a:off x="4125947" y="2728207"/>
            <a:ext cx="782042" cy="661958"/>
          </a:xfrm>
          <a:prstGeom prst="rect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069">
              <a:defRPr/>
            </a:pPr>
            <a:r>
              <a:rPr lang="en-US" sz="800" dirty="0">
                <a:solidFill>
                  <a:prstClr val="white"/>
                </a:solidFill>
                <a:latin typeface="Calibri Light" panose="020F0302020204030204" pitchFamily="34" charset="0"/>
              </a:rPr>
              <a:t>12/10 and 1/20 Health Fairs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29AC61-9989-C0C2-5C85-8C2D79E16392}"/>
              </a:ext>
            </a:extLst>
          </p:cNvPr>
          <p:cNvSpPr/>
          <p:nvPr/>
        </p:nvSpPr>
        <p:spPr>
          <a:xfrm>
            <a:off x="10620925" y="2097067"/>
            <a:ext cx="1173879" cy="661958"/>
          </a:xfrm>
          <a:prstGeom prst="rect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800" i="1" dirty="0">
                <a:solidFill>
                  <a:prstClr val="white"/>
                </a:solidFill>
                <a:latin typeface="Calibri Light" panose="020F0302020204030204" pitchFamily="34" charset="0"/>
              </a:rPr>
              <a:t>Fill in your own referral initiative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722E02-0632-89D1-ECB4-A77F620355D2}"/>
              </a:ext>
            </a:extLst>
          </p:cNvPr>
          <p:cNvSpPr/>
          <p:nvPr/>
        </p:nvSpPr>
        <p:spPr>
          <a:xfrm>
            <a:off x="-2539363" y="4182829"/>
            <a:ext cx="1118405" cy="661958"/>
          </a:xfrm>
          <a:prstGeom prst="rect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069">
              <a:defRPr/>
            </a:pPr>
            <a:r>
              <a:rPr lang="en-US" sz="800" i="1" dirty="0">
                <a:solidFill>
                  <a:prstClr val="white"/>
                </a:solidFill>
                <a:latin typeface="Calibri Light" panose="020F0302020204030204" pitchFamily="34" charset="0"/>
              </a:rPr>
              <a:t>Fill in your own step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842452-81CF-0986-E76D-770B18A7178B}"/>
              </a:ext>
            </a:extLst>
          </p:cNvPr>
          <p:cNvSpPr/>
          <p:nvPr/>
        </p:nvSpPr>
        <p:spPr>
          <a:xfrm>
            <a:off x="-2543085" y="3414034"/>
            <a:ext cx="1118405" cy="661958"/>
          </a:xfrm>
          <a:prstGeom prst="rect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069">
              <a:defRPr/>
            </a:pPr>
            <a:r>
              <a:rPr lang="en-US" sz="800" i="1" dirty="0">
                <a:solidFill>
                  <a:prstClr val="white"/>
                </a:solidFill>
                <a:latin typeface="Calibri Light" panose="020F0302020204030204" pitchFamily="34" charset="0"/>
              </a:rPr>
              <a:t>Fill in your own step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6099F3-387C-A088-2AA9-DB8A368B390E}"/>
              </a:ext>
            </a:extLst>
          </p:cNvPr>
          <p:cNvSpPr/>
          <p:nvPr/>
        </p:nvSpPr>
        <p:spPr>
          <a:xfrm>
            <a:off x="1399309" y="4393795"/>
            <a:ext cx="831273" cy="661958"/>
          </a:xfrm>
          <a:prstGeom prst="rect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800" dirty="0">
                <a:solidFill>
                  <a:prstClr val="white"/>
                </a:solidFill>
                <a:latin typeface="Calibri Light" panose="020F0302020204030204" pitchFamily="34" charset="0"/>
              </a:rPr>
              <a:t>8/31 and 9/10: Physician Lunch and Learn to encourage referrals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0CB1C-5A4F-2D49-00A4-A90F8992ED51}"/>
              </a:ext>
            </a:extLst>
          </p:cNvPr>
          <p:cNvSpPr/>
          <p:nvPr/>
        </p:nvSpPr>
        <p:spPr>
          <a:xfrm>
            <a:off x="3969713" y="4393795"/>
            <a:ext cx="547255" cy="661958"/>
          </a:xfrm>
          <a:prstGeom prst="rect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800" dirty="0">
                <a:solidFill>
                  <a:prstClr val="white"/>
                </a:solidFill>
                <a:latin typeface="Calibri Light" panose="020F0302020204030204" pitchFamily="34" charset="0"/>
              </a:rPr>
              <a:t>EMR pull from XYZ Hospital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237108-4D9F-389D-6652-FECA964D8014}"/>
              </a:ext>
            </a:extLst>
          </p:cNvPr>
          <p:cNvSpPr/>
          <p:nvPr/>
        </p:nvSpPr>
        <p:spPr>
          <a:xfrm>
            <a:off x="-2494928" y="-190278"/>
            <a:ext cx="683722" cy="661958"/>
          </a:xfrm>
          <a:prstGeom prst="rect">
            <a:avLst/>
          </a:prstGeom>
          <a:solidFill>
            <a:srgbClr val="C66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700" dirty="0">
                <a:solidFill>
                  <a:prstClr val="white"/>
                </a:solidFill>
                <a:latin typeface="Calibri Light"/>
              </a:rPr>
              <a:t>Launch </a:t>
            </a:r>
            <a:r>
              <a:rPr lang="en-US" sz="800" dirty="0">
                <a:solidFill>
                  <a:prstClr val="white"/>
                </a:solidFill>
                <a:latin typeface="Calibri Light"/>
              </a:rPr>
              <a:t>a </a:t>
            </a:r>
            <a:r>
              <a:rPr lang="en-US" sz="700" dirty="0">
                <a:solidFill>
                  <a:prstClr val="white"/>
                </a:solidFill>
                <a:latin typeface="Calibri Light"/>
              </a:rPr>
              <a:t>Cohort</a:t>
            </a:r>
          </a:p>
          <a:p>
            <a:pPr algn="ctr" defTabSz="685783" fontAlgn="base">
              <a:defRPr/>
            </a:pPr>
            <a:r>
              <a:rPr lang="en-US" sz="700" dirty="0">
                <a:solidFill>
                  <a:prstClr val="white"/>
                </a:solidFill>
                <a:latin typeface="Calibri Light"/>
              </a:rPr>
              <a:t>*INCLUDE # Predicted MDPP Enrollments</a:t>
            </a:r>
            <a:endParaRPr lang="en-US" sz="700" i="1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6AF3A6-E327-581D-B23D-8F9203A14673}"/>
              </a:ext>
            </a:extLst>
          </p:cNvPr>
          <p:cNvSpPr/>
          <p:nvPr/>
        </p:nvSpPr>
        <p:spPr>
          <a:xfrm>
            <a:off x="-1707707" y="-171681"/>
            <a:ext cx="683722" cy="6619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700" dirty="0">
                <a:solidFill>
                  <a:prstClr val="white"/>
                </a:solidFill>
                <a:latin typeface="Calibri Light"/>
              </a:rPr>
              <a:t>Launch a Cohort</a:t>
            </a:r>
          </a:p>
          <a:p>
            <a:pPr algn="ctr" defTabSz="685783" fontAlgn="base">
              <a:defRPr/>
            </a:pPr>
            <a:r>
              <a:rPr lang="en-US" sz="700" dirty="0">
                <a:solidFill>
                  <a:prstClr val="white"/>
                </a:solidFill>
                <a:latin typeface="Calibri Light"/>
              </a:rPr>
              <a:t>*INCLUDE # Predicted MDPP Enrollments</a:t>
            </a:r>
            <a:endParaRPr lang="en-US" sz="700" i="1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29159C-D958-C5CB-4470-BB13E9B72DC9}"/>
              </a:ext>
            </a:extLst>
          </p:cNvPr>
          <p:cNvSpPr/>
          <p:nvPr/>
        </p:nvSpPr>
        <p:spPr>
          <a:xfrm>
            <a:off x="-2518424" y="584661"/>
            <a:ext cx="615116" cy="661958"/>
          </a:xfrm>
          <a:prstGeom prst="rect">
            <a:avLst/>
          </a:prstGeom>
          <a:solidFill>
            <a:srgbClr val="C66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700" dirty="0">
                <a:solidFill>
                  <a:prstClr val="white"/>
                </a:solidFill>
                <a:latin typeface="Calibri Light"/>
              </a:rPr>
              <a:t>Launch a Cohort</a:t>
            </a:r>
          </a:p>
          <a:p>
            <a:pPr algn="ctr" defTabSz="685783" fontAlgn="base">
              <a:defRPr/>
            </a:pPr>
            <a:r>
              <a:rPr lang="en-US" sz="700" dirty="0">
                <a:solidFill>
                  <a:prstClr val="white"/>
                </a:solidFill>
                <a:latin typeface="Calibri Light"/>
              </a:rPr>
              <a:t>*INCLUDE # Predicted MDPP Enrollments</a:t>
            </a:r>
            <a:endParaRPr lang="en-US" sz="700" i="1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F60602-840F-6EF0-5272-90A99624E582}"/>
              </a:ext>
            </a:extLst>
          </p:cNvPr>
          <p:cNvSpPr/>
          <p:nvPr/>
        </p:nvSpPr>
        <p:spPr>
          <a:xfrm>
            <a:off x="-1730476" y="584660"/>
            <a:ext cx="683722" cy="68246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700" dirty="0">
                <a:solidFill>
                  <a:prstClr val="white"/>
                </a:solidFill>
                <a:latin typeface="Calibri Light"/>
              </a:rPr>
              <a:t>Launch a Cohort</a:t>
            </a:r>
          </a:p>
          <a:p>
            <a:pPr algn="ctr" defTabSz="685783" fontAlgn="base">
              <a:defRPr/>
            </a:pPr>
            <a:r>
              <a:rPr lang="en-US" sz="700" dirty="0">
                <a:solidFill>
                  <a:prstClr val="white"/>
                </a:solidFill>
                <a:latin typeface="Calibri Light"/>
              </a:rPr>
              <a:t>*INCLUDE # Predicted MDPP Enrollments</a:t>
            </a:r>
            <a:endParaRPr lang="en-US" sz="700" i="1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278A7F-DE28-0EE0-AABA-AE51D2B3387D}"/>
              </a:ext>
            </a:extLst>
          </p:cNvPr>
          <p:cNvSpPr/>
          <p:nvPr/>
        </p:nvSpPr>
        <p:spPr>
          <a:xfrm>
            <a:off x="2854576" y="1876464"/>
            <a:ext cx="646770" cy="6619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700" dirty="0">
                <a:solidFill>
                  <a:prstClr val="white"/>
                </a:solidFill>
                <a:latin typeface="Calibri Light"/>
              </a:rPr>
              <a:t>Launch a Cohort 10/1:</a:t>
            </a:r>
          </a:p>
          <a:p>
            <a:pPr algn="ctr" defTabSz="685783" fontAlgn="base">
              <a:defRPr/>
            </a:pPr>
            <a:r>
              <a:rPr lang="en-US" sz="700" dirty="0">
                <a:solidFill>
                  <a:prstClr val="white"/>
                </a:solidFill>
                <a:latin typeface="Calibri Light"/>
              </a:rPr>
              <a:t>#5 MDPP Enrollments</a:t>
            </a:r>
            <a:endParaRPr lang="en-US" sz="700" i="1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15B421-166D-E4A6-6235-33871EC379C0}"/>
              </a:ext>
            </a:extLst>
          </p:cNvPr>
          <p:cNvSpPr/>
          <p:nvPr/>
        </p:nvSpPr>
        <p:spPr>
          <a:xfrm>
            <a:off x="4715386" y="1874166"/>
            <a:ext cx="683722" cy="68246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700" dirty="0">
                <a:solidFill>
                  <a:prstClr val="white"/>
                </a:solidFill>
                <a:latin typeface="Calibri Light"/>
              </a:rPr>
              <a:t>Launch a Cohort</a:t>
            </a:r>
          </a:p>
          <a:p>
            <a:pPr algn="ctr" defTabSz="685783" fontAlgn="base">
              <a:defRPr/>
            </a:pPr>
            <a:r>
              <a:rPr lang="en-US" sz="700" dirty="0">
                <a:solidFill>
                  <a:prstClr val="white"/>
                </a:solidFill>
                <a:latin typeface="Calibri Light"/>
              </a:rPr>
              <a:t>1/20: 8 MDPP Enrollments</a:t>
            </a:r>
            <a:endParaRPr lang="en-US" sz="700" i="1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8ABCE9-D884-1344-3725-4F0E5E845095}"/>
              </a:ext>
            </a:extLst>
          </p:cNvPr>
          <p:cNvSpPr/>
          <p:nvPr/>
        </p:nvSpPr>
        <p:spPr>
          <a:xfrm>
            <a:off x="2890563" y="3555636"/>
            <a:ext cx="782042" cy="661958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800" dirty="0">
                <a:solidFill>
                  <a:srgbClr val="193560"/>
                </a:solidFill>
                <a:latin typeface="Calibri Light" panose="020F0302020204030204" pitchFamily="34" charset="0"/>
              </a:rPr>
              <a:t>Partner with local CBO(s)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B3AE62-4870-D2B1-8009-9F4F41AA88B7}"/>
              </a:ext>
            </a:extLst>
          </p:cNvPr>
          <p:cNvSpPr/>
          <p:nvPr/>
        </p:nvSpPr>
        <p:spPr>
          <a:xfrm>
            <a:off x="9434813" y="4455013"/>
            <a:ext cx="1221566" cy="661958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800" i="1" dirty="0">
                <a:solidFill>
                  <a:srgbClr val="193560"/>
                </a:solidFill>
                <a:latin typeface="Calibri Light" panose="020F0302020204030204" pitchFamily="34" charset="0"/>
              </a:rPr>
              <a:t>Additional step to increase enrollment (optional)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F38F798F-BC3E-D247-E9BA-12D9D7163443}"/>
              </a:ext>
            </a:extLst>
          </p:cNvPr>
          <p:cNvSpPr txBox="1">
            <a:spLocks/>
          </p:cNvSpPr>
          <p:nvPr/>
        </p:nvSpPr>
        <p:spPr>
          <a:xfrm>
            <a:off x="1335908" y="138133"/>
            <a:ext cx="6974375" cy="542561"/>
          </a:xfrm>
          <a:prstGeom prst="rect">
            <a:avLst/>
          </a:prstGeom>
        </p:spPr>
        <p:txBody>
          <a:bodyPr/>
          <a:lstStyle>
            <a:lvl1pPr algn="l" defTabSz="5130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3053"/>
            <a:r>
              <a:rPr lang="en-US" dirty="0">
                <a:solidFill>
                  <a:srgbClr val="193560"/>
                </a:solidFill>
                <a:latin typeface="Franklin Gothic Demi"/>
              </a:rPr>
              <a:t> MDPP Enrollment Plan *EXAMPLE*</a:t>
            </a:r>
            <a:endParaRPr lang="en-US" b="1" dirty="0">
              <a:solidFill>
                <a:srgbClr val="193560"/>
              </a:solidFill>
              <a:latin typeface="Franklin Gothic Demi"/>
            </a:endParaRP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8A3D6FE0-1B1F-1703-E17C-1E460AE6B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19" y="243080"/>
            <a:ext cx="228600" cy="228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F8A551-B8CC-B2EC-BFFA-A61BC7D31231}"/>
              </a:ext>
            </a:extLst>
          </p:cNvPr>
          <p:cNvSpPr txBox="1"/>
          <p:nvPr/>
        </p:nvSpPr>
        <p:spPr>
          <a:xfrm>
            <a:off x="1230492" y="523061"/>
            <a:ext cx="6623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200" dirty="0">
                <a:solidFill>
                  <a:srgbClr val="19356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The objective of the MDPP Enrollment Plan is to map out when initiatives are happening and set goals enrollment goals of Medicare beneficiaries into the MDPP. </a:t>
            </a:r>
            <a:endParaRPr lang="en-US" sz="1200" dirty="0">
              <a:solidFill>
                <a:srgbClr val="193560"/>
              </a:solidFill>
              <a:latin typeface="Calibri Ligh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578D2EC-7D25-740F-C49A-365083D30B53}"/>
              </a:ext>
            </a:extLst>
          </p:cNvPr>
          <p:cNvGraphicFramePr>
            <a:graphicFrameLocks noGrp="1"/>
          </p:cNvGraphicFramePr>
          <p:nvPr/>
        </p:nvGraphicFramePr>
        <p:xfrm>
          <a:off x="1" y="753892"/>
          <a:ext cx="9116559" cy="434768"/>
        </p:xfrm>
        <a:graphic>
          <a:graphicData uri="http://schemas.openxmlformats.org/drawingml/2006/table">
            <a:tbl>
              <a:tblPr/>
              <a:tblGrid>
                <a:gridCol w="759368">
                  <a:extLst>
                    <a:ext uri="{9D8B030D-6E8A-4147-A177-3AD203B41FA5}">
                      <a16:colId xmlns:a16="http://schemas.microsoft.com/office/drawing/2014/main" val="301645025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2662263670"/>
                    </a:ext>
                  </a:extLst>
                </a:gridCol>
                <a:gridCol w="759370">
                  <a:extLst>
                    <a:ext uri="{9D8B030D-6E8A-4147-A177-3AD203B41FA5}">
                      <a16:colId xmlns:a16="http://schemas.microsoft.com/office/drawing/2014/main" val="1916247933"/>
                    </a:ext>
                  </a:extLst>
                </a:gridCol>
                <a:gridCol w="759370">
                  <a:extLst>
                    <a:ext uri="{9D8B030D-6E8A-4147-A177-3AD203B41FA5}">
                      <a16:colId xmlns:a16="http://schemas.microsoft.com/office/drawing/2014/main" val="3320909631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985742416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2774905620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658459404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2489791621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1370569078"/>
                    </a:ext>
                  </a:extLst>
                </a:gridCol>
                <a:gridCol w="759370">
                  <a:extLst>
                    <a:ext uri="{9D8B030D-6E8A-4147-A177-3AD203B41FA5}">
                      <a16:colId xmlns:a16="http://schemas.microsoft.com/office/drawing/2014/main" val="2613592223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2153467850"/>
                    </a:ext>
                  </a:extLst>
                </a:gridCol>
                <a:gridCol w="763505">
                  <a:extLst>
                    <a:ext uri="{9D8B030D-6E8A-4147-A177-3AD203B41FA5}">
                      <a16:colId xmlns:a16="http://schemas.microsoft.com/office/drawing/2014/main" val="3764410845"/>
                    </a:ext>
                  </a:extLst>
                </a:gridCol>
              </a:tblGrid>
              <a:tr h="209764"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solidFill>
                            <a:srgbClr val="FFFFFF"/>
                          </a:solidFill>
                          <a:effectLst/>
                        </a:rPr>
                        <a:t>Q1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solidFill>
                            <a:srgbClr val="FFFFFF"/>
                          </a:solidFill>
                          <a:effectLst/>
                        </a:rPr>
                        <a:t>Q2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solidFill>
                            <a:srgbClr val="FFFFFF"/>
                          </a:solidFill>
                          <a:effectLst/>
                        </a:rPr>
                        <a:t>Q3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solidFill>
                            <a:srgbClr val="FFFFFF"/>
                          </a:solidFill>
                          <a:effectLst/>
                        </a:rPr>
                        <a:t>Q4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136320"/>
                  </a:ext>
                </a:extLst>
              </a:tr>
              <a:tr h="21738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0" i="0" dirty="0">
                          <a:solidFill>
                            <a:schemeClr val="tx2"/>
                          </a:solidFill>
                          <a:effectLst/>
                        </a:rPr>
                        <a:t>July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0" i="0" dirty="0">
                          <a:solidFill>
                            <a:schemeClr val="tx2"/>
                          </a:solidFill>
                          <a:effectLst/>
                        </a:rPr>
                        <a:t>Aug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0" i="0" dirty="0">
                          <a:solidFill>
                            <a:schemeClr val="tx2"/>
                          </a:solidFill>
                          <a:effectLst/>
                        </a:rPr>
                        <a:t>Sept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0" i="0" dirty="0">
                          <a:solidFill>
                            <a:schemeClr val="tx2"/>
                          </a:solidFill>
                          <a:effectLst/>
                        </a:rPr>
                        <a:t>Oct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0" i="0" dirty="0">
                          <a:solidFill>
                            <a:schemeClr val="tx2"/>
                          </a:solidFill>
                          <a:effectLst/>
                        </a:rPr>
                        <a:t>Nov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0" i="0" dirty="0">
                          <a:solidFill>
                            <a:schemeClr val="tx2"/>
                          </a:solidFill>
                          <a:effectLst/>
                        </a:rPr>
                        <a:t>Dec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0" i="0" dirty="0">
                          <a:solidFill>
                            <a:schemeClr val="tx2"/>
                          </a:solidFill>
                          <a:effectLst/>
                        </a:rPr>
                        <a:t>Jan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0" i="0" dirty="0">
                          <a:solidFill>
                            <a:schemeClr val="tx2"/>
                          </a:solidFill>
                          <a:effectLst/>
                        </a:rPr>
                        <a:t>Feb 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0" i="0" dirty="0">
                          <a:solidFill>
                            <a:schemeClr val="tx2"/>
                          </a:solidFill>
                          <a:effectLst/>
                        </a:rPr>
                        <a:t>Mar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0" i="0" dirty="0">
                          <a:solidFill>
                            <a:schemeClr val="tx2"/>
                          </a:solidFill>
                          <a:effectLst/>
                        </a:rPr>
                        <a:t>April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0" i="0" dirty="0">
                          <a:solidFill>
                            <a:schemeClr val="tx2"/>
                          </a:solidFill>
                          <a:effectLst/>
                        </a:rPr>
                        <a:t>May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0" i="0" dirty="0">
                          <a:solidFill>
                            <a:schemeClr val="tx2"/>
                          </a:solidFill>
                          <a:effectLst/>
                        </a:rPr>
                        <a:t>June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855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907305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Pages">
  <a:themeElements>
    <a:clrScheme name="LP Colors">
      <a:dk1>
        <a:sysClr val="windowText" lastClr="000000"/>
      </a:dk1>
      <a:lt1>
        <a:sysClr val="window" lastClr="FFFFFF"/>
      </a:lt1>
      <a:dk2>
        <a:srgbClr val="193560"/>
      </a:dk2>
      <a:lt2>
        <a:srgbClr val="B3B3B3"/>
      </a:lt2>
      <a:accent1>
        <a:srgbClr val="687DA1"/>
      </a:accent1>
      <a:accent2>
        <a:srgbClr val="B3B3B3"/>
      </a:accent2>
      <a:accent3>
        <a:srgbClr val="00B050"/>
      </a:accent3>
      <a:accent4>
        <a:srgbClr val="FF8409"/>
      </a:accent4>
      <a:accent5>
        <a:srgbClr val="193560"/>
      </a:accent5>
      <a:accent6>
        <a:srgbClr val="A5181C"/>
      </a:accent6>
      <a:hlink>
        <a:srgbClr val="193560"/>
      </a:hlink>
      <a:folHlink>
        <a:srgbClr val="457BCE"/>
      </a:folHlink>
    </a:clrScheme>
    <a:fontScheme name="Custom 5">
      <a:majorFont>
        <a:latin typeface="Franklin Gothic Dem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P-Powerpoint-Template (updated 07.11.2020).potx" id="{652A3F29-092E-46FD-8646-162478CD6F56}" vid="{933C9757-BB51-4048-B602-CCA19F6CBDD4}"/>
    </a:ext>
  </a:extLst>
</a:theme>
</file>

<file path=ppt/theme/theme2.xml><?xml version="1.0" encoding="utf-8"?>
<a:theme xmlns:a="http://schemas.openxmlformats.org/drawingml/2006/main" name="1_Slide Pages">
  <a:themeElements>
    <a:clrScheme name="LP Colors">
      <a:dk1>
        <a:sysClr val="windowText" lastClr="000000"/>
      </a:dk1>
      <a:lt1>
        <a:sysClr val="window" lastClr="FFFFFF"/>
      </a:lt1>
      <a:dk2>
        <a:srgbClr val="193560"/>
      </a:dk2>
      <a:lt2>
        <a:srgbClr val="B3B3B3"/>
      </a:lt2>
      <a:accent1>
        <a:srgbClr val="687DA1"/>
      </a:accent1>
      <a:accent2>
        <a:srgbClr val="B3B3B3"/>
      </a:accent2>
      <a:accent3>
        <a:srgbClr val="00B050"/>
      </a:accent3>
      <a:accent4>
        <a:srgbClr val="FF8409"/>
      </a:accent4>
      <a:accent5>
        <a:srgbClr val="193560"/>
      </a:accent5>
      <a:accent6>
        <a:srgbClr val="A5181C"/>
      </a:accent6>
      <a:hlink>
        <a:srgbClr val="193560"/>
      </a:hlink>
      <a:folHlink>
        <a:srgbClr val="457BCE"/>
      </a:folHlink>
    </a:clrScheme>
    <a:fontScheme name="Custom 6">
      <a:majorFont>
        <a:latin typeface="Franklin Gothic Dem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P-Powerpoint-Guidelines &amp; Graphic Ideas.potx" id="{5E24C614-A681-42C1-8EE7-3826EAB2DC6E}" vid="{4591E310-8D45-4681-BF6B-B5195BDB346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3AF09E3539424E9F43C3029D58C47F" ma:contentTypeVersion="13" ma:contentTypeDescription="Create a new document." ma:contentTypeScope="" ma:versionID="9f7b3ae19f8c2db631e15315dfb120a6">
  <xsd:schema xmlns:xsd="http://www.w3.org/2001/XMLSchema" xmlns:xs="http://www.w3.org/2001/XMLSchema" xmlns:p="http://schemas.microsoft.com/office/2006/metadata/properties" xmlns:ns2="fbe6b4a5-9a9f-4e70-b8b2-b61d785b2fe1" xmlns:ns3="7090e04f-d065-4a7e-b48c-b257eee7c527" targetNamespace="http://schemas.microsoft.com/office/2006/metadata/properties" ma:root="true" ma:fieldsID="1f6ca017bf58810469b896387d9166f9" ns2:_="" ns3:_="">
    <xsd:import namespace="fbe6b4a5-9a9f-4e70-b8b2-b61d785b2fe1"/>
    <xsd:import namespace="7090e04f-d065-4a7e-b48c-b257eee7c5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6b4a5-9a9f-4e70-b8b2-b61d785b2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90e04f-d065-4a7e-b48c-b257eee7c5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FD9E22-247C-4FFC-BED7-6E96169597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752C26-59D3-416F-B0E5-249E8B9BFD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e6b4a5-9a9f-4e70-b8b2-b61d785b2fe1"/>
    <ds:schemaRef ds:uri="7090e04f-d065-4a7e-b48c-b257eee7c5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2DC15A-5653-485C-ABAB-E40A32842124}">
  <ds:schemaRefs>
    <ds:schemaRef ds:uri="http://www.w3.org/XML/1998/namespace"/>
    <ds:schemaRef ds:uri="http://purl.org/dc/terms/"/>
    <ds:schemaRef ds:uri="fbe6b4a5-9a9f-4e70-b8b2-b61d785b2fe1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7090e04f-d065-4a7e-b48c-b257eee7c527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12900</TotalTime>
  <Words>1344</Words>
  <Application>Microsoft Office PowerPoint</Application>
  <PresentationFormat>On-screen Show (16:9)</PresentationFormat>
  <Paragraphs>141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Franklin Gothic Book</vt:lpstr>
      <vt:lpstr>Franklin Gothic Demi</vt:lpstr>
      <vt:lpstr>Franklin Gothic Heavy</vt:lpstr>
      <vt:lpstr>Helvetica</vt:lpstr>
      <vt:lpstr>Times New Roman</vt:lpstr>
      <vt:lpstr>Verdana</vt:lpstr>
      <vt:lpstr>ヒラギノ角ゴ Pro W3</vt:lpstr>
      <vt:lpstr>Slide Pages</vt:lpstr>
      <vt:lpstr>1_Slide Pages</vt:lpstr>
      <vt:lpstr>Enrollment Planning Template</vt:lpstr>
      <vt:lpstr>How to use this Template</vt:lpstr>
      <vt:lpstr>Information to Include in the Activity Boxes</vt:lpstr>
      <vt:lpstr>PowerPoint Presentation</vt:lpstr>
      <vt:lpstr>Additional Notes: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Kelly McCracken</cp:lastModifiedBy>
  <cp:revision>1453</cp:revision>
  <dcterms:created xsi:type="dcterms:W3CDTF">2020-02-18T19:49:59Z</dcterms:created>
  <dcterms:modified xsi:type="dcterms:W3CDTF">2024-12-01T19:46:58Z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0x010100023AF09E3539424E9F43C3029D58C47F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2023-05-01T17:32:40Z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677f9a02-adc2-4ade-b652-c9ed8db84d54</vt:lpwstr>
  </property>
  <property fmtid="{D5CDD505-2E9C-101B-9397-08002B2CF9AE}" pid="9" name="MSIP_Label_7b94a7b8-f06c-4dfe-bdcc-9b548fd58c31_ContentBits">
    <vt:lpwstr>0</vt:lpwstr>
  </property>
</Properties>
</file>